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7" r:id="rId3"/>
    <p:sldId id="257" r:id="rId4"/>
    <p:sldId id="258" r:id="rId5"/>
    <p:sldId id="259" r:id="rId6"/>
    <p:sldId id="263" r:id="rId7"/>
    <p:sldId id="264" r:id="rId8"/>
    <p:sldId id="265" r:id="rId9"/>
    <p:sldId id="268" r:id="rId10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15" d="100"/>
          <a:sy n="115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nus Riska" userId="9e7c5863-4324-4202-baca-b7d712998e4f" providerId="ADAL" clId="{05E2211F-ADD9-4FA5-A62E-0C8ADE101438}"/>
    <pc:docChg chg="undo redo custSel addSld modSld">
      <pc:chgData name="Magnus Riska" userId="9e7c5863-4324-4202-baca-b7d712998e4f" providerId="ADAL" clId="{05E2211F-ADD9-4FA5-A62E-0C8ADE101438}" dt="2023-02-14T11:23:54.448" v="3604" actId="114"/>
      <pc:docMkLst>
        <pc:docMk/>
      </pc:docMkLst>
      <pc:sldChg chg="modSp mod">
        <pc:chgData name="Magnus Riska" userId="9e7c5863-4324-4202-baca-b7d712998e4f" providerId="ADAL" clId="{05E2211F-ADD9-4FA5-A62E-0C8ADE101438}" dt="2023-02-13T11:18:36.003" v="105" actId="20577"/>
        <pc:sldMkLst>
          <pc:docMk/>
          <pc:sldMk cId="891407767" sldId="256"/>
        </pc:sldMkLst>
        <pc:spChg chg="mod">
          <ac:chgData name="Magnus Riska" userId="9e7c5863-4324-4202-baca-b7d712998e4f" providerId="ADAL" clId="{05E2211F-ADD9-4FA5-A62E-0C8ADE101438}" dt="2023-02-13T11:17:52.895" v="57" actId="20577"/>
          <ac:spMkLst>
            <pc:docMk/>
            <pc:sldMk cId="891407767" sldId="256"/>
            <ac:spMk id="2" creationId="{38C6A415-606A-C7F9-A829-2EBEB767529B}"/>
          </ac:spMkLst>
        </pc:spChg>
        <pc:spChg chg="mod">
          <ac:chgData name="Magnus Riska" userId="9e7c5863-4324-4202-baca-b7d712998e4f" providerId="ADAL" clId="{05E2211F-ADD9-4FA5-A62E-0C8ADE101438}" dt="2023-02-13T11:18:36.003" v="105" actId="20577"/>
          <ac:spMkLst>
            <pc:docMk/>
            <pc:sldMk cId="891407767" sldId="256"/>
            <ac:spMk id="3" creationId="{14D59EEF-A33F-5F4E-F62E-6DD595C8D48C}"/>
          </ac:spMkLst>
        </pc:spChg>
      </pc:sldChg>
      <pc:sldChg chg="modSp mod">
        <pc:chgData name="Magnus Riska" userId="9e7c5863-4324-4202-baca-b7d712998e4f" providerId="ADAL" clId="{05E2211F-ADD9-4FA5-A62E-0C8ADE101438}" dt="2023-02-14T11:22:42.332" v="3602" actId="20577"/>
        <pc:sldMkLst>
          <pc:docMk/>
          <pc:sldMk cId="3443749308" sldId="257"/>
        </pc:sldMkLst>
        <pc:spChg chg="mod">
          <ac:chgData name="Magnus Riska" userId="9e7c5863-4324-4202-baca-b7d712998e4f" providerId="ADAL" clId="{05E2211F-ADD9-4FA5-A62E-0C8ADE101438}" dt="2023-02-14T11:07:48.408" v="3177" actId="20577"/>
          <ac:spMkLst>
            <pc:docMk/>
            <pc:sldMk cId="3443749308" sldId="257"/>
            <ac:spMk id="2" creationId="{2F2E3CEE-B8D1-9B36-6A92-FE8C0754985D}"/>
          </ac:spMkLst>
        </pc:spChg>
        <pc:spChg chg="mod">
          <ac:chgData name="Magnus Riska" userId="9e7c5863-4324-4202-baca-b7d712998e4f" providerId="ADAL" clId="{05E2211F-ADD9-4FA5-A62E-0C8ADE101438}" dt="2023-02-14T11:22:42.332" v="3602" actId="20577"/>
          <ac:spMkLst>
            <pc:docMk/>
            <pc:sldMk cId="3443749308" sldId="257"/>
            <ac:spMk id="3" creationId="{255CE06E-E3DC-361C-3531-360309DD9BBB}"/>
          </ac:spMkLst>
        </pc:spChg>
      </pc:sldChg>
      <pc:sldChg chg="modSp new mod">
        <pc:chgData name="Magnus Riska" userId="9e7c5863-4324-4202-baca-b7d712998e4f" providerId="ADAL" clId="{05E2211F-ADD9-4FA5-A62E-0C8ADE101438}" dt="2023-02-14T11:21:32.645" v="3591" actId="20577"/>
        <pc:sldMkLst>
          <pc:docMk/>
          <pc:sldMk cId="3891405002" sldId="258"/>
        </pc:sldMkLst>
        <pc:spChg chg="mod">
          <ac:chgData name="Magnus Riska" userId="9e7c5863-4324-4202-baca-b7d712998e4f" providerId="ADAL" clId="{05E2211F-ADD9-4FA5-A62E-0C8ADE101438}" dt="2023-02-14T06:55:43.716" v="1062" actId="20577"/>
          <ac:spMkLst>
            <pc:docMk/>
            <pc:sldMk cId="3891405002" sldId="258"/>
            <ac:spMk id="2" creationId="{43B90474-D3D2-AB0C-84F4-71DF58773A9C}"/>
          </ac:spMkLst>
        </pc:spChg>
        <pc:spChg chg="mod">
          <ac:chgData name="Magnus Riska" userId="9e7c5863-4324-4202-baca-b7d712998e4f" providerId="ADAL" clId="{05E2211F-ADD9-4FA5-A62E-0C8ADE101438}" dt="2023-02-14T11:21:32.645" v="3591" actId="20577"/>
          <ac:spMkLst>
            <pc:docMk/>
            <pc:sldMk cId="3891405002" sldId="258"/>
            <ac:spMk id="3" creationId="{1460EBB9-C8F2-7F37-1788-863EFB5261C8}"/>
          </ac:spMkLst>
        </pc:spChg>
      </pc:sldChg>
      <pc:sldChg chg="modSp new mod">
        <pc:chgData name="Magnus Riska" userId="9e7c5863-4324-4202-baca-b7d712998e4f" providerId="ADAL" clId="{05E2211F-ADD9-4FA5-A62E-0C8ADE101438}" dt="2023-02-14T11:23:54.448" v="3604" actId="114"/>
        <pc:sldMkLst>
          <pc:docMk/>
          <pc:sldMk cId="3174668126" sldId="259"/>
        </pc:sldMkLst>
        <pc:spChg chg="mod">
          <ac:chgData name="Magnus Riska" userId="9e7c5863-4324-4202-baca-b7d712998e4f" providerId="ADAL" clId="{05E2211F-ADD9-4FA5-A62E-0C8ADE101438}" dt="2023-02-14T07:58:19.585" v="2912" actId="20577"/>
          <ac:spMkLst>
            <pc:docMk/>
            <pc:sldMk cId="3174668126" sldId="259"/>
            <ac:spMk id="2" creationId="{B6BAF466-5101-95AD-8F04-C1D42DB24BBA}"/>
          </ac:spMkLst>
        </pc:spChg>
        <pc:spChg chg="mod">
          <ac:chgData name="Magnus Riska" userId="9e7c5863-4324-4202-baca-b7d712998e4f" providerId="ADAL" clId="{05E2211F-ADD9-4FA5-A62E-0C8ADE101438}" dt="2023-02-14T11:23:54.448" v="3604" actId="114"/>
          <ac:spMkLst>
            <pc:docMk/>
            <pc:sldMk cId="3174668126" sldId="259"/>
            <ac:spMk id="3" creationId="{36AA0AE4-7385-FC76-3138-9AE09CE8EFF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E7BC1-9BD4-780C-FC71-0859BC3E3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747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03EA3C-F184-2915-5D63-C04E71961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24438"/>
            <a:ext cx="9144000" cy="13154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377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4B466-F5D0-D3B6-75DA-5285D23D3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96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50EF4-5E4B-BC7C-70A3-AE959F497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946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858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82D8E35-505A-7AF9-D0FA-5C4770A035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0C497C-BCB4-EFE1-A36D-C779B46E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0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F6F43-B74E-8222-BB5F-E00F2F94C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754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528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4AAD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004AAD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rgbClr val="004AAD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004AAD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004AAD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004AA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BA86DE-0CA4-E657-B545-7455B250A9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14BD4E-6226-6F20-4B69-C3B9D07EA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 descr="Kuva, joka sisältää kohteen teksti, taivas, henkilö, väkijoukko&#10;&#10;Kuvaus luotu automaattisesti">
            <a:extLst>
              <a:ext uri="{FF2B5EF4-FFF2-40B4-BE49-F238E27FC236}">
                <a16:creationId xmlns:a16="http://schemas.microsoft.com/office/drawing/2014/main" id="{542B226C-3977-64A2-7A56-7A17DED9E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7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489E2B-37D4-ED34-C249-2AFD4799C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476374"/>
            <a:ext cx="11077576" cy="1285876"/>
          </a:xfrm>
        </p:spPr>
        <p:txBody>
          <a:bodyPr>
            <a:noAutofit/>
          </a:bodyPr>
          <a:lstStyle/>
          <a:p>
            <a:pPr algn="ctr"/>
            <a:r>
              <a:rPr lang="fi-FI" sz="4400" dirty="0"/>
              <a:t>Kylväjän teologinen koulutustyö Afrikan ja Aasian kasvavien kirkkojen parissa</a:t>
            </a:r>
            <a:br>
              <a:rPr lang="fi-FI" sz="4800" dirty="0"/>
            </a:br>
            <a:endParaRPr lang="fi-FI" sz="4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E52F74-8A77-960F-2370-C199D54A6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067049"/>
            <a:ext cx="10582275" cy="3390901"/>
          </a:xfrm>
        </p:spPr>
        <p:txBody>
          <a:bodyPr/>
          <a:lstStyle/>
          <a:p>
            <a:r>
              <a:rPr lang="fi-FI" sz="2600" dirty="0"/>
              <a:t>Teologinen koulutus on missionaarisen kirkon polttavin tarve. Monissa elinvoimaisissa kirkoissa niiden kasvua rajoittaa koulutettujen johtajien ja työntekijöiden puute. Tällä hetkellä elävimmät, nopeimmin kasvavat protestanttiset kirkot ovat Etiopian </a:t>
            </a:r>
            <a:r>
              <a:rPr lang="fi-FI" sz="2600" dirty="0" err="1"/>
              <a:t>Mekane</a:t>
            </a:r>
            <a:r>
              <a:rPr lang="fi-FI" sz="2600" dirty="0"/>
              <a:t> </a:t>
            </a:r>
            <a:r>
              <a:rPr lang="fi-FI" sz="2600" dirty="0" err="1"/>
              <a:t>Yesus</a:t>
            </a:r>
            <a:r>
              <a:rPr lang="fi-FI" sz="2600" dirty="0"/>
              <a:t> -kirkko sekä Itä-Aasian kirkot. Lähetysyhdistys Kylväjä tukee näitä ja Etu-Aasian nuoria, pakolaistaustaisia kirkkoja vahvistamalla niiden kasvua monipuolisen koulutuksen kautta.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136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3CEE-B8D1-9B36-6A92-FE8C07549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99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sz="4400" dirty="0"/>
              <a:t>EEMCY eli </a:t>
            </a:r>
            <a:r>
              <a:rPr lang="fi-FI" sz="4400" i="1" dirty="0" err="1"/>
              <a:t>Mekane</a:t>
            </a:r>
            <a:r>
              <a:rPr lang="fi-FI" sz="4400" i="1" dirty="0"/>
              <a:t> </a:t>
            </a:r>
            <a:r>
              <a:rPr lang="fi-FI" sz="4400" i="1" dirty="0" err="1"/>
              <a:t>Yesus</a:t>
            </a:r>
            <a:r>
              <a:rPr lang="fi-FI" sz="4400" dirty="0"/>
              <a:t>-kirkko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CE06E-E3DC-361C-3531-360309DD9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8900"/>
            <a:ext cx="10515600" cy="3791902"/>
          </a:xfrm>
        </p:spPr>
        <p:txBody>
          <a:bodyPr>
            <a:normAutofit/>
          </a:bodyPr>
          <a:lstStyle/>
          <a:p>
            <a:r>
              <a:rPr lang="fi-FI" sz="2600" dirty="0"/>
              <a:t>EEMCY = </a:t>
            </a:r>
            <a:r>
              <a:rPr lang="fi-FI" sz="2600" i="1" dirty="0"/>
              <a:t>Ethiopian </a:t>
            </a:r>
            <a:r>
              <a:rPr lang="fi-FI" sz="2600" i="1" dirty="0" err="1"/>
              <a:t>Evangelical</a:t>
            </a:r>
            <a:r>
              <a:rPr lang="fi-FI" sz="2600" i="1" dirty="0"/>
              <a:t> Church </a:t>
            </a:r>
            <a:r>
              <a:rPr lang="fi-FI" sz="2600" b="1" i="1" dirty="0" err="1"/>
              <a:t>Mekane</a:t>
            </a:r>
            <a:r>
              <a:rPr lang="fi-FI" sz="2600" b="1" i="1" dirty="0"/>
              <a:t> </a:t>
            </a:r>
            <a:r>
              <a:rPr lang="fi-FI" sz="2600" b="1" i="1" dirty="0" err="1"/>
              <a:t>Yesus</a:t>
            </a:r>
            <a:r>
              <a:rPr lang="fi-FI" sz="2600" dirty="0"/>
              <a:t> perustettiin 21.1.1959. </a:t>
            </a:r>
            <a:r>
              <a:rPr lang="fi-FI" sz="2600" dirty="0" err="1"/>
              <a:t>Mekane</a:t>
            </a:r>
            <a:r>
              <a:rPr lang="fi-FI" sz="2600" dirty="0"/>
              <a:t> </a:t>
            </a:r>
            <a:r>
              <a:rPr lang="fi-FI" sz="2600" dirty="0" err="1"/>
              <a:t>Yesus</a:t>
            </a:r>
            <a:r>
              <a:rPr lang="fi-FI" sz="2600" dirty="0"/>
              <a:t> tarkoittaa ”Paikka, jossa Jeesus asuu”.</a:t>
            </a:r>
          </a:p>
          <a:p>
            <a:r>
              <a:rPr lang="fi-FI" sz="2600" dirty="0"/>
              <a:t>Kirkon mottona on </a:t>
            </a:r>
            <a:r>
              <a:rPr lang="fi-FI" sz="2600" i="1" dirty="0"/>
              <a:t>kokonaisvaltaisuus</a:t>
            </a:r>
            <a:r>
              <a:rPr lang="fi-FI" sz="2600" dirty="0"/>
              <a:t>: ”Palvele koko ihmistä” (”</a:t>
            </a:r>
            <a:r>
              <a:rPr lang="fi-FI" sz="2600" dirty="0" err="1"/>
              <a:t>Serve</a:t>
            </a:r>
            <a:r>
              <a:rPr lang="fi-FI" sz="2600" dirty="0"/>
              <a:t> </a:t>
            </a:r>
            <a:r>
              <a:rPr lang="fi-FI" sz="2600" dirty="0" err="1"/>
              <a:t>the</a:t>
            </a:r>
            <a:r>
              <a:rPr lang="fi-FI" sz="2600" dirty="0"/>
              <a:t> </a:t>
            </a:r>
            <a:r>
              <a:rPr lang="fi-FI" sz="2600" dirty="0" err="1"/>
              <a:t>Whole</a:t>
            </a:r>
            <a:r>
              <a:rPr lang="fi-FI" sz="2600" dirty="0"/>
              <a:t>  Person”). </a:t>
            </a:r>
            <a:r>
              <a:rPr lang="fi-FI" sz="2600" b="1" i="1" dirty="0" err="1"/>
              <a:t>Gudina</a:t>
            </a:r>
            <a:r>
              <a:rPr lang="fi-FI" sz="2600" b="1" i="1" dirty="0"/>
              <a:t> </a:t>
            </a:r>
            <a:r>
              <a:rPr lang="fi-FI" sz="2600" b="1" i="1" dirty="0" err="1"/>
              <a:t>Tumsa</a:t>
            </a:r>
            <a:r>
              <a:rPr lang="fi-FI" sz="2600" dirty="0"/>
              <a:t> (1929-1979) oli useamman vuoden aikana kirkon johtava teologi ja toi kirkkoon ”holistisen teologian”.</a:t>
            </a:r>
          </a:p>
          <a:p>
            <a:r>
              <a:rPr lang="fi-FI" sz="2600" dirty="0"/>
              <a:t>Kirkon </a:t>
            </a:r>
            <a:r>
              <a:rPr lang="fi-FI" sz="2600" b="1" dirty="0"/>
              <a:t>strategiassa</a:t>
            </a:r>
            <a:r>
              <a:rPr lang="fi-FI" sz="2600" dirty="0"/>
              <a:t> kannustetaan jäseniä todistamaan uskostaan neljälle  henkilölle /vuosi. Kirkko on maailman nopeimmin kasvava luterilainen kirkko – jäsenmäärä on noin </a:t>
            </a:r>
            <a:r>
              <a:rPr lang="fi-FI" sz="2600" b="1" dirty="0"/>
              <a:t>11 miljoonaa</a:t>
            </a:r>
            <a:r>
              <a:rPr lang="fi-FI" sz="2600" dirty="0"/>
              <a:t>. </a:t>
            </a:r>
          </a:p>
          <a:p>
            <a:endParaRPr lang="fi-FI" sz="3200" dirty="0"/>
          </a:p>
          <a:p>
            <a:endParaRPr lang="fi-FI" sz="3200" dirty="0"/>
          </a:p>
          <a:p>
            <a:pPr marL="514350" indent="-514350"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374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90474-D3D2-AB0C-84F4-71DF58773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13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400" dirty="0" err="1"/>
              <a:t>Koulutus</a:t>
            </a:r>
            <a:endParaRPr lang="en-GB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0EBB9-C8F2-7F37-1788-863EFB526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7899"/>
            <a:ext cx="10515600" cy="41729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600" dirty="0" err="1"/>
              <a:t>Mekane</a:t>
            </a:r>
            <a:r>
              <a:rPr lang="en-GB" sz="2600" dirty="0"/>
              <a:t> </a:t>
            </a:r>
            <a:r>
              <a:rPr lang="en-GB" sz="2600" dirty="0" err="1"/>
              <a:t>Yesus-kirkon</a:t>
            </a:r>
            <a:r>
              <a:rPr lang="en-GB" sz="2600" dirty="0"/>
              <a:t> </a:t>
            </a:r>
            <a:r>
              <a:rPr lang="en-GB" sz="2600" dirty="0" err="1"/>
              <a:t>oma</a:t>
            </a:r>
            <a:r>
              <a:rPr lang="en-GB" sz="2600" dirty="0"/>
              <a:t> </a:t>
            </a:r>
            <a:r>
              <a:rPr lang="en-GB" sz="2600" b="1" dirty="0" err="1"/>
              <a:t>pappisseminaari</a:t>
            </a:r>
            <a:r>
              <a:rPr lang="en-GB" sz="2600" dirty="0"/>
              <a:t> </a:t>
            </a:r>
            <a:r>
              <a:rPr lang="en-GB" sz="2600" dirty="0" err="1"/>
              <a:t>sijaitsee</a:t>
            </a:r>
            <a:r>
              <a:rPr lang="en-GB" sz="2600" dirty="0"/>
              <a:t> Addis </a:t>
            </a:r>
            <a:r>
              <a:rPr lang="en-GB" sz="2600" dirty="0" err="1"/>
              <a:t>Abebassa</a:t>
            </a:r>
            <a:r>
              <a:rPr lang="en-GB" sz="2600" dirty="0"/>
              <a:t>, </a:t>
            </a:r>
            <a:r>
              <a:rPr lang="en-GB" sz="2600" dirty="0" err="1"/>
              <a:t>Mekanissan</a:t>
            </a:r>
            <a:r>
              <a:rPr lang="en-GB" sz="2600" dirty="0"/>
              <a:t> </a:t>
            </a:r>
            <a:r>
              <a:rPr lang="en-GB" sz="2600" dirty="0" err="1"/>
              <a:t>kaupunginosassa</a:t>
            </a:r>
            <a:r>
              <a:rPr lang="en-GB" sz="2600" dirty="0"/>
              <a:t>. </a:t>
            </a:r>
            <a:r>
              <a:rPr lang="en-GB" sz="2600" dirty="0" err="1"/>
              <a:t>Rehtorina</a:t>
            </a:r>
            <a:r>
              <a:rPr lang="en-GB" sz="2600" dirty="0"/>
              <a:t> </a:t>
            </a:r>
            <a:r>
              <a:rPr lang="en-GB" sz="2600" dirty="0" err="1"/>
              <a:t>toimii</a:t>
            </a:r>
            <a:r>
              <a:rPr lang="en-GB" sz="2600" dirty="0"/>
              <a:t> </a:t>
            </a:r>
            <a:r>
              <a:rPr lang="en-GB" sz="2600" b="1" i="1" dirty="0"/>
              <a:t>Dr Bruk</a:t>
            </a:r>
            <a:r>
              <a:rPr lang="en-GB" sz="2600" dirty="0"/>
              <a:t> (“</a:t>
            </a:r>
            <a:r>
              <a:rPr lang="en-GB" sz="2600" dirty="0" err="1"/>
              <a:t>Siunattu</a:t>
            </a:r>
            <a:r>
              <a:rPr lang="en-GB" sz="2600" dirty="0"/>
              <a:t>” – </a:t>
            </a:r>
            <a:r>
              <a:rPr lang="en-GB" sz="2600" dirty="0" err="1"/>
              <a:t>huomaa</a:t>
            </a:r>
            <a:r>
              <a:rPr lang="en-GB" sz="2600" dirty="0"/>
              <a:t> </a:t>
            </a:r>
            <a:r>
              <a:rPr lang="en-GB" sz="2600" dirty="0" err="1"/>
              <a:t>amharan</a:t>
            </a:r>
            <a:r>
              <a:rPr lang="en-GB" sz="2600" dirty="0"/>
              <a:t> </a:t>
            </a:r>
            <a:r>
              <a:rPr lang="en-GB" sz="2600" dirty="0" err="1"/>
              <a:t>ja</a:t>
            </a:r>
            <a:r>
              <a:rPr lang="en-GB" sz="2600" dirty="0"/>
              <a:t> </a:t>
            </a:r>
            <a:r>
              <a:rPr lang="en-GB" sz="2600" dirty="0" err="1"/>
              <a:t>heprean</a:t>
            </a:r>
            <a:r>
              <a:rPr lang="en-GB" sz="2600" dirty="0"/>
              <a:t> </a:t>
            </a:r>
            <a:r>
              <a:rPr lang="en-GB" sz="2600" dirty="0" err="1"/>
              <a:t>sukulaisuus</a:t>
            </a:r>
            <a:r>
              <a:rPr lang="en-GB" sz="2600" dirty="0"/>
              <a:t>,“Baruch”).</a:t>
            </a:r>
          </a:p>
          <a:p>
            <a:pPr>
              <a:lnSpc>
                <a:spcPct val="100000"/>
              </a:lnSpc>
            </a:pPr>
            <a:r>
              <a:rPr lang="en-GB" sz="2600" dirty="0" err="1"/>
              <a:t>Toinen</a:t>
            </a:r>
            <a:r>
              <a:rPr lang="en-GB" sz="2600" dirty="0"/>
              <a:t> </a:t>
            </a:r>
            <a:r>
              <a:rPr lang="en-GB" sz="2600" dirty="0" err="1"/>
              <a:t>teologinen</a:t>
            </a:r>
            <a:r>
              <a:rPr lang="en-GB" sz="2600" dirty="0"/>
              <a:t> </a:t>
            </a:r>
            <a:r>
              <a:rPr lang="en-GB" sz="2600" dirty="0" err="1"/>
              <a:t>koulutuslaitos</a:t>
            </a:r>
            <a:r>
              <a:rPr lang="en-GB" sz="2600" dirty="0"/>
              <a:t> </a:t>
            </a:r>
            <a:r>
              <a:rPr lang="en-GB" sz="2600" dirty="0" err="1"/>
              <a:t>pääkaupungissa</a:t>
            </a:r>
            <a:r>
              <a:rPr lang="en-GB" sz="2600" dirty="0"/>
              <a:t> on </a:t>
            </a:r>
            <a:r>
              <a:rPr lang="en-GB" sz="2600" dirty="0" err="1"/>
              <a:t>nimeltään</a:t>
            </a:r>
            <a:r>
              <a:rPr lang="en-GB" sz="2600" dirty="0"/>
              <a:t> </a:t>
            </a:r>
            <a:r>
              <a:rPr lang="en-GB" sz="2600" b="1" i="1" dirty="0"/>
              <a:t>“Ethiopian Graduate School of Theology”</a:t>
            </a:r>
            <a:r>
              <a:rPr lang="en-GB" sz="2600" dirty="0"/>
              <a:t>, </a:t>
            </a:r>
            <a:r>
              <a:rPr lang="en-GB" sz="2600" dirty="0" err="1"/>
              <a:t>eli</a:t>
            </a:r>
            <a:r>
              <a:rPr lang="en-GB" sz="2600" dirty="0"/>
              <a:t> </a:t>
            </a:r>
            <a:r>
              <a:rPr lang="en-GB" sz="2600" b="1" i="1" dirty="0"/>
              <a:t>EGST. </a:t>
            </a:r>
            <a:r>
              <a:rPr lang="en-GB" sz="2600" dirty="0" err="1"/>
              <a:t>Joidenkin</a:t>
            </a:r>
            <a:r>
              <a:rPr lang="en-GB" sz="2600" dirty="0"/>
              <a:t> </a:t>
            </a:r>
            <a:r>
              <a:rPr lang="en-GB" sz="2600" dirty="0" err="1"/>
              <a:t>mielestä</a:t>
            </a:r>
            <a:r>
              <a:rPr lang="en-GB" sz="2600" dirty="0"/>
              <a:t> EGST on </a:t>
            </a:r>
            <a:r>
              <a:rPr lang="en-GB" sz="2600" dirty="0" err="1"/>
              <a:t>teoreettisempi</a:t>
            </a:r>
            <a:r>
              <a:rPr lang="en-GB" sz="2600" dirty="0"/>
              <a:t> / </a:t>
            </a:r>
            <a:r>
              <a:rPr lang="en-GB" sz="2600" dirty="0" err="1"/>
              <a:t>korkeatasoisempi</a:t>
            </a:r>
            <a:r>
              <a:rPr lang="en-GB" sz="2600" dirty="0"/>
              <a:t> </a:t>
            </a:r>
            <a:r>
              <a:rPr lang="en-GB" sz="2600" dirty="0" err="1"/>
              <a:t>kuin</a:t>
            </a:r>
            <a:r>
              <a:rPr lang="en-GB" sz="2600" dirty="0"/>
              <a:t> </a:t>
            </a:r>
            <a:r>
              <a:rPr lang="en-GB" sz="2600" dirty="0" err="1"/>
              <a:t>pappisseminaari</a:t>
            </a:r>
            <a:r>
              <a:rPr lang="en-GB" sz="2600" dirty="0"/>
              <a:t>.</a:t>
            </a:r>
          </a:p>
          <a:p>
            <a:pPr>
              <a:lnSpc>
                <a:spcPct val="100000"/>
              </a:lnSpc>
            </a:pPr>
            <a:r>
              <a:rPr lang="en-GB" sz="2600" dirty="0" err="1"/>
              <a:t>Perässä</a:t>
            </a:r>
            <a:r>
              <a:rPr lang="en-GB" sz="2600" dirty="0"/>
              <a:t> </a:t>
            </a:r>
            <a:r>
              <a:rPr lang="en-GB" sz="2600" dirty="0" err="1"/>
              <a:t>laahaava</a:t>
            </a:r>
            <a:r>
              <a:rPr lang="en-GB" sz="2600" dirty="0"/>
              <a:t> </a:t>
            </a:r>
            <a:r>
              <a:rPr lang="en-GB" sz="2600" dirty="0" err="1"/>
              <a:t>koulutus</a:t>
            </a:r>
            <a:r>
              <a:rPr lang="en-GB" sz="2600" dirty="0"/>
              <a:t>: </a:t>
            </a:r>
            <a:r>
              <a:rPr lang="en-GB" sz="2600" dirty="0" err="1"/>
              <a:t>uskovia</a:t>
            </a:r>
            <a:r>
              <a:rPr lang="en-GB" sz="2600" dirty="0"/>
              <a:t> </a:t>
            </a:r>
            <a:r>
              <a:rPr lang="en-GB" sz="2600" dirty="0" err="1"/>
              <a:t>ja</a:t>
            </a:r>
            <a:r>
              <a:rPr lang="en-GB" sz="2600" dirty="0"/>
              <a:t> </a:t>
            </a:r>
            <a:r>
              <a:rPr lang="en-GB" sz="2600" dirty="0" err="1"/>
              <a:t>seurakuntia</a:t>
            </a:r>
            <a:r>
              <a:rPr lang="en-GB" sz="2600" dirty="0"/>
              <a:t> on </a:t>
            </a:r>
            <a:r>
              <a:rPr lang="en-GB" sz="2600" dirty="0" err="1"/>
              <a:t>niin</a:t>
            </a:r>
            <a:r>
              <a:rPr lang="en-GB" sz="2600" dirty="0"/>
              <a:t> </a:t>
            </a:r>
            <a:r>
              <a:rPr lang="en-GB" sz="2600" b="1" dirty="0" err="1"/>
              <a:t>valtava</a:t>
            </a:r>
            <a:r>
              <a:rPr lang="en-GB" sz="2600" b="1" dirty="0"/>
              <a:t> </a:t>
            </a:r>
            <a:r>
              <a:rPr lang="en-GB" sz="2600" b="1" dirty="0" err="1"/>
              <a:t>määrä</a:t>
            </a:r>
            <a:r>
              <a:rPr lang="en-GB" sz="2600" b="1" dirty="0"/>
              <a:t>.</a:t>
            </a:r>
            <a:r>
              <a:rPr lang="en-GB" sz="2600" dirty="0"/>
              <a:t> </a:t>
            </a:r>
            <a:r>
              <a:rPr lang="en-GB" sz="2600" dirty="0" err="1"/>
              <a:t>Kaikilla</a:t>
            </a:r>
            <a:r>
              <a:rPr lang="en-GB" sz="2600" dirty="0"/>
              <a:t> </a:t>
            </a:r>
            <a:r>
              <a:rPr lang="en-GB" sz="2600" dirty="0" err="1"/>
              <a:t>seurakunnilla</a:t>
            </a:r>
            <a:r>
              <a:rPr lang="en-GB" sz="2600" dirty="0"/>
              <a:t> </a:t>
            </a:r>
            <a:r>
              <a:rPr lang="en-GB" sz="2600" dirty="0" err="1"/>
              <a:t>ei</a:t>
            </a:r>
            <a:r>
              <a:rPr lang="en-GB" sz="2600" dirty="0"/>
              <a:t> ole </a:t>
            </a:r>
            <a:r>
              <a:rPr lang="en-GB" sz="2600" dirty="0" err="1"/>
              <a:t>varaa</a:t>
            </a:r>
            <a:r>
              <a:rPr lang="en-GB" sz="2600" dirty="0"/>
              <a:t> </a:t>
            </a:r>
            <a:r>
              <a:rPr lang="en-GB" sz="2600" dirty="0" err="1"/>
              <a:t>lähettää</a:t>
            </a:r>
            <a:r>
              <a:rPr lang="en-GB" sz="2600" dirty="0"/>
              <a:t> </a:t>
            </a:r>
            <a:r>
              <a:rPr lang="en-GB" sz="2600" dirty="0" err="1"/>
              <a:t>nuoria</a:t>
            </a:r>
            <a:r>
              <a:rPr lang="en-GB" sz="2600" dirty="0"/>
              <a:t> </a:t>
            </a:r>
            <a:r>
              <a:rPr lang="en-GB" sz="2600" dirty="0" err="1"/>
              <a:t>opiskelemaan</a:t>
            </a:r>
            <a:r>
              <a:rPr lang="en-GB" sz="2600" dirty="0"/>
              <a:t>. </a:t>
            </a:r>
            <a:r>
              <a:rPr lang="en-GB" sz="2600" dirty="0" err="1"/>
              <a:t>Joulukuussa</a:t>
            </a:r>
            <a:r>
              <a:rPr lang="en-GB" sz="2600" dirty="0"/>
              <a:t> 2022 </a:t>
            </a:r>
            <a:r>
              <a:rPr lang="en-GB" sz="2600" dirty="0" err="1"/>
              <a:t>inflaatio</a:t>
            </a:r>
            <a:r>
              <a:rPr lang="en-GB" sz="2600" dirty="0"/>
              <a:t> </a:t>
            </a:r>
            <a:r>
              <a:rPr lang="en-GB" sz="2600" dirty="0" err="1"/>
              <a:t>oli</a:t>
            </a:r>
            <a:r>
              <a:rPr lang="en-GB" sz="2600" dirty="0"/>
              <a:t> 33,8 %.</a:t>
            </a:r>
          </a:p>
        </p:txBody>
      </p:sp>
    </p:spTree>
    <p:extLst>
      <p:ext uri="{BB962C8B-B14F-4D97-AF65-F5344CB8AC3E}">
        <p14:creationId xmlns:p14="http://schemas.microsoft.com/office/powerpoint/2010/main" val="3891405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AF466-5101-95AD-8F04-C1D42DB2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85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400" dirty="0"/>
              <a:t>Tabor Evangelical College (TEC)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A0AE4-7385-FC76-3138-9AE09CE8E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7115"/>
            <a:ext cx="10515600" cy="4351338"/>
          </a:xfrm>
        </p:spPr>
        <p:txBody>
          <a:bodyPr/>
          <a:lstStyle/>
          <a:p>
            <a:r>
              <a:rPr lang="en-GB" sz="2600" dirty="0" err="1"/>
              <a:t>Perustettiin</a:t>
            </a:r>
            <a:r>
              <a:rPr lang="en-GB" sz="2600" dirty="0"/>
              <a:t> 1968 </a:t>
            </a:r>
            <a:r>
              <a:rPr lang="en-GB" sz="2600" dirty="0" err="1"/>
              <a:t>nimellä</a:t>
            </a:r>
            <a:r>
              <a:rPr lang="en-GB" sz="2600" dirty="0"/>
              <a:t> </a:t>
            </a:r>
            <a:r>
              <a:rPr lang="en-GB" sz="2600" b="1" i="1" dirty="0"/>
              <a:t>Tabor Seminary.</a:t>
            </a:r>
            <a:r>
              <a:rPr lang="en-GB" sz="2600" dirty="0"/>
              <a:t> </a:t>
            </a:r>
            <a:r>
              <a:rPr lang="en-GB" sz="2600" dirty="0" err="1"/>
              <a:t>Kommunistivallan</a:t>
            </a:r>
            <a:r>
              <a:rPr lang="en-GB" sz="2600" dirty="0"/>
              <a:t> </a:t>
            </a:r>
            <a:r>
              <a:rPr lang="en-GB" sz="2600" dirty="0" err="1"/>
              <a:t>aikana</a:t>
            </a:r>
            <a:r>
              <a:rPr lang="en-GB" sz="2600" dirty="0"/>
              <a:t> 1983- </a:t>
            </a:r>
            <a:r>
              <a:rPr lang="en-GB" sz="2600" dirty="0" err="1"/>
              <a:t>tontti</a:t>
            </a:r>
            <a:r>
              <a:rPr lang="en-GB" sz="2600" dirty="0"/>
              <a:t> </a:t>
            </a:r>
            <a:r>
              <a:rPr lang="en-GB" sz="2600" dirty="0" err="1"/>
              <a:t>oli</a:t>
            </a:r>
            <a:r>
              <a:rPr lang="en-GB" sz="2600" dirty="0"/>
              <a:t> </a:t>
            </a:r>
            <a:r>
              <a:rPr lang="en-GB" sz="2600" dirty="0" err="1"/>
              <a:t>kommunistien</a:t>
            </a:r>
            <a:r>
              <a:rPr lang="en-GB" sz="2600" dirty="0"/>
              <a:t> </a:t>
            </a:r>
            <a:r>
              <a:rPr lang="en-GB" sz="2600" dirty="0" err="1"/>
              <a:t>käsissä</a:t>
            </a:r>
            <a:r>
              <a:rPr lang="en-GB" sz="2600" dirty="0"/>
              <a:t>. </a:t>
            </a:r>
            <a:r>
              <a:rPr lang="en-GB" sz="2600" dirty="0" err="1"/>
              <a:t>Rehtori</a:t>
            </a:r>
            <a:r>
              <a:rPr lang="en-GB" sz="2600" dirty="0"/>
              <a:t> Ahti Peltonen </a:t>
            </a:r>
            <a:r>
              <a:rPr lang="en-GB" sz="2600" dirty="0" err="1"/>
              <a:t>pelasti</a:t>
            </a:r>
            <a:r>
              <a:rPr lang="en-GB" sz="2600" dirty="0"/>
              <a:t> </a:t>
            </a:r>
            <a:r>
              <a:rPr lang="en-GB" sz="2600" dirty="0" err="1"/>
              <a:t>arvotavaroita</a:t>
            </a:r>
            <a:r>
              <a:rPr lang="en-GB" sz="2600" dirty="0"/>
              <a:t> </a:t>
            </a:r>
            <a:r>
              <a:rPr lang="en-GB" sz="2600" dirty="0" err="1"/>
              <a:t>viimeisenä</a:t>
            </a:r>
            <a:r>
              <a:rPr lang="en-GB" sz="2600" dirty="0"/>
              <a:t> </a:t>
            </a:r>
            <a:r>
              <a:rPr lang="en-GB" sz="2600" dirty="0" err="1"/>
              <a:t>yönä</a:t>
            </a:r>
            <a:r>
              <a:rPr lang="en-GB" sz="2600" dirty="0"/>
              <a:t> </a:t>
            </a:r>
            <a:r>
              <a:rPr lang="en-GB" sz="2600" dirty="0" err="1"/>
              <a:t>ennen</a:t>
            </a:r>
            <a:r>
              <a:rPr lang="en-GB" sz="2600" dirty="0"/>
              <a:t> </a:t>
            </a:r>
            <a:r>
              <a:rPr lang="en-GB" sz="2600" dirty="0" err="1"/>
              <a:t>luovutusta</a:t>
            </a:r>
            <a:r>
              <a:rPr lang="en-GB" sz="2600" dirty="0"/>
              <a:t>. </a:t>
            </a:r>
            <a:r>
              <a:rPr lang="en-GB" sz="2600" dirty="0" err="1"/>
              <a:t>Palautettiin</a:t>
            </a:r>
            <a:r>
              <a:rPr lang="en-GB" sz="2600" dirty="0"/>
              <a:t> 2001. 50-vuotisjuhlat 2018.</a:t>
            </a:r>
          </a:p>
          <a:p>
            <a:r>
              <a:rPr lang="en-GB" sz="2600" dirty="0"/>
              <a:t>Taborin </a:t>
            </a:r>
            <a:r>
              <a:rPr lang="en-GB" sz="2600" dirty="0" err="1"/>
              <a:t>tontilla</a:t>
            </a:r>
            <a:r>
              <a:rPr lang="en-GB" sz="2600" dirty="0"/>
              <a:t> on </a:t>
            </a:r>
            <a:r>
              <a:rPr lang="en-GB" sz="2600" dirty="0" err="1"/>
              <a:t>tänään</a:t>
            </a:r>
            <a:r>
              <a:rPr lang="en-GB" sz="2600" dirty="0"/>
              <a:t> </a:t>
            </a:r>
            <a:r>
              <a:rPr lang="en-GB" sz="2600" dirty="0" err="1"/>
              <a:t>kaksi</a:t>
            </a:r>
            <a:r>
              <a:rPr lang="en-GB" sz="2600" dirty="0"/>
              <a:t> </a:t>
            </a:r>
            <a:r>
              <a:rPr lang="en-GB" sz="2600" dirty="0" err="1"/>
              <a:t>opinoahjoa</a:t>
            </a:r>
            <a:r>
              <a:rPr lang="en-GB" sz="2600" dirty="0"/>
              <a:t>: a) </a:t>
            </a:r>
            <a:r>
              <a:rPr lang="en-GB" sz="2600" b="1" dirty="0" err="1"/>
              <a:t>Lukio</a:t>
            </a:r>
            <a:r>
              <a:rPr lang="en-GB" sz="2600" dirty="0"/>
              <a:t> (</a:t>
            </a:r>
            <a:r>
              <a:rPr lang="en-GB" sz="2600" dirty="0" err="1"/>
              <a:t>luokat</a:t>
            </a:r>
            <a:r>
              <a:rPr lang="en-GB" sz="2600" dirty="0"/>
              <a:t> 9-12), </a:t>
            </a:r>
            <a:r>
              <a:rPr lang="en-GB" sz="2600" dirty="0" err="1"/>
              <a:t>jossa</a:t>
            </a:r>
            <a:r>
              <a:rPr lang="en-GB" sz="2600" dirty="0"/>
              <a:t> </a:t>
            </a:r>
            <a:r>
              <a:rPr lang="en-GB" sz="2600" dirty="0" err="1"/>
              <a:t>runsaat</a:t>
            </a:r>
            <a:r>
              <a:rPr lang="en-GB" sz="2600" dirty="0"/>
              <a:t> 600 </a:t>
            </a:r>
            <a:r>
              <a:rPr lang="en-GB" sz="2600" dirty="0" err="1"/>
              <a:t>oppilasta</a:t>
            </a:r>
            <a:r>
              <a:rPr lang="en-GB" sz="2600" dirty="0"/>
              <a:t> </a:t>
            </a:r>
            <a:r>
              <a:rPr lang="en-GB" sz="2600" dirty="0" err="1"/>
              <a:t>sekä</a:t>
            </a:r>
            <a:r>
              <a:rPr lang="en-GB" sz="2600" dirty="0"/>
              <a:t> b) </a:t>
            </a:r>
            <a:r>
              <a:rPr lang="en-GB" sz="2600" b="1" i="1" dirty="0"/>
              <a:t>Missiology Department</a:t>
            </a:r>
            <a:r>
              <a:rPr lang="en-GB" sz="2600" dirty="0"/>
              <a:t>, </a:t>
            </a:r>
            <a:r>
              <a:rPr lang="en-GB" sz="2600" dirty="0" err="1"/>
              <a:t>jossa</a:t>
            </a:r>
            <a:r>
              <a:rPr lang="en-GB" sz="2600" dirty="0"/>
              <a:t> </a:t>
            </a:r>
            <a:r>
              <a:rPr lang="en-GB" sz="2600" dirty="0" err="1"/>
              <a:t>yli</a:t>
            </a:r>
            <a:r>
              <a:rPr lang="en-GB" sz="2600" dirty="0"/>
              <a:t> 200 </a:t>
            </a:r>
            <a:r>
              <a:rPr lang="en-GB" sz="2600" dirty="0" err="1"/>
              <a:t>opiskelijaa</a:t>
            </a:r>
            <a:r>
              <a:rPr lang="en-GB" sz="2600" dirty="0"/>
              <a:t> (</a:t>
            </a:r>
            <a:r>
              <a:rPr lang="en-GB" sz="2600" dirty="0" err="1"/>
              <a:t>lähi</a:t>
            </a:r>
            <a:r>
              <a:rPr lang="en-GB" sz="2600" dirty="0"/>
              <a:t> </a:t>
            </a:r>
            <a:r>
              <a:rPr lang="en-GB" sz="2600" dirty="0" err="1"/>
              <a:t>sekä</a:t>
            </a:r>
            <a:r>
              <a:rPr lang="en-GB" sz="2600" dirty="0"/>
              <a:t> </a:t>
            </a:r>
            <a:r>
              <a:rPr lang="en-GB" sz="2600" dirty="0" err="1"/>
              <a:t>etänä</a:t>
            </a:r>
            <a:r>
              <a:rPr lang="en-GB" sz="2600" dirty="0"/>
              <a:t>). </a:t>
            </a:r>
            <a:r>
              <a:rPr lang="en-GB" sz="2600" dirty="0" err="1"/>
              <a:t>Opinnot</a:t>
            </a:r>
            <a:r>
              <a:rPr lang="en-GB" sz="2600" dirty="0"/>
              <a:t> </a:t>
            </a:r>
            <a:r>
              <a:rPr lang="en-GB" sz="2600" dirty="0" err="1"/>
              <a:t>kandaattitasoa</a:t>
            </a:r>
            <a:r>
              <a:rPr lang="en-GB" sz="2600" dirty="0"/>
              <a:t>, BA.</a:t>
            </a:r>
          </a:p>
          <a:p>
            <a:r>
              <a:rPr lang="en-GB" sz="2600" dirty="0"/>
              <a:t>TEC on </a:t>
            </a:r>
            <a:r>
              <a:rPr lang="en-GB" sz="2600" dirty="0" err="1"/>
              <a:t>maaliskuusta</a:t>
            </a:r>
            <a:r>
              <a:rPr lang="en-GB" sz="2600" dirty="0"/>
              <a:t> 2021 </a:t>
            </a:r>
            <a:r>
              <a:rPr lang="en-GB" sz="2600" dirty="0" err="1"/>
              <a:t>ollut</a:t>
            </a:r>
            <a:r>
              <a:rPr lang="en-GB" sz="2600" dirty="0"/>
              <a:t> </a:t>
            </a:r>
            <a:r>
              <a:rPr lang="en-GB" sz="2600" b="1" dirty="0" err="1"/>
              <a:t>Gunilla</a:t>
            </a:r>
            <a:r>
              <a:rPr lang="en-GB" sz="2600" b="1" dirty="0"/>
              <a:t> </a:t>
            </a:r>
            <a:r>
              <a:rPr lang="en-GB" sz="2600" b="1" dirty="0" err="1"/>
              <a:t>ja</a:t>
            </a:r>
            <a:r>
              <a:rPr lang="en-GB" sz="2600" b="1" dirty="0"/>
              <a:t> Magnus </a:t>
            </a:r>
            <a:r>
              <a:rPr lang="en-GB" sz="2600" b="1" dirty="0" err="1"/>
              <a:t>Riskan</a:t>
            </a:r>
            <a:r>
              <a:rPr lang="en-GB" sz="2600" b="1" dirty="0"/>
              <a:t> </a:t>
            </a:r>
            <a:r>
              <a:rPr lang="en-GB" sz="2600" b="1" dirty="0" err="1"/>
              <a:t>työpisteenä</a:t>
            </a:r>
            <a:r>
              <a:rPr lang="en-GB" sz="2600" b="1" dirty="0"/>
              <a:t>.</a:t>
            </a:r>
            <a:r>
              <a:rPr lang="en-GB" sz="2600" dirty="0"/>
              <a:t> Gunilla </a:t>
            </a:r>
            <a:r>
              <a:rPr lang="en-GB" sz="2600" dirty="0" err="1"/>
              <a:t>antaa</a:t>
            </a:r>
            <a:r>
              <a:rPr lang="en-GB" sz="2600" dirty="0"/>
              <a:t> </a:t>
            </a:r>
            <a:r>
              <a:rPr lang="en-GB" sz="2600" dirty="0" err="1"/>
              <a:t>englannin</a:t>
            </a:r>
            <a:r>
              <a:rPr lang="en-GB" sz="2600" dirty="0"/>
              <a:t> </a:t>
            </a:r>
            <a:r>
              <a:rPr lang="en-GB" sz="2600" dirty="0" err="1"/>
              <a:t>tukiopetusta</a:t>
            </a:r>
            <a:r>
              <a:rPr lang="en-GB" sz="2600" dirty="0"/>
              <a:t> </a:t>
            </a:r>
            <a:r>
              <a:rPr lang="en-GB" sz="2600" dirty="0" err="1"/>
              <a:t>ja</a:t>
            </a:r>
            <a:r>
              <a:rPr lang="en-GB" sz="2600" dirty="0"/>
              <a:t> Magnus </a:t>
            </a:r>
            <a:r>
              <a:rPr lang="en-GB" sz="2600" dirty="0" err="1"/>
              <a:t>opettaa</a:t>
            </a:r>
            <a:r>
              <a:rPr lang="en-GB" sz="2600" dirty="0"/>
              <a:t> </a:t>
            </a:r>
            <a:r>
              <a:rPr lang="en-GB" sz="2600" dirty="0" err="1"/>
              <a:t>Vanhaa</a:t>
            </a:r>
            <a:r>
              <a:rPr lang="en-GB" sz="2600" dirty="0"/>
              <a:t> </a:t>
            </a:r>
            <a:r>
              <a:rPr lang="en-GB" sz="2600" dirty="0" err="1"/>
              <a:t>testamenttia</a:t>
            </a:r>
            <a:r>
              <a:rPr lang="en-GB" sz="2600" dirty="0"/>
              <a:t> </a:t>
            </a:r>
            <a:r>
              <a:rPr lang="en-GB" sz="2600" dirty="0" err="1"/>
              <a:t>sekä</a:t>
            </a:r>
            <a:r>
              <a:rPr lang="en-GB" sz="2600" dirty="0"/>
              <a:t> </a:t>
            </a:r>
            <a:r>
              <a:rPr lang="en-GB" sz="2600" dirty="0" err="1"/>
              <a:t>raamattuhepreaa</a:t>
            </a:r>
            <a:r>
              <a:rPr lang="en-GB" sz="2600" dirty="0"/>
              <a:t>.</a:t>
            </a:r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668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17A704-9DD0-DF95-C1CB-8249EF43D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84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i-FI" sz="4400" dirty="0"/>
              <a:t>Teologinen koulutustyö Aasian</a:t>
            </a:r>
            <a:br>
              <a:rPr lang="fi-FI" sz="4400" dirty="0"/>
            </a:br>
            <a:r>
              <a:rPr lang="fi-FI" sz="4400" dirty="0"/>
              <a:t>kasvavissa kirkoissa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40716A-CAA4-3F4C-EBE5-B3AC37795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86075"/>
            <a:ext cx="10515600" cy="3706178"/>
          </a:xfrm>
        </p:spPr>
        <p:txBody>
          <a:bodyPr/>
          <a:lstStyle/>
          <a:p>
            <a:r>
              <a:rPr lang="fi-FI" sz="2600" dirty="0"/>
              <a:t>Mitä kuuluu? Vastaus riippuu näkökulmasta…</a:t>
            </a:r>
          </a:p>
          <a:p>
            <a:r>
              <a:rPr lang="fi-FI" sz="2600" dirty="0"/>
              <a:t>Kuuluu hyvää (kasvua, kasvukipuja ja –tarpeita, Pyhä Henki synnyttää uutta elämää ja uskoa)…  sekä huonoa (kärsimystä, vainoja).</a:t>
            </a:r>
          </a:p>
          <a:p>
            <a:r>
              <a:rPr lang="fi-FI" sz="2600" dirty="0"/>
              <a:t>Kirkko kasvaa selvästä identiteetistä käsin, se keskittyy ydintehtävään (evankeliumin julistukseen) ja sillä on Jumalan-kokoinen nälkä, jano ja kaipuu.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9270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B0CC61-2090-AF8C-A18B-034E13E7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046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i-FI" sz="4400" dirty="0"/>
              <a:t>Miksi koulutetuista työntekijöistä on pulaa?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20387B-3477-F533-6391-4EC1EAD1B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81325"/>
            <a:ext cx="10515600" cy="3439477"/>
          </a:xfrm>
        </p:spPr>
        <p:txBody>
          <a:bodyPr/>
          <a:lstStyle/>
          <a:p>
            <a:r>
              <a:rPr lang="fi-FI" sz="2600" dirty="0"/>
              <a:t>Koska koulutuksen tarve, nopeasta kasvusta johtuen, kasvaa nopeammin kuin koulutuksen tarjonta ja mahdollisuudet.</a:t>
            </a:r>
          </a:p>
          <a:p>
            <a:r>
              <a:rPr lang="fi-FI" sz="2600" dirty="0"/>
              <a:t>Koska kouluttajia (sekä paikallisia että lähetystyöntekijöitä) on liian vähän. Miksi?</a:t>
            </a:r>
          </a:p>
          <a:p>
            <a:r>
              <a:rPr lang="fi-FI" sz="2600" dirty="0"/>
              <a:t>Työ on haastavaa (erityisasiantuntija), vähemmän lähtijöitä, turvallisuustekijät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5478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7B1F40-6C81-CCE8-6F6E-F8EF3E461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18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sz="4400" dirty="0"/>
              <a:t>Miksi tätä työtä kannattaa tukea?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D19B9F-E23A-F4DA-46C4-2FA04DE43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2225"/>
            <a:ext cx="10515600" cy="4115752"/>
          </a:xfrm>
        </p:spPr>
        <p:txBody>
          <a:bodyPr>
            <a:normAutofit/>
          </a:bodyPr>
          <a:lstStyle/>
          <a:p>
            <a:r>
              <a:rPr lang="fi-FI" sz="2600" dirty="0"/>
              <a:t>Jeesuksen lähetyskäskyn ytimessä (Matt 28: 19-20: ”Menkää siis ja tehkää kaikki kansat minun opetuslapsikseni: kastakaa heitä Isän ja Pojan ja Pyhän Hengen nimeen ja opettakaa heitä noudattamaan kaikkea, mitä minä olen käskenyt teidän noudattaa…”</a:t>
            </a:r>
          </a:p>
          <a:p>
            <a:r>
              <a:rPr lang="fi-FI" sz="2600" dirty="0"/>
              <a:t>Opettakaa = teologinen koulutus</a:t>
            </a:r>
          </a:p>
          <a:p>
            <a:r>
              <a:rPr lang="fi-FI" sz="2600" dirty="0"/>
              <a:t>Teologinen koulutus: kirkon hengellisen terveyden kannalta 1. tärkeä, elinehto, jotta kirkon lähetysnäky pysyy kirkkaana ja kirkko varjeltuisi harhaopeilta.</a:t>
            </a:r>
          </a:p>
        </p:txBody>
      </p:sp>
    </p:spTree>
    <p:extLst>
      <p:ext uri="{BB962C8B-B14F-4D97-AF65-F5344CB8AC3E}">
        <p14:creationId xmlns:p14="http://schemas.microsoft.com/office/powerpoint/2010/main" val="3704089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Verkkosivusto&#10;&#10;Kuvaus luotu automaattisesti">
            <a:extLst>
              <a:ext uri="{FF2B5EF4-FFF2-40B4-BE49-F238E27FC236}">
                <a16:creationId xmlns:a16="http://schemas.microsoft.com/office/drawing/2014/main" id="{A11E2DB1-1593-A069-F5C8-19B45F92A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61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508</Words>
  <Application>Microsoft Office PowerPoint</Application>
  <PresentationFormat>Laajakuva</PresentationFormat>
  <Paragraphs>27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 2013 - 2022</vt:lpstr>
      <vt:lpstr>PowerPoint-esitys</vt:lpstr>
      <vt:lpstr>Kylväjän teologinen koulutustyö Afrikan ja Aasian kasvavien kirkkojen parissa </vt:lpstr>
      <vt:lpstr>EEMCY eli Mekane Yesus-kirkko</vt:lpstr>
      <vt:lpstr>Koulutus</vt:lpstr>
      <vt:lpstr>Tabor Evangelical College (TEC)</vt:lpstr>
      <vt:lpstr>Teologinen koulutustyö Aasian kasvavissa kirkoissa</vt:lpstr>
      <vt:lpstr>Miksi koulutetuista työntekijöistä on pulaa?</vt:lpstr>
      <vt:lpstr>Miksi tätä työtä kannattaa tukea?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 Alakiikonen</dc:creator>
  <cp:lastModifiedBy>Anni Alakiikonen</cp:lastModifiedBy>
  <cp:revision>10</cp:revision>
  <dcterms:created xsi:type="dcterms:W3CDTF">2023-01-04T10:24:10Z</dcterms:created>
  <dcterms:modified xsi:type="dcterms:W3CDTF">2023-03-23T13:19:49Z</dcterms:modified>
</cp:coreProperties>
</file>