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0"/>
  </p:notesMasterIdLst>
  <p:sldIdLst>
    <p:sldId id="259" r:id="rId2"/>
    <p:sldId id="261" r:id="rId3"/>
    <p:sldId id="260" r:id="rId4"/>
    <p:sldId id="278" r:id="rId5"/>
    <p:sldId id="265" r:id="rId6"/>
    <p:sldId id="262" r:id="rId7"/>
    <p:sldId id="276" r:id="rId8"/>
    <p:sldId id="277" r:id="rId9"/>
  </p:sldIdLst>
  <p:sldSz cx="18288000" cy="10287000"/>
  <p:notesSz cx="6858000" cy="9144000"/>
  <p:embeddedFontLst>
    <p:embeddedFont>
      <p:font typeface="Fira Sans Medium Bold" panose="020B0604020202020204" charset="0"/>
      <p:regular r:id="rId11"/>
    </p:embeddedFont>
    <p:embeddedFont>
      <p:font typeface="Roboto" panose="02000000000000000000" pitchFamily="2" charset="0"/>
      <p:regular r:id="rId12"/>
      <p:bold r:id="rId13"/>
      <p:italic r:id="rId14"/>
      <p:boldItalic r:id="rId15"/>
    </p:embeddedFont>
    <p:embeddedFont>
      <p:font typeface="Roboto Bold" panose="02000000000000000000" charset="0"/>
      <p:regular r:id="rId16"/>
      <p:bold r:id="rId17"/>
    </p:embeddedFont>
    <p:embeddedFont>
      <p:font typeface="Roboto Medium" panose="02000000000000000000" pitchFamily="2" charset="0"/>
      <p:regular r:id="rId18"/>
      <p:italic r:id="rId19"/>
    </p:embeddedFont>
    <p:embeddedFont>
      <p:font typeface="WC Mano Negra Bold" panose="020B0604020202020204"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315B8B-8237-8303-F1A6-5BAC96B7C563}" v="13" dt="2024-04-02T06:04:19.9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2" d="100"/>
          <a:sy n="42" d="100"/>
        </p:scale>
        <p:origin x="780"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theme" Target="theme/theme1.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94B122-6400-468C-8321-353DC199FC68}" type="datetimeFigureOut">
              <a:rPr lang="fi-FI" smtClean="0"/>
              <a:t>2.4.2024</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A31532-E4AA-48C5-8D21-CE71FA4A6E40}" type="slidenum">
              <a:rPr lang="fi-FI" smtClean="0"/>
              <a:t>‹#›</a:t>
            </a:fld>
            <a:endParaRPr lang="fi-FI"/>
          </a:p>
        </p:txBody>
      </p:sp>
    </p:spTree>
    <p:extLst>
      <p:ext uri="{BB962C8B-B14F-4D97-AF65-F5344CB8AC3E}">
        <p14:creationId xmlns:p14="http://schemas.microsoft.com/office/powerpoint/2010/main" val="860091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0" i="0" dirty="0">
                <a:solidFill>
                  <a:srgbClr val="222222"/>
                </a:solidFill>
                <a:effectLst/>
                <a:latin typeface="Arial" panose="020B0604020202020204" pitchFamily="34" charset="0"/>
                <a:cs typeface="Arial" panose="020B0604020202020204" pitchFamily="34" charset="0"/>
              </a:rPr>
              <a:t>Kreikan kielen sana diaspora kuvaa ihmisiä, ryhmiä, kansoja, joita on kohdannut hajaannus: ihmiset ovat syystä tai toisesta joutuneet muuttamaan alkuperäisiltä asuinalueiltaan. </a:t>
            </a:r>
            <a:endParaRPr lang="fi-FI" dirty="0">
              <a:latin typeface="Arial" panose="020B0604020202020204" pitchFamily="34" charset="0"/>
              <a:cs typeface="Arial" panose="020B0604020202020204" pitchFamily="34" charset="0"/>
            </a:endParaRPr>
          </a:p>
        </p:txBody>
      </p:sp>
      <p:sp>
        <p:nvSpPr>
          <p:cNvPr id="4" name="Dian numeron paikkamerkki 3"/>
          <p:cNvSpPr>
            <a:spLocks noGrp="1"/>
          </p:cNvSpPr>
          <p:nvPr>
            <p:ph type="sldNum" sz="quarter" idx="5"/>
          </p:nvPr>
        </p:nvSpPr>
        <p:spPr/>
        <p:txBody>
          <a:bodyPr/>
          <a:lstStyle/>
          <a:p>
            <a:fld id="{D7A31532-E4AA-48C5-8D21-CE71FA4A6E40}" type="slidenum">
              <a:rPr lang="fi-FI" smtClean="0"/>
              <a:t>1</a:t>
            </a:fld>
            <a:endParaRPr lang="fi-FI"/>
          </a:p>
        </p:txBody>
      </p:sp>
    </p:spTree>
    <p:extLst>
      <p:ext uri="{BB962C8B-B14F-4D97-AF65-F5344CB8AC3E}">
        <p14:creationId xmlns:p14="http://schemas.microsoft.com/office/powerpoint/2010/main" val="3901747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0" i="0" dirty="0">
                <a:solidFill>
                  <a:srgbClr val="000000"/>
                </a:solidFill>
                <a:effectLst/>
                <a:latin typeface="Arial" panose="020B0604020202020204" pitchFamily="34" charset="0"/>
                <a:cs typeface="Arial" panose="020B0604020202020204" pitchFamily="34" charset="0"/>
              </a:rPr>
              <a:t>Diasporatyössä voimme tavoittaa niitä ihmisiä, joita ei ole vielä tavoitettu ja joiden kotimaassa perinteisen lähetystyön tekeminen on vaikeaa. He eivät useinkaan ole kuulleet evankeliumia aiemmin.</a:t>
            </a:r>
            <a:endParaRPr lang="fi-FI" dirty="0">
              <a:latin typeface="Arial" panose="020B0604020202020204" pitchFamily="34" charset="0"/>
              <a:cs typeface="Arial" panose="020B0604020202020204" pitchFamily="34" charset="0"/>
            </a:endParaRPr>
          </a:p>
        </p:txBody>
      </p:sp>
      <p:sp>
        <p:nvSpPr>
          <p:cNvPr id="4" name="Dian numeron paikkamerkki 3"/>
          <p:cNvSpPr>
            <a:spLocks noGrp="1"/>
          </p:cNvSpPr>
          <p:nvPr>
            <p:ph type="sldNum" sz="quarter" idx="5"/>
          </p:nvPr>
        </p:nvSpPr>
        <p:spPr/>
        <p:txBody>
          <a:bodyPr/>
          <a:lstStyle/>
          <a:p>
            <a:fld id="{D7A31532-E4AA-48C5-8D21-CE71FA4A6E40}" type="slidenum">
              <a:rPr lang="fi-FI" smtClean="0"/>
              <a:t>2</a:t>
            </a:fld>
            <a:endParaRPr lang="fi-FI"/>
          </a:p>
        </p:txBody>
      </p:sp>
    </p:spTree>
    <p:extLst>
      <p:ext uri="{BB962C8B-B14F-4D97-AF65-F5344CB8AC3E}">
        <p14:creationId xmlns:p14="http://schemas.microsoft.com/office/powerpoint/2010/main" val="2976721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0" i="0" dirty="0">
                <a:solidFill>
                  <a:srgbClr val="222222"/>
                </a:solidFill>
                <a:effectLst/>
                <a:latin typeface="Arial" panose="020B0604020202020204" pitchFamily="34" charset="0"/>
                <a:cs typeface="Arial" panose="020B0604020202020204" pitchFamily="34" charset="0"/>
              </a:rPr>
              <a:t>Globaalisti yli 110 miljoonaa ihmistä on joutunut jättämään kotinsa erilaisten syiden takia. P</a:t>
            </a:r>
            <a:r>
              <a:rPr lang="fi-FI" b="0" i="0" dirty="0">
                <a:solidFill>
                  <a:srgbClr val="000000"/>
                </a:solidFill>
                <a:effectLst/>
                <a:latin typeface="Arial" panose="020B0604020202020204" pitchFamily="34" charset="0"/>
                <a:cs typeface="Arial" panose="020B0604020202020204" pitchFamily="34" charset="0"/>
              </a:rPr>
              <a:t>akolaisten määrä maailmassa on yli kaksinkertaistunut viimeisen kymmenen vuoden aikana, eikä ilmiölle näy loppua. </a:t>
            </a:r>
            <a:endParaRPr lang="fi-FI" dirty="0">
              <a:latin typeface="Arial" panose="020B0604020202020204" pitchFamily="34" charset="0"/>
              <a:cs typeface="Arial" panose="020B0604020202020204" pitchFamily="34" charset="0"/>
            </a:endParaRPr>
          </a:p>
        </p:txBody>
      </p:sp>
      <p:sp>
        <p:nvSpPr>
          <p:cNvPr id="4" name="Dian numeron paikkamerkki 3"/>
          <p:cNvSpPr>
            <a:spLocks noGrp="1"/>
          </p:cNvSpPr>
          <p:nvPr>
            <p:ph type="sldNum" sz="quarter" idx="5"/>
          </p:nvPr>
        </p:nvSpPr>
        <p:spPr/>
        <p:txBody>
          <a:bodyPr/>
          <a:lstStyle/>
          <a:p>
            <a:fld id="{D7A31532-E4AA-48C5-8D21-CE71FA4A6E40}" type="slidenum">
              <a:rPr lang="fi-FI" smtClean="0"/>
              <a:t>3</a:t>
            </a:fld>
            <a:endParaRPr lang="fi-FI"/>
          </a:p>
        </p:txBody>
      </p:sp>
    </p:spTree>
    <p:extLst>
      <p:ext uri="{BB962C8B-B14F-4D97-AF65-F5344CB8AC3E}">
        <p14:creationId xmlns:p14="http://schemas.microsoft.com/office/powerpoint/2010/main" val="377799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0" i="0" dirty="0">
                <a:solidFill>
                  <a:srgbClr val="000000"/>
                </a:solidFill>
                <a:effectLst/>
                <a:latin typeface="Arial" panose="020B0604020202020204" pitchFamily="34" charset="0"/>
                <a:cs typeface="Arial" panose="020B0604020202020204" pitchFamily="34" charset="0"/>
              </a:rPr>
              <a:t>Monimuotoinen diasporatyömme on laajentunut runsaasti viime vuosien aikana ja se on yhä enemmän uusien kristittyjen kouluttamista ja varustamista.</a:t>
            </a:r>
            <a:endParaRPr lang="fi-FI" dirty="0">
              <a:latin typeface="Arial" panose="020B0604020202020204" pitchFamily="34" charset="0"/>
              <a:cs typeface="Arial" panose="020B0604020202020204" pitchFamily="34" charset="0"/>
            </a:endParaRPr>
          </a:p>
        </p:txBody>
      </p:sp>
      <p:sp>
        <p:nvSpPr>
          <p:cNvPr id="4" name="Dian numeron paikkamerkki 3"/>
          <p:cNvSpPr>
            <a:spLocks noGrp="1"/>
          </p:cNvSpPr>
          <p:nvPr>
            <p:ph type="sldNum" sz="quarter" idx="5"/>
          </p:nvPr>
        </p:nvSpPr>
        <p:spPr/>
        <p:txBody>
          <a:bodyPr/>
          <a:lstStyle/>
          <a:p>
            <a:fld id="{D7A31532-E4AA-48C5-8D21-CE71FA4A6E40}" type="slidenum">
              <a:rPr lang="fi-FI" smtClean="0"/>
              <a:t>4</a:t>
            </a:fld>
            <a:endParaRPr lang="fi-FI"/>
          </a:p>
        </p:txBody>
      </p:sp>
    </p:spTree>
    <p:extLst>
      <p:ext uri="{BB962C8B-B14F-4D97-AF65-F5344CB8AC3E}">
        <p14:creationId xmlns:p14="http://schemas.microsoft.com/office/powerpoint/2010/main" val="1106733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0" i="0" dirty="0">
                <a:solidFill>
                  <a:srgbClr val="000000"/>
                </a:solidFill>
                <a:effectLst/>
                <a:latin typeface="Arial" panose="020B0604020202020204" pitchFamily="34" charset="0"/>
                <a:cs typeface="Arial" panose="020B0604020202020204" pitchFamily="34" charset="0"/>
              </a:rPr>
              <a:t>Haluamme, että pakolaistaustaiset uudet kristityt voisivat kouluttautua aiempaa paremmin ja ottaa yhteisessä lähetystehtävässä nykyistä vahvemman roolin.</a:t>
            </a:r>
            <a:endParaRPr lang="fi-FI" dirty="0">
              <a:latin typeface="Arial" panose="020B0604020202020204" pitchFamily="34" charset="0"/>
              <a:cs typeface="Arial" panose="020B0604020202020204" pitchFamily="34" charset="0"/>
            </a:endParaRPr>
          </a:p>
        </p:txBody>
      </p:sp>
      <p:sp>
        <p:nvSpPr>
          <p:cNvPr id="4" name="Dian numeron paikkamerkki 3"/>
          <p:cNvSpPr>
            <a:spLocks noGrp="1"/>
          </p:cNvSpPr>
          <p:nvPr>
            <p:ph type="sldNum" sz="quarter" idx="5"/>
          </p:nvPr>
        </p:nvSpPr>
        <p:spPr/>
        <p:txBody>
          <a:bodyPr/>
          <a:lstStyle/>
          <a:p>
            <a:fld id="{D7A31532-E4AA-48C5-8D21-CE71FA4A6E40}" type="slidenum">
              <a:rPr lang="fi-FI" smtClean="0"/>
              <a:t>5</a:t>
            </a:fld>
            <a:endParaRPr lang="fi-FI"/>
          </a:p>
        </p:txBody>
      </p:sp>
    </p:spTree>
    <p:extLst>
      <p:ext uri="{BB962C8B-B14F-4D97-AF65-F5344CB8AC3E}">
        <p14:creationId xmlns:p14="http://schemas.microsoft.com/office/powerpoint/2010/main" val="117057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latin typeface="Arial" panose="020B0604020202020204" pitchFamily="34" charset="0"/>
              <a:cs typeface="Arial" panose="020B0604020202020204" pitchFamily="34" charset="0"/>
            </a:endParaRPr>
          </a:p>
        </p:txBody>
      </p:sp>
      <p:sp>
        <p:nvSpPr>
          <p:cNvPr id="4" name="Dian numeron paikkamerkki 3"/>
          <p:cNvSpPr>
            <a:spLocks noGrp="1"/>
          </p:cNvSpPr>
          <p:nvPr>
            <p:ph type="sldNum" sz="quarter" idx="5"/>
          </p:nvPr>
        </p:nvSpPr>
        <p:spPr/>
        <p:txBody>
          <a:bodyPr/>
          <a:lstStyle/>
          <a:p>
            <a:fld id="{D7A31532-E4AA-48C5-8D21-CE71FA4A6E40}" type="slidenum">
              <a:rPr lang="fi-FI" smtClean="0"/>
              <a:t>6</a:t>
            </a:fld>
            <a:endParaRPr lang="fi-FI"/>
          </a:p>
        </p:txBody>
      </p:sp>
    </p:spTree>
    <p:extLst>
      <p:ext uri="{BB962C8B-B14F-4D97-AF65-F5344CB8AC3E}">
        <p14:creationId xmlns:p14="http://schemas.microsoft.com/office/powerpoint/2010/main" val="3354358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latin typeface="Arial" panose="020B0604020202020204" pitchFamily="34" charset="0"/>
                <a:cs typeface="Arial" panose="020B0604020202020204" pitchFamily="34" charset="0"/>
              </a:rPr>
              <a:t>”</a:t>
            </a:r>
            <a:r>
              <a:rPr lang="fi-FI" b="0" i="0" dirty="0">
                <a:solidFill>
                  <a:srgbClr val="000000"/>
                </a:solidFill>
                <a:effectLst/>
                <a:latin typeface="Arial" panose="020B0604020202020204" pitchFamily="34" charset="0"/>
                <a:cs typeface="Arial" panose="020B0604020202020204" pitchFamily="34" charset="0"/>
              </a:rPr>
              <a:t>Ei kukaan muu voi pelastaa kuin hän. Mitään muuta nimeä, joka meidät pelastaisi, ei ole ihmisille annettu koko taivaankannen alla.” Ap. t. 4:12 </a:t>
            </a:r>
            <a:r>
              <a:rPr lang="fi-FI" dirty="0">
                <a:latin typeface="Arial" panose="020B0604020202020204" pitchFamily="34" charset="0"/>
                <a:cs typeface="Arial" panose="020B0604020202020204" pitchFamily="34" charset="0"/>
              </a:rPr>
              <a:t>Lämmin kiitos teille lahjastanne Kylväjän diasporatyön hyväksi! </a:t>
            </a:r>
          </a:p>
        </p:txBody>
      </p:sp>
      <p:sp>
        <p:nvSpPr>
          <p:cNvPr id="4" name="Dian numeron paikkamerkki 3"/>
          <p:cNvSpPr>
            <a:spLocks noGrp="1"/>
          </p:cNvSpPr>
          <p:nvPr>
            <p:ph type="sldNum" sz="quarter" idx="5"/>
          </p:nvPr>
        </p:nvSpPr>
        <p:spPr/>
        <p:txBody>
          <a:bodyPr/>
          <a:lstStyle/>
          <a:p>
            <a:fld id="{D7A31532-E4AA-48C5-8D21-CE71FA4A6E40}" type="slidenum">
              <a:rPr lang="fi-FI" smtClean="0"/>
              <a:t>8</a:t>
            </a:fld>
            <a:endParaRPr lang="fi-FI"/>
          </a:p>
        </p:txBody>
      </p:sp>
    </p:spTree>
    <p:extLst>
      <p:ext uri="{BB962C8B-B14F-4D97-AF65-F5344CB8AC3E}">
        <p14:creationId xmlns:p14="http://schemas.microsoft.com/office/powerpoint/2010/main" val="284072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pn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Kuva 39">
            <a:extLst>
              <a:ext uri="{FF2B5EF4-FFF2-40B4-BE49-F238E27FC236}">
                <a16:creationId xmlns:a16="http://schemas.microsoft.com/office/drawing/2014/main" id="{D376EB36-E2C7-A0F8-06B0-3748A5FDFA9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3894" r="373"/>
          <a:stretch/>
        </p:blipFill>
        <p:spPr>
          <a:xfrm>
            <a:off x="10010817" y="-114300"/>
            <a:ext cx="8277183" cy="10439400"/>
          </a:xfrm>
          <a:prstGeom prst="rect">
            <a:avLst/>
          </a:prstGeom>
        </p:spPr>
      </p:pic>
      <p:grpSp>
        <p:nvGrpSpPr>
          <p:cNvPr id="14" name="Group 14"/>
          <p:cNvGrpSpPr/>
          <p:nvPr/>
        </p:nvGrpSpPr>
        <p:grpSpPr>
          <a:xfrm rot="-10800000">
            <a:off x="0" y="-2400299"/>
            <a:ext cx="10096500" cy="3604430"/>
            <a:chOff x="0" y="0"/>
            <a:chExt cx="3130550" cy="1117600"/>
          </a:xfrm>
        </p:grpSpPr>
        <p:sp>
          <p:nvSpPr>
            <p:cNvPr id="15" name="Freeform 15"/>
            <p:cNvSpPr/>
            <p:nvPr/>
          </p:nvSpPr>
          <p:spPr>
            <a:xfrm>
              <a:off x="0" y="0"/>
              <a:ext cx="3130550" cy="1117600"/>
            </a:xfrm>
            <a:custGeom>
              <a:avLst/>
              <a:gdLst/>
              <a:ahLst/>
              <a:cxnLst/>
              <a:rect l="l" t="t" r="r" b="b"/>
              <a:pathLst>
                <a:path w="3130550" h="1117600">
                  <a:moveTo>
                    <a:pt x="0" y="387350"/>
                  </a:moveTo>
                  <a:lnTo>
                    <a:pt x="0" y="1117600"/>
                  </a:lnTo>
                  <a:lnTo>
                    <a:pt x="3130550" y="1117600"/>
                  </a:lnTo>
                  <a:lnTo>
                    <a:pt x="3130550" y="0"/>
                  </a:lnTo>
                  <a:close/>
                </a:path>
              </a:pathLst>
            </a:custGeom>
            <a:solidFill>
              <a:srgbClr val="004AAD"/>
            </a:solidFill>
          </p:spPr>
          <p:txBody>
            <a:bodyPr/>
            <a:lstStyle/>
            <a:p>
              <a:endParaRPr lang="fi-FI"/>
            </a:p>
          </p:txBody>
        </p:sp>
      </p:grpSp>
      <p:grpSp>
        <p:nvGrpSpPr>
          <p:cNvPr id="18" name="Group 18"/>
          <p:cNvGrpSpPr/>
          <p:nvPr/>
        </p:nvGrpSpPr>
        <p:grpSpPr>
          <a:xfrm>
            <a:off x="4276348" y="4879061"/>
            <a:ext cx="1660006" cy="264439"/>
            <a:chOff x="0" y="0"/>
            <a:chExt cx="2213342" cy="352585"/>
          </a:xfrm>
        </p:grpSpPr>
        <p:grpSp>
          <p:nvGrpSpPr>
            <p:cNvPr id="19" name="Group 19"/>
            <p:cNvGrpSpPr/>
            <p:nvPr/>
          </p:nvGrpSpPr>
          <p:grpSpPr>
            <a:xfrm>
              <a:off x="0" y="0"/>
              <a:ext cx="352585" cy="352585"/>
              <a:chOff x="0" y="0"/>
              <a:chExt cx="6350000" cy="6350000"/>
            </a:xfrm>
          </p:grpSpPr>
          <p:sp>
            <p:nvSpPr>
              <p:cNvPr id="20" name="Freeform 2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4AAD"/>
              </a:solidFill>
            </p:spPr>
            <p:txBody>
              <a:bodyPr/>
              <a:lstStyle/>
              <a:p>
                <a:endParaRPr lang="fi-FI"/>
              </a:p>
            </p:txBody>
          </p:sp>
        </p:grpSp>
        <p:grpSp>
          <p:nvGrpSpPr>
            <p:cNvPr id="21" name="Group 21"/>
            <p:cNvGrpSpPr/>
            <p:nvPr/>
          </p:nvGrpSpPr>
          <p:grpSpPr>
            <a:xfrm>
              <a:off x="608881" y="0"/>
              <a:ext cx="352585" cy="352585"/>
              <a:chOff x="0" y="0"/>
              <a:chExt cx="6350000" cy="6350000"/>
            </a:xfrm>
          </p:grpSpPr>
          <p:sp>
            <p:nvSpPr>
              <p:cNvPr id="22" name="Freeform 2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4AAD"/>
              </a:solidFill>
            </p:spPr>
            <p:txBody>
              <a:bodyPr/>
              <a:lstStyle/>
              <a:p>
                <a:endParaRPr lang="fi-FI"/>
              </a:p>
            </p:txBody>
          </p:sp>
        </p:grpSp>
        <p:grpSp>
          <p:nvGrpSpPr>
            <p:cNvPr id="23" name="Group 23"/>
            <p:cNvGrpSpPr/>
            <p:nvPr/>
          </p:nvGrpSpPr>
          <p:grpSpPr>
            <a:xfrm>
              <a:off x="1243162" y="0"/>
              <a:ext cx="352585" cy="352585"/>
              <a:chOff x="0" y="0"/>
              <a:chExt cx="6350000" cy="6350000"/>
            </a:xfrm>
          </p:grpSpPr>
          <p:sp>
            <p:nvSpPr>
              <p:cNvPr id="24" name="Freeform 2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4AAD"/>
              </a:solidFill>
            </p:spPr>
            <p:txBody>
              <a:bodyPr/>
              <a:lstStyle/>
              <a:p>
                <a:endParaRPr lang="fi-FI"/>
              </a:p>
            </p:txBody>
          </p:sp>
        </p:grpSp>
        <p:grpSp>
          <p:nvGrpSpPr>
            <p:cNvPr id="25" name="Group 25"/>
            <p:cNvGrpSpPr/>
            <p:nvPr/>
          </p:nvGrpSpPr>
          <p:grpSpPr>
            <a:xfrm>
              <a:off x="1860756" y="0"/>
              <a:ext cx="352585" cy="352585"/>
              <a:chOff x="0" y="0"/>
              <a:chExt cx="6350000" cy="6350000"/>
            </a:xfrm>
          </p:grpSpPr>
          <p:sp>
            <p:nvSpPr>
              <p:cNvPr id="26" name="Freeform 2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4AAD"/>
              </a:solidFill>
            </p:spPr>
            <p:txBody>
              <a:bodyPr/>
              <a:lstStyle/>
              <a:p>
                <a:endParaRPr lang="fi-FI"/>
              </a:p>
            </p:txBody>
          </p:sp>
        </p:grpSp>
      </p:grpSp>
      <p:sp>
        <p:nvSpPr>
          <p:cNvPr id="35" name="Tekstiruutu 34">
            <a:extLst>
              <a:ext uri="{FF2B5EF4-FFF2-40B4-BE49-F238E27FC236}">
                <a16:creationId xmlns:a16="http://schemas.microsoft.com/office/drawing/2014/main" id="{B27BE419-84A9-E187-8E10-31BE37B1FA6F}"/>
              </a:ext>
            </a:extLst>
          </p:cNvPr>
          <p:cNvSpPr txBox="1"/>
          <p:nvPr/>
        </p:nvSpPr>
        <p:spPr>
          <a:xfrm>
            <a:off x="414336" y="3010082"/>
            <a:ext cx="9384030" cy="1502976"/>
          </a:xfrm>
          <a:prstGeom prst="rect">
            <a:avLst/>
          </a:prstGeom>
          <a:noFill/>
        </p:spPr>
        <p:txBody>
          <a:bodyPr wrap="square">
            <a:spAutoFit/>
          </a:bodyPr>
          <a:lstStyle/>
          <a:p>
            <a:pPr marL="0" lvl="0" indent="0" algn="ctr">
              <a:lnSpc>
                <a:spcPts val="10999"/>
              </a:lnSpc>
              <a:spcBef>
                <a:spcPct val="0"/>
              </a:spcBef>
            </a:pPr>
            <a:r>
              <a:rPr lang="en-US" sz="9600" err="1">
                <a:solidFill>
                  <a:srgbClr val="1836B2"/>
                </a:solidFill>
                <a:latin typeface="Fira Sans Medium Bold"/>
              </a:rPr>
              <a:t>Diasporatyö</a:t>
            </a:r>
            <a:r>
              <a:rPr lang="en-US" sz="9600">
                <a:solidFill>
                  <a:srgbClr val="1836B2"/>
                </a:solidFill>
                <a:latin typeface="Fira Sans Medium Bold"/>
              </a:rPr>
              <a:t> </a:t>
            </a:r>
          </a:p>
        </p:txBody>
      </p:sp>
      <p:sp>
        <p:nvSpPr>
          <p:cNvPr id="36" name="TextBox 5">
            <a:extLst>
              <a:ext uri="{FF2B5EF4-FFF2-40B4-BE49-F238E27FC236}">
                <a16:creationId xmlns:a16="http://schemas.microsoft.com/office/drawing/2014/main" id="{4447B6E5-9314-9C15-5AE2-BF3A97E5A53F}"/>
              </a:ext>
            </a:extLst>
          </p:cNvPr>
          <p:cNvSpPr txBox="1"/>
          <p:nvPr/>
        </p:nvSpPr>
        <p:spPr>
          <a:xfrm>
            <a:off x="541946" y="5914313"/>
            <a:ext cx="9128811" cy="1558119"/>
          </a:xfrm>
          <a:prstGeom prst="rect">
            <a:avLst/>
          </a:prstGeom>
        </p:spPr>
        <p:txBody>
          <a:bodyPr wrap="square" lIns="0" tIns="0" rIns="0" bIns="0" rtlCol="0" anchor="t">
            <a:spAutoFit/>
          </a:bodyPr>
          <a:lstStyle/>
          <a:p>
            <a:pPr algn="ctr">
              <a:lnSpc>
                <a:spcPts val="4200"/>
              </a:lnSpc>
              <a:spcBef>
                <a:spcPct val="0"/>
              </a:spcBef>
            </a:pPr>
            <a:r>
              <a:rPr lang="fi-FI" sz="2400" dirty="0">
                <a:solidFill>
                  <a:srgbClr val="004AAD"/>
                </a:solidFill>
                <a:latin typeface="Roboto Bold" panose="02000000000000000000" charset="0"/>
                <a:ea typeface="Roboto Bold" panose="02000000000000000000" charset="0"/>
              </a:rPr>
              <a:t>Kokonaisvaltaista lähetystyötä niiden kansojen parissa, </a:t>
            </a:r>
          </a:p>
          <a:p>
            <a:pPr algn="ctr">
              <a:lnSpc>
                <a:spcPts val="4200"/>
              </a:lnSpc>
              <a:spcBef>
                <a:spcPct val="0"/>
              </a:spcBef>
            </a:pPr>
            <a:r>
              <a:rPr lang="fi-FI" sz="2400" dirty="0">
                <a:solidFill>
                  <a:srgbClr val="004AAD"/>
                </a:solidFill>
                <a:latin typeface="Roboto Bold" panose="02000000000000000000" charset="0"/>
                <a:ea typeface="Roboto Bold" panose="02000000000000000000" charset="0"/>
              </a:rPr>
              <a:t>jotka ovat joutuneet muuttamaan pois alkuperäisiltä asuinalueiltaan uuteen paikkaan, maahan tai jopa maanosaan.</a:t>
            </a:r>
            <a:endParaRPr lang="en-US" sz="2400" dirty="0">
              <a:solidFill>
                <a:srgbClr val="004AAD"/>
              </a:solidFill>
              <a:latin typeface="Roboto Bold" panose="02000000000000000000" charset="0"/>
              <a:ea typeface="Roboto Bold" panose="02000000000000000000" charset="0"/>
            </a:endParaRPr>
          </a:p>
        </p:txBody>
      </p:sp>
      <p:pic>
        <p:nvPicPr>
          <p:cNvPr id="41" name="Kuva 40" descr="Kuva, joka sisältää kohteen Fontti, Grafiikka, teksti, graafinen suunnittelu&#10;&#10;Kuvaus luotu automaattisesti">
            <a:extLst>
              <a:ext uri="{FF2B5EF4-FFF2-40B4-BE49-F238E27FC236}">
                <a16:creationId xmlns:a16="http://schemas.microsoft.com/office/drawing/2014/main" id="{8AD5F50E-FF80-228A-4EDA-EE9D75735822}"/>
              </a:ext>
            </a:extLst>
          </p:cNvPr>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228600" y="266700"/>
            <a:ext cx="1676400" cy="489008"/>
          </a:xfrm>
          <a:prstGeom prst="rect">
            <a:avLst/>
          </a:prstGeom>
        </p:spPr>
      </p:pic>
      <p:grpSp>
        <p:nvGrpSpPr>
          <p:cNvPr id="16" name="Group 16"/>
          <p:cNvGrpSpPr/>
          <p:nvPr/>
        </p:nvGrpSpPr>
        <p:grpSpPr>
          <a:xfrm>
            <a:off x="9602178" y="9640559"/>
            <a:ext cx="8685822" cy="2056141"/>
            <a:chOff x="0" y="0"/>
            <a:chExt cx="3130550" cy="1117600"/>
          </a:xfrm>
        </p:grpSpPr>
        <p:sp>
          <p:nvSpPr>
            <p:cNvPr id="17" name="Freeform 17"/>
            <p:cNvSpPr/>
            <p:nvPr/>
          </p:nvSpPr>
          <p:spPr>
            <a:xfrm>
              <a:off x="0" y="0"/>
              <a:ext cx="3130550" cy="1117600"/>
            </a:xfrm>
            <a:custGeom>
              <a:avLst/>
              <a:gdLst/>
              <a:ahLst/>
              <a:cxnLst/>
              <a:rect l="l" t="t" r="r" b="b"/>
              <a:pathLst>
                <a:path w="3130550" h="1117600">
                  <a:moveTo>
                    <a:pt x="0" y="387350"/>
                  </a:moveTo>
                  <a:lnTo>
                    <a:pt x="0" y="1117600"/>
                  </a:lnTo>
                  <a:lnTo>
                    <a:pt x="3130550" y="1117600"/>
                  </a:lnTo>
                  <a:lnTo>
                    <a:pt x="3130550" y="0"/>
                  </a:lnTo>
                  <a:close/>
                </a:path>
              </a:pathLst>
            </a:custGeom>
            <a:solidFill>
              <a:srgbClr val="004AAD"/>
            </a:solidFill>
          </p:spPr>
          <p:txBody>
            <a:bodyPr/>
            <a:lstStyle/>
            <a:p>
              <a:endParaRPr lang="fi-FI"/>
            </a:p>
          </p:txBody>
        </p:sp>
      </p:grpSp>
      <p:sp>
        <p:nvSpPr>
          <p:cNvPr id="2" name="TextBox 20">
            <a:extLst>
              <a:ext uri="{FF2B5EF4-FFF2-40B4-BE49-F238E27FC236}">
                <a16:creationId xmlns:a16="http://schemas.microsoft.com/office/drawing/2014/main" id="{EFE63E26-D678-3202-86A2-D80258B94B25}"/>
              </a:ext>
            </a:extLst>
          </p:cNvPr>
          <p:cNvSpPr txBox="1"/>
          <p:nvPr/>
        </p:nvSpPr>
        <p:spPr>
          <a:xfrm>
            <a:off x="414252" y="3718454"/>
            <a:ext cx="792478" cy="3764492"/>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32499"/>
              </a:lnSpc>
            </a:pPr>
            <a:r>
              <a:rPr lang="en-US" sz="13800" spc="-249">
                <a:solidFill>
                  <a:srgbClr val="A066CB"/>
                </a:solidFill>
                <a:latin typeface="WC Mano Negra Bold"/>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email">
            <a:extLst>
              <a:ext uri="{28A0092B-C50C-407E-A947-70E740481C1C}">
                <a14:useLocalDpi xmlns:a14="http://schemas.microsoft.com/office/drawing/2010/main"/>
              </a:ext>
            </a:extLst>
          </a:blip>
          <a:srcRect t="12500" b="12500"/>
          <a:stretch>
            <a:fillRect/>
          </a:stretch>
        </p:blipFill>
        <p:spPr>
          <a:xfrm>
            <a:off x="0" y="0"/>
            <a:ext cx="18288000" cy="10287000"/>
          </a:xfrm>
          <a:prstGeom prst="rect">
            <a:avLst/>
          </a:prstGeom>
        </p:spPr>
      </p:pic>
      <p:sp>
        <p:nvSpPr>
          <p:cNvPr id="9" name="Tekstiruutu 8">
            <a:extLst>
              <a:ext uri="{FF2B5EF4-FFF2-40B4-BE49-F238E27FC236}">
                <a16:creationId xmlns:a16="http://schemas.microsoft.com/office/drawing/2014/main" id="{F8CAA44D-0AE2-A0D5-D008-A52DD851B85E}"/>
              </a:ext>
            </a:extLst>
          </p:cNvPr>
          <p:cNvSpPr txBox="1"/>
          <p:nvPr/>
        </p:nvSpPr>
        <p:spPr>
          <a:xfrm>
            <a:off x="2057400" y="2781300"/>
            <a:ext cx="14706600" cy="2759730"/>
          </a:xfrm>
          <a:prstGeom prst="rect">
            <a:avLst/>
          </a:prstGeom>
          <a:noFill/>
        </p:spPr>
        <p:txBody>
          <a:bodyPr wrap="square">
            <a:spAutoFit/>
          </a:bodyPr>
          <a:lstStyle/>
          <a:p>
            <a:pPr algn="ctr">
              <a:lnSpc>
                <a:spcPct val="150000"/>
              </a:lnSpc>
            </a:pPr>
            <a:r>
              <a:rPr lang="en-US" sz="4000" spc="-45" dirty="0">
                <a:solidFill>
                  <a:srgbClr val="FFFFFF"/>
                </a:solidFill>
                <a:latin typeface="Roboto Medium" panose="02000000000000000000" pitchFamily="2" charset="0"/>
                <a:ea typeface="Roboto Medium" panose="02000000000000000000" pitchFamily="2" charset="0"/>
                <a:cs typeface="Roboto Medium" panose="02000000000000000000" pitchFamily="2" charset="0"/>
              </a:rPr>
              <a:t> </a:t>
            </a:r>
            <a:r>
              <a:rPr lang="fi-FI" sz="4000" spc="-45" dirty="0">
                <a:solidFill>
                  <a:srgbClr val="FFFFFF"/>
                </a:solidFill>
                <a:latin typeface="Roboto Medium" panose="02000000000000000000" pitchFamily="2" charset="0"/>
                <a:ea typeface="Roboto Medium" panose="02000000000000000000" pitchFamily="2" charset="0"/>
                <a:cs typeface="Roboto Medium" panose="02000000000000000000" pitchFamily="2" charset="0"/>
              </a:rPr>
              <a:t>Kylväjä tekee yhteistyötä useiden kansainvälisten</a:t>
            </a:r>
          </a:p>
          <a:p>
            <a:pPr algn="ctr">
              <a:lnSpc>
                <a:spcPct val="150000"/>
              </a:lnSpc>
            </a:pPr>
            <a:r>
              <a:rPr lang="fi-FI" sz="4000" spc="-45" dirty="0">
                <a:solidFill>
                  <a:srgbClr val="FFFFFF"/>
                </a:solidFill>
                <a:latin typeface="Roboto Medium" panose="02000000000000000000" pitchFamily="2" charset="0"/>
                <a:ea typeface="Roboto Medium" panose="02000000000000000000" pitchFamily="2" charset="0"/>
                <a:cs typeface="Roboto Medium" panose="02000000000000000000" pitchFamily="2" charset="0"/>
              </a:rPr>
              <a:t>kumppaneiden kanssa tavoittaakseen ihmisiä, jotka ovat lähtöisin Keski-Aasiasta, Intiasta ja Pakistanista</a:t>
            </a:r>
            <a:r>
              <a:rPr lang="en-US" sz="4000" spc="-45" dirty="0">
                <a:solidFill>
                  <a:srgbClr val="FFFFFF"/>
                </a:solidFill>
                <a:latin typeface="Roboto Medium" panose="02000000000000000000" pitchFamily="2" charset="0"/>
                <a:ea typeface="Roboto Medium" panose="02000000000000000000" pitchFamily="2" charset="0"/>
                <a:cs typeface="Roboto Medium" panose="02000000000000000000" pitchFamily="2" charset="0"/>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05C9D6D8-4E95-B071-92C7-B0CB5F1A07C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5335"/>
          <a:stretch/>
        </p:blipFill>
        <p:spPr>
          <a:xfrm>
            <a:off x="10684957" y="0"/>
            <a:ext cx="7591760" cy="5753100"/>
          </a:xfrm>
          <a:prstGeom prst="rect">
            <a:avLst/>
          </a:prstGeom>
          <a:ln>
            <a:noFill/>
          </a:ln>
          <a:effectLst/>
        </p:spPr>
      </p:pic>
      <p:grpSp>
        <p:nvGrpSpPr>
          <p:cNvPr id="17" name="Group 17"/>
          <p:cNvGrpSpPr/>
          <p:nvPr/>
        </p:nvGrpSpPr>
        <p:grpSpPr>
          <a:xfrm>
            <a:off x="3997844" y="6515100"/>
            <a:ext cx="1660006" cy="264439"/>
            <a:chOff x="0" y="0"/>
            <a:chExt cx="2213342" cy="352585"/>
          </a:xfrm>
        </p:grpSpPr>
        <p:grpSp>
          <p:nvGrpSpPr>
            <p:cNvPr id="18" name="Group 18"/>
            <p:cNvGrpSpPr/>
            <p:nvPr/>
          </p:nvGrpSpPr>
          <p:grpSpPr>
            <a:xfrm>
              <a:off x="0" y="0"/>
              <a:ext cx="352585" cy="352585"/>
              <a:chOff x="0" y="0"/>
              <a:chExt cx="6350000" cy="6350000"/>
            </a:xfrm>
          </p:grpSpPr>
          <p:sp>
            <p:nvSpPr>
              <p:cNvPr id="19" name="Freeform 1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4AAD"/>
              </a:solidFill>
            </p:spPr>
            <p:txBody>
              <a:bodyPr/>
              <a:lstStyle/>
              <a:p>
                <a:endParaRPr lang="fi-FI"/>
              </a:p>
            </p:txBody>
          </p:sp>
        </p:grpSp>
        <p:grpSp>
          <p:nvGrpSpPr>
            <p:cNvPr id="20" name="Group 20"/>
            <p:cNvGrpSpPr/>
            <p:nvPr/>
          </p:nvGrpSpPr>
          <p:grpSpPr>
            <a:xfrm>
              <a:off x="608881" y="0"/>
              <a:ext cx="352585" cy="352585"/>
              <a:chOff x="0" y="0"/>
              <a:chExt cx="6350000" cy="6350000"/>
            </a:xfrm>
          </p:grpSpPr>
          <p:sp>
            <p:nvSpPr>
              <p:cNvPr id="21" name="Freeform 2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4AAD"/>
              </a:solidFill>
            </p:spPr>
            <p:txBody>
              <a:bodyPr/>
              <a:lstStyle/>
              <a:p>
                <a:endParaRPr lang="fi-FI"/>
              </a:p>
            </p:txBody>
          </p:sp>
        </p:grpSp>
        <p:grpSp>
          <p:nvGrpSpPr>
            <p:cNvPr id="22" name="Group 22"/>
            <p:cNvGrpSpPr/>
            <p:nvPr/>
          </p:nvGrpSpPr>
          <p:grpSpPr>
            <a:xfrm>
              <a:off x="1243162" y="0"/>
              <a:ext cx="352585" cy="352585"/>
              <a:chOff x="0" y="0"/>
              <a:chExt cx="6350000" cy="6350000"/>
            </a:xfrm>
          </p:grpSpPr>
          <p:sp>
            <p:nvSpPr>
              <p:cNvPr id="23" name="Freeform 2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4AAD"/>
              </a:solidFill>
            </p:spPr>
            <p:txBody>
              <a:bodyPr/>
              <a:lstStyle/>
              <a:p>
                <a:endParaRPr lang="fi-FI"/>
              </a:p>
            </p:txBody>
          </p:sp>
        </p:grpSp>
        <p:grpSp>
          <p:nvGrpSpPr>
            <p:cNvPr id="24" name="Group 24"/>
            <p:cNvGrpSpPr/>
            <p:nvPr/>
          </p:nvGrpSpPr>
          <p:grpSpPr>
            <a:xfrm>
              <a:off x="1860756" y="0"/>
              <a:ext cx="352585" cy="352585"/>
              <a:chOff x="0" y="0"/>
              <a:chExt cx="6350000" cy="6350000"/>
            </a:xfrm>
          </p:grpSpPr>
          <p:sp>
            <p:nvSpPr>
              <p:cNvPr id="25" name="Freeform 2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4AAD"/>
              </a:solidFill>
            </p:spPr>
            <p:txBody>
              <a:bodyPr/>
              <a:lstStyle/>
              <a:p>
                <a:endParaRPr lang="fi-FI"/>
              </a:p>
            </p:txBody>
          </p:sp>
        </p:grpSp>
      </p:grpSp>
      <p:sp>
        <p:nvSpPr>
          <p:cNvPr id="90" name="TextBox 16">
            <a:extLst>
              <a:ext uri="{FF2B5EF4-FFF2-40B4-BE49-F238E27FC236}">
                <a16:creationId xmlns:a16="http://schemas.microsoft.com/office/drawing/2014/main" id="{76614947-25F3-5CC0-11A8-01B4BE130B0C}"/>
              </a:ext>
            </a:extLst>
          </p:cNvPr>
          <p:cNvSpPr txBox="1"/>
          <p:nvPr/>
        </p:nvSpPr>
        <p:spPr>
          <a:xfrm>
            <a:off x="1143000" y="7503438"/>
            <a:ext cx="8916530" cy="1384995"/>
          </a:xfrm>
          <a:prstGeom prst="rect">
            <a:avLst/>
          </a:prstGeom>
          <a:solidFill>
            <a:schemeClr val="bg1"/>
          </a:solidFill>
        </p:spPr>
        <p:txBody>
          <a:bodyPr wrap="square" lIns="0" tIns="0" rIns="0" bIns="0" rtlCol="0" anchor="t">
            <a:spAutoFit/>
          </a:bodyPr>
          <a:lstStyle/>
          <a:p>
            <a:pPr marL="0" lvl="0" indent="0">
              <a:spcBef>
                <a:spcPct val="0"/>
              </a:spcBef>
            </a:pPr>
            <a:r>
              <a:rPr lang="fi-FI" sz="3000">
                <a:solidFill>
                  <a:srgbClr val="A066CB"/>
                </a:solidFill>
                <a:latin typeface="Roboto" panose="02000000000000000000" pitchFamily="2" charset="0"/>
                <a:ea typeface="Roboto" panose="02000000000000000000" pitchFamily="2" charset="0"/>
                <a:cs typeface="Roboto" panose="02000000000000000000" pitchFamily="2" charset="0"/>
              </a:rPr>
              <a:t>Nämä </a:t>
            </a:r>
            <a:r>
              <a:rPr lang="fi-FI" sz="3000" b="1">
                <a:solidFill>
                  <a:srgbClr val="A066CB"/>
                </a:solidFill>
                <a:latin typeface="Roboto" panose="02000000000000000000" pitchFamily="2" charset="0"/>
                <a:ea typeface="Roboto" panose="02000000000000000000" pitchFamily="2" charset="0"/>
                <a:cs typeface="Roboto" panose="02000000000000000000" pitchFamily="2" charset="0"/>
              </a:rPr>
              <a:t>liikkeelle pakotetut ihmiset </a:t>
            </a:r>
            <a:r>
              <a:rPr lang="fi-FI" sz="3000">
                <a:solidFill>
                  <a:srgbClr val="A066CB"/>
                </a:solidFill>
                <a:latin typeface="Roboto" panose="02000000000000000000" pitchFamily="2" charset="0"/>
                <a:ea typeface="Roboto" panose="02000000000000000000" pitchFamily="2" charset="0"/>
                <a:cs typeface="Roboto" panose="02000000000000000000" pitchFamily="2" charset="0"/>
              </a:rPr>
              <a:t>ovat usein lähteneet pakoon konfliktia, vainoja, elinkelvottomia ympäristöjä tai toivottomia tulevaisuuden näkymiä.</a:t>
            </a:r>
          </a:p>
        </p:txBody>
      </p:sp>
      <p:sp>
        <p:nvSpPr>
          <p:cNvPr id="3" name="TextBox 4">
            <a:extLst>
              <a:ext uri="{FF2B5EF4-FFF2-40B4-BE49-F238E27FC236}">
                <a16:creationId xmlns:a16="http://schemas.microsoft.com/office/drawing/2014/main" id="{6A26A1E8-CFDC-A2C3-30F6-5FD55CB8C181}"/>
              </a:ext>
            </a:extLst>
          </p:cNvPr>
          <p:cNvSpPr txBox="1"/>
          <p:nvPr/>
        </p:nvSpPr>
        <p:spPr>
          <a:xfrm>
            <a:off x="1219200" y="924128"/>
            <a:ext cx="8763000" cy="3193182"/>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wrap="square" lIns="0" tIns="0" rIns="0" bIns="0" rtlCol="0" anchor="t">
            <a:spAutoFit/>
          </a:bodyPr>
          <a:lstStyle/>
          <a:p>
            <a:pPr marL="0" lvl="0" indent="0">
              <a:lnSpc>
                <a:spcPts val="4200"/>
              </a:lnSpc>
              <a:spcBef>
                <a:spcPct val="0"/>
              </a:spcBef>
            </a:pPr>
            <a:r>
              <a:rPr lang="fi-FI" sz="3000" dirty="0">
                <a:solidFill>
                  <a:srgbClr val="004AAD"/>
                </a:solidFill>
                <a:latin typeface="Roboto" panose="02000000000000000000" pitchFamily="2" charset="0"/>
                <a:ea typeface="Roboto" panose="02000000000000000000" pitchFamily="2" charset="0"/>
                <a:cs typeface="Roboto" panose="02000000000000000000" pitchFamily="2" charset="0"/>
              </a:rPr>
              <a:t>Kylväjän työ painottuu </a:t>
            </a:r>
            <a:r>
              <a:rPr lang="fi-FI" sz="3000" b="1" dirty="0">
                <a:solidFill>
                  <a:srgbClr val="004AAD"/>
                </a:solidFill>
                <a:latin typeface="Roboto" panose="02000000000000000000" pitchFamily="2" charset="0"/>
                <a:ea typeface="Roboto" panose="02000000000000000000" pitchFamily="2" charset="0"/>
                <a:cs typeface="Roboto" panose="02000000000000000000" pitchFamily="2" charset="0"/>
              </a:rPr>
              <a:t>Etu-Aasiaan</a:t>
            </a:r>
            <a:r>
              <a:rPr lang="fi-FI" sz="3000" dirty="0">
                <a:solidFill>
                  <a:srgbClr val="004AAD"/>
                </a:solidFill>
                <a:latin typeface="Roboto" panose="02000000000000000000" pitchFamily="2" charset="0"/>
                <a:ea typeface="Roboto" panose="02000000000000000000" pitchFamily="2" charset="0"/>
                <a:cs typeface="Roboto" panose="02000000000000000000" pitchFamily="2" charset="0"/>
              </a:rPr>
              <a:t> ja </a:t>
            </a:r>
            <a:r>
              <a:rPr lang="fi-FI" sz="3000" b="1" u="none" dirty="0">
                <a:solidFill>
                  <a:srgbClr val="004AAD"/>
                </a:solidFill>
                <a:latin typeface="Roboto" panose="02000000000000000000" pitchFamily="2" charset="0"/>
                <a:ea typeface="Roboto" panose="02000000000000000000" pitchFamily="2" charset="0"/>
                <a:cs typeface="Roboto" panose="02000000000000000000" pitchFamily="2" charset="0"/>
              </a:rPr>
              <a:t>Kreikkaan</a:t>
            </a:r>
            <a:r>
              <a:rPr lang="fi-FI" sz="3000" u="none" dirty="0">
                <a:solidFill>
                  <a:srgbClr val="004AAD"/>
                </a:solidFill>
                <a:latin typeface="Roboto" panose="02000000000000000000" pitchFamily="2" charset="0"/>
                <a:ea typeface="Roboto" panose="02000000000000000000" pitchFamily="2" charset="0"/>
                <a:cs typeface="Roboto" panose="02000000000000000000" pitchFamily="2" charset="0"/>
              </a:rPr>
              <a:t>, </a:t>
            </a:r>
          </a:p>
          <a:p>
            <a:pPr marL="0" lvl="0" indent="0">
              <a:lnSpc>
                <a:spcPts val="4200"/>
              </a:lnSpc>
              <a:spcBef>
                <a:spcPct val="0"/>
              </a:spcBef>
            </a:pPr>
            <a:r>
              <a:rPr lang="fi-FI" sz="3000" u="none" dirty="0">
                <a:solidFill>
                  <a:srgbClr val="004AAD"/>
                </a:solidFill>
                <a:latin typeface="Roboto" panose="02000000000000000000" pitchFamily="2" charset="0"/>
                <a:ea typeface="Roboto" panose="02000000000000000000" pitchFamily="2" charset="0"/>
                <a:cs typeface="Roboto" panose="02000000000000000000" pitchFamily="2" charset="0"/>
              </a:rPr>
              <a:t>joiden kautta suuri osa pakolaisista tulee Eurooppaan. </a:t>
            </a:r>
          </a:p>
          <a:p>
            <a:pPr marL="0" lvl="0" indent="0">
              <a:lnSpc>
                <a:spcPts val="4200"/>
              </a:lnSpc>
              <a:spcBef>
                <a:spcPct val="0"/>
              </a:spcBef>
            </a:pPr>
            <a:endParaRPr lang="fi-FI" sz="3000" dirty="0">
              <a:solidFill>
                <a:srgbClr val="004AAD"/>
              </a:solidFill>
              <a:latin typeface="Roboto" panose="02000000000000000000" pitchFamily="2" charset="0"/>
              <a:ea typeface="Roboto" panose="02000000000000000000" pitchFamily="2" charset="0"/>
              <a:cs typeface="Roboto" panose="02000000000000000000" pitchFamily="2" charset="0"/>
            </a:endParaRPr>
          </a:p>
          <a:p>
            <a:pPr marL="0" lvl="0" indent="0">
              <a:lnSpc>
                <a:spcPts val="4200"/>
              </a:lnSpc>
              <a:spcBef>
                <a:spcPct val="0"/>
              </a:spcBef>
            </a:pPr>
            <a:r>
              <a:rPr lang="fi-FI" sz="3000" u="none" dirty="0">
                <a:solidFill>
                  <a:srgbClr val="004AAD"/>
                </a:solidFill>
                <a:latin typeface="Roboto" panose="02000000000000000000" pitchFamily="2" charset="0"/>
                <a:ea typeface="Roboto" panose="02000000000000000000" pitchFamily="2" charset="0"/>
                <a:cs typeface="Roboto" panose="02000000000000000000" pitchFamily="2" charset="0"/>
              </a:rPr>
              <a:t>Vuoden 2022 lopussa </a:t>
            </a:r>
            <a:r>
              <a:rPr lang="fi-FI" sz="3000" dirty="0">
                <a:solidFill>
                  <a:srgbClr val="004AAD"/>
                </a:solidFill>
                <a:latin typeface="Roboto" panose="02000000000000000000" pitchFamily="2" charset="0"/>
                <a:ea typeface="Roboto" panose="02000000000000000000" pitchFamily="2" charset="0"/>
                <a:cs typeface="Roboto" panose="02000000000000000000" pitchFamily="2" charset="0"/>
              </a:rPr>
              <a:t>K</a:t>
            </a:r>
            <a:r>
              <a:rPr lang="fi-FI" sz="3000" u="none" dirty="0">
                <a:solidFill>
                  <a:srgbClr val="004AAD"/>
                </a:solidFill>
                <a:latin typeface="Roboto" panose="02000000000000000000" pitchFamily="2" charset="0"/>
                <a:ea typeface="Roboto" panose="02000000000000000000" pitchFamily="2" charset="0"/>
                <a:cs typeface="Roboto" panose="02000000000000000000" pitchFamily="2" charset="0"/>
              </a:rPr>
              <a:t>reikassa </a:t>
            </a:r>
            <a:r>
              <a:rPr lang="fi-FI" sz="3000" dirty="0">
                <a:solidFill>
                  <a:srgbClr val="004AAD"/>
                </a:solidFill>
                <a:latin typeface="Roboto" panose="02000000000000000000" pitchFamily="2" charset="0"/>
                <a:ea typeface="Roboto" panose="02000000000000000000" pitchFamily="2" charset="0"/>
                <a:cs typeface="Roboto" panose="02000000000000000000" pitchFamily="2" charset="0"/>
              </a:rPr>
              <a:t>o</a:t>
            </a:r>
            <a:r>
              <a:rPr lang="fi-FI" sz="3000" u="none" dirty="0">
                <a:solidFill>
                  <a:srgbClr val="004AAD"/>
                </a:solidFill>
                <a:latin typeface="Roboto" panose="02000000000000000000" pitchFamily="2" charset="0"/>
                <a:ea typeface="Roboto" panose="02000000000000000000" pitchFamily="2" charset="0"/>
                <a:cs typeface="Roboto" panose="02000000000000000000" pitchFamily="2" charset="0"/>
              </a:rPr>
              <a:t>li yhteensä</a:t>
            </a:r>
          </a:p>
          <a:p>
            <a:pPr marL="0" lvl="0" indent="0">
              <a:lnSpc>
                <a:spcPts val="4200"/>
              </a:lnSpc>
              <a:spcBef>
                <a:spcPct val="0"/>
              </a:spcBef>
            </a:pPr>
            <a:r>
              <a:rPr lang="fi-FI" sz="3000" b="1" u="none" dirty="0">
                <a:solidFill>
                  <a:srgbClr val="004AAD"/>
                </a:solidFill>
                <a:latin typeface="Roboto" panose="02000000000000000000" pitchFamily="2" charset="0"/>
                <a:ea typeface="Roboto" panose="02000000000000000000" pitchFamily="2" charset="0"/>
                <a:cs typeface="Roboto" panose="02000000000000000000" pitchFamily="2" charset="0"/>
              </a:rPr>
              <a:t>yli</a:t>
            </a:r>
            <a:r>
              <a:rPr lang="fi-FI" sz="3000" u="none" dirty="0">
                <a:solidFill>
                  <a:srgbClr val="004AAD"/>
                </a:solidFill>
                <a:latin typeface="Roboto" panose="02000000000000000000" pitchFamily="2" charset="0"/>
                <a:ea typeface="Roboto" panose="02000000000000000000" pitchFamily="2" charset="0"/>
                <a:cs typeface="Roboto" panose="02000000000000000000" pitchFamily="2" charset="0"/>
              </a:rPr>
              <a:t> </a:t>
            </a:r>
            <a:r>
              <a:rPr lang="fi-FI" sz="3000" b="1" u="none" dirty="0">
                <a:solidFill>
                  <a:srgbClr val="004AAD"/>
                </a:solidFill>
                <a:latin typeface="Roboto" panose="02000000000000000000" pitchFamily="2" charset="0"/>
                <a:ea typeface="Roboto" panose="02000000000000000000" pitchFamily="2" charset="0"/>
                <a:cs typeface="Roboto" panose="02000000000000000000" pitchFamily="2" charset="0"/>
              </a:rPr>
              <a:t>180 000 pakolaista ja turvapaikanhakijaa.</a:t>
            </a:r>
            <a:endParaRPr lang="en-US" sz="3000" b="1" u="none" dirty="0">
              <a:solidFill>
                <a:srgbClr val="004AAD"/>
              </a:solidFill>
              <a:latin typeface="Roboto" panose="02000000000000000000" pitchFamily="2" charset="0"/>
              <a:ea typeface="Roboto" panose="02000000000000000000" pitchFamily="2" charset="0"/>
              <a:cs typeface="Roboto" panose="02000000000000000000" pitchFamily="2" charset="0"/>
            </a:endParaRPr>
          </a:p>
        </p:txBody>
      </p:sp>
      <p:pic>
        <p:nvPicPr>
          <p:cNvPr id="5" name="Kuva 4">
            <a:extLst>
              <a:ext uri="{FF2B5EF4-FFF2-40B4-BE49-F238E27FC236}">
                <a16:creationId xmlns:a16="http://schemas.microsoft.com/office/drawing/2014/main" id="{A92440D4-F401-4E23-D62A-B2A5B0F8B90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96241" y="5185740"/>
            <a:ext cx="7586826" cy="510126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1216990" y="1831963"/>
            <a:ext cx="6400800" cy="583493"/>
          </a:xfrm>
          <a:prstGeom prst="rect">
            <a:avLst/>
          </a:prstGeom>
        </p:spPr>
        <p:txBody>
          <a:bodyPr wrap="square" lIns="0" tIns="0" rIns="0" bIns="0" rtlCol="0" anchor="t">
            <a:spAutoFit/>
          </a:bodyPr>
          <a:lstStyle/>
          <a:p>
            <a:pPr marL="0" lvl="0" indent="0" algn="ctr">
              <a:lnSpc>
                <a:spcPts val="4200"/>
              </a:lnSpc>
              <a:spcBef>
                <a:spcPct val="0"/>
              </a:spcBef>
            </a:pPr>
            <a:r>
              <a:rPr lang="fi-FI" sz="5600" u="none" dirty="0">
                <a:solidFill>
                  <a:srgbClr val="004AAD"/>
                </a:solidFill>
                <a:latin typeface="Roboto Bold" panose="02000000000000000000" charset="0"/>
                <a:ea typeface="Roboto Bold" panose="02000000000000000000" charset="0"/>
              </a:rPr>
              <a:t>Mitä teemme?</a:t>
            </a:r>
            <a:endParaRPr lang="en-US" sz="5600" u="none" dirty="0">
              <a:solidFill>
                <a:srgbClr val="004AAD"/>
              </a:solidFill>
              <a:latin typeface="Roboto Bold" panose="02000000000000000000" charset="0"/>
              <a:ea typeface="Roboto Bold" panose="02000000000000000000" charset="0"/>
            </a:endParaRPr>
          </a:p>
        </p:txBody>
      </p:sp>
      <p:grpSp>
        <p:nvGrpSpPr>
          <p:cNvPr id="14" name="Group 14"/>
          <p:cNvGrpSpPr/>
          <p:nvPr/>
        </p:nvGrpSpPr>
        <p:grpSpPr>
          <a:xfrm rot="-10800000">
            <a:off x="-22860" y="-2628900"/>
            <a:ext cx="10938556" cy="3905042"/>
            <a:chOff x="0" y="0"/>
            <a:chExt cx="3130550" cy="1117600"/>
          </a:xfrm>
        </p:grpSpPr>
        <p:sp>
          <p:nvSpPr>
            <p:cNvPr id="15" name="Freeform 15"/>
            <p:cNvSpPr/>
            <p:nvPr/>
          </p:nvSpPr>
          <p:spPr>
            <a:xfrm>
              <a:off x="0" y="0"/>
              <a:ext cx="3130550" cy="1117600"/>
            </a:xfrm>
            <a:custGeom>
              <a:avLst/>
              <a:gdLst/>
              <a:ahLst/>
              <a:cxnLst/>
              <a:rect l="l" t="t" r="r" b="b"/>
              <a:pathLst>
                <a:path w="3130550" h="1117600">
                  <a:moveTo>
                    <a:pt x="0" y="387350"/>
                  </a:moveTo>
                  <a:lnTo>
                    <a:pt x="0" y="1117600"/>
                  </a:lnTo>
                  <a:lnTo>
                    <a:pt x="3130550" y="1117600"/>
                  </a:lnTo>
                  <a:lnTo>
                    <a:pt x="3130550" y="0"/>
                  </a:lnTo>
                  <a:close/>
                </a:path>
              </a:pathLst>
            </a:custGeom>
            <a:solidFill>
              <a:srgbClr val="004AAD"/>
            </a:solidFill>
          </p:spPr>
          <p:txBody>
            <a:bodyPr/>
            <a:lstStyle/>
            <a:p>
              <a:endParaRPr lang="fi-FI"/>
            </a:p>
          </p:txBody>
        </p:sp>
      </p:grpSp>
      <p:sp>
        <p:nvSpPr>
          <p:cNvPr id="22" name="TextBox 16">
            <a:extLst>
              <a:ext uri="{FF2B5EF4-FFF2-40B4-BE49-F238E27FC236}">
                <a16:creationId xmlns:a16="http://schemas.microsoft.com/office/drawing/2014/main" id="{542A75B4-6E8D-5228-7BA7-95B81720202F}"/>
              </a:ext>
            </a:extLst>
          </p:cNvPr>
          <p:cNvSpPr txBox="1"/>
          <p:nvPr/>
        </p:nvSpPr>
        <p:spPr>
          <a:xfrm>
            <a:off x="1991007" y="3459481"/>
            <a:ext cx="6781799" cy="5036635"/>
          </a:xfrm>
          <a:prstGeom prst="rect">
            <a:avLst/>
          </a:prstGeom>
        </p:spPr>
        <p:txBody>
          <a:bodyPr wrap="square" lIns="0" tIns="0" rIns="0" bIns="0" rtlCol="0" anchor="t">
            <a:spAutoFit/>
          </a:bodyPr>
          <a:lstStyle/>
          <a:p>
            <a:pPr lvl="0">
              <a:lnSpc>
                <a:spcPts val="5739"/>
              </a:lnSpc>
              <a:spcBef>
                <a:spcPct val="0"/>
              </a:spcBef>
              <a:buSzPct val="100000"/>
            </a:pPr>
            <a:r>
              <a:rPr lang="fi-FI" sz="3200" dirty="0">
                <a:solidFill>
                  <a:srgbClr val="A066CB"/>
                </a:solidFill>
                <a:latin typeface="Roboto Bold" panose="02000000000000000000" charset="0"/>
                <a:ea typeface="Roboto Bold" panose="02000000000000000000" charset="0"/>
                <a:cs typeface="Roboto Medium" panose="02000000000000000000" pitchFamily="2" charset="0"/>
              </a:rPr>
              <a:t>raamattuopetustyötä</a:t>
            </a:r>
          </a:p>
          <a:p>
            <a:pPr lvl="0">
              <a:lnSpc>
                <a:spcPts val="5739"/>
              </a:lnSpc>
              <a:spcBef>
                <a:spcPct val="0"/>
              </a:spcBef>
              <a:buSzPct val="100000"/>
            </a:pPr>
            <a:r>
              <a:rPr lang="fi-FI" sz="3200" dirty="0">
                <a:solidFill>
                  <a:srgbClr val="A066CB"/>
                </a:solidFill>
                <a:latin typeface="Roboto Bold" panose="02000000000000000000" charset="0"/>
                <a:ea typeface="Roboto Bold" panose="02000000000000000000" charset="0"/>
                <a:cs typeface="Roboto Medium" panose="02000000000000000000" pitchFamily="2" charset="0"/>
              </a:rPr>
              <a:t>koulutustyötä</a:t>
            </a:r>
          </a:p>
          <a:p>
            <a:pPr lvl="0">
              <a:lnSpc>
                <a:spcPts val="5739"/>
              </a:lnSpc>
              <a:spcBef>
                <a:spcPct val="0"/>
              </a:spcBef>
              <a:buSzPct val="100000"/>
            </a:pPr>
            <a:r>
              <a:rPr lang="fi-FI" sz="3200" dirty="0">
                <a:solidFill>
                  <a:srgbClr val="A066CB"/>
                </a:solidFill>
                <a:latin typeface="Roboto Bold" panose="02000000000000000000" charset="0"/>
                <a:ea typeface="Roboto Bold" panose="02000000000000000000" charset="0"/>
                <a:cs typeface="Roboto Medium" panose="02000000000000000000" pitchFamily="2" charset="0"/>
              </a:rPr>
              <a:t>johtamiskoulutusta</a:t>
            </a:r>
          </a:p>
          <a:p>
            <a:pPr lvl="0">
              <a:lnSpc>
                <a:spcPts val="5739"/>
              </a:lnSpc>
              <a:spcBef>
                <a:spcPct val="0"/>
              </a:spcBef>
              <a:buSzPct val="100000"/>
            </a:pPr>
            <a:r>
              <a:rPr lang="fi-FI" sz="3200" dirty="0">
                <a:solidFill>
                  <a:srgbClr val="A066CB"/>
                </a:solidFill>
                <a:latin typeface="Roboto Bold" panose="02000000000000000000" charset="0"/>
                <a:ea typeface="Roboto Bold" panose="02000000000000000000" charset="0"/>
                <a:cs typeface="Roboto Medium" panose="02000000000000000000" pitchFamily="2" charset="0"/>
              </a:rPr>
              <a:t>seurakuntatyötä</a:t>
            </a:r>
          </a:p>
          <a:p>
            <a:pPr lvl="0">
              <a:lnSpc>
                <a:spcPts val="5739"/>
              </a:lnSpc>
              <a:spcBef>
                <a:spcPct val="0"/>
              </a:spcBef>
              <a:buSzPct val="100000"/>
            </a:pPr>
            <a:r>
              <a:rPr lang="fi-FI" sz="3200" dirty="0">
                <a:solidFill>
                  <a:srgbClr val="A066CB"/>
                </a:solidFill>
                <a:latin typeface="Roboto Bold" panose="02000000000000000000" charset="0"/>
                <a:ea typeface="Roboto Bold" panose="02000000000000000000" charset="0"/>
                <a:cs typeface="Roboto Medium" panose="02000000000000000000" pitchFamily="2" charset="0"/>
              </a:rPr>
              <a:t>diakonista avustamista</a:t>
            </a:r>
          </a:p>
          <a:p>
            <a:pPr lvl="0">
              <a:lnSpc>
                <a:spcPts val="5739"/>
              </a:lnSpc>
              <a:spcBef>
                <a:spcPct val="0"/>
              </a:spcBef>
              <a:buSzPct val="100000"/>
            </a:pPr>
            <a:r>
              <a:rPr lang="fi-FI" sz="3200" dirty="0">
                <a:solidFill>
                  <a:srgbClr val="A066CB"/>
                </a:solidFill>
                <a:latin typeface="Roboto Bold" panose="02000000000000000000" charset="0"/>
                <a:ea typeface="Roboto Bold" panose="02000000000000000000" charset="0"/>
                <a:cs typeface="Roboto Medium" panose="02000000000000000000" pitchFamily="2" charset="0"/>
              </a:rPr>
              <a:t>traumatyötä</a:t>
            </a:r>
          </a:p>
          <a:p>
            <a:pPr lvl="0">
              <a:lnSpc>
                <a:spcPts val="5739"/>
              </a:lnSpc>
              <a:spcBef>
                <a:spcPct val="0"/>
              </a:spcBef>
              <a:buSzPct val="100000"/>
            </a:pPr>
            <a:r>
              <a:rPr lang="fi-FI" sz="3200" dirty="0">
                <a:solidFill>
                  <a:srgbClr val="A066CB"/>
                </a:solidFill>
                <a:latin typeface="Roboto Bold" panose="02000000000000000000" charset="0"/>
                <a:ea typeface="Roboto Bold" panose="02000000000000000000" charset="0"/>
                <a:cs typeface="Roboto Medium" panose="02000000000000000000" pitchFamily="2" charset="0"/>
              </a:rPr>
              <a:t>urheilulähetystyötä</a:t>
            </a:r>
          </a:p>
        </p:txBody>
      </p:sp>
      <p:sp>
        <p:nvSpPr>
          <p:cNvPr id="24" name="Tekstiruutu 23">
            <a:extLst>
              <a:ext uri="{FF2B5EF4-FFF2-40B4-BE49-F238E27FC236}">
                <a16:creationId xmlns:a16="http://schemas.microsoft.com/office/drawing/2014/main" id="{9DC3C4AF-0116-E06C-42A7-8B57B4A5337E}"/>
              </a:ext>
            </a:extLst>
          </p:cNvPr>
          <p:cNvSpPr txBox="1"/>
          <p:nvPr/>
        </p:nvSpPr>
        <p:spPr>
          <a:xfrm>
            <a:off x="1914858" y="8768946"/>
            <a:ext cx="6781799" cy="967573"/>
          </a:xfrm>
          <a:prstGeom prst="rect">
            <a:avLst/>
          </a:prstGeom>
          <a:noFill/>
        </p:spPr>
        <p:txBody>
          <a:bodyPr wrap="square">
            <a:spAutoFit/>
          </a:bodyPr>
          <a:lstStyle/>
          <a:p>
            <a:pPr lvl="0">
              <a:lnSpc>
                <a:spcPts val="3500"/>
              </a:lnSpc>
              <a:spcBef>
                <a:spcPct val="0"/>
              </a:spcBef>
              <a:buSzPct val="100000"/>
            </a:pPr>
            <a:r>
              <a:rPr lang="fi-FI" sz="2800">
                <a:solidFill>
                  <a:srgbClr val="A066CB"/>
                </a:solidFill>
                <a:latin typeface="Roboto Bold" panose="02000000000000000000" charset="0"/>
                <a:ea typeface="Roboto Bold" panose="02000000000000000000" charset="0"/>
                <a:cs typeface="Roboto Medium" panose="02000000000000000000" pitchFamily="2" charset="0"/>
              </a:rPr>
              <a:t>Lisäksi tuemme pakolaisseurakuntien </a:t>
            </a:r>
          </a:p>
          <a:p>
            <a:pPr lvl="0">
              <a:lnSpc>
                <a:spcPts val="3500"/>
              </a:lnSpc>
              <a:spcBef>
                <a:spcPct val="0"/>
              </a:spcBef>
              <a:buSzPct val="100000"/>
            </a:pPr>
            <a:r>
              <a:rPr lang="fi-FI" sz="2800">
                <a:solidFill>
                  <a:srgbClr val="A066CB"/>
                </a:solidFill>
                <a:latin typeface="Roboto Bold" panose="02000000000000000000" charset="0"/>
                <a:ea typeface="Roboto Bold" panose="02000000000000000000" charset="0"/>
                <a:cs typeface="Roboto Medium" panose="02000000000000000000" pitchFamily="2" charset="0"/>
              </a:rPr>
              <a:t>ja -verkostojen toimintaa.</a:t>
            </a:r>
          </a:p>
        </p:txBody>
      </p:sp>
      <p:pic>
        <p:nvPicPr>
          <p:cNvPr id="27" name="Kuva 26" descr="Kuva, joka sisältää kohteen piha-, ruoho, taivas, puu&#10;&#10;Kuvaus luotu automaattisesti">
            <a:extLst>
              <a:ext uri="{FF2B5EF4-FFF2-40B4-BE49-F238E27FC236}">
                <a16:creationId xmlns:a16="http://schemas.microsoft.com/office/drawing/2014/main" id="{C20FB5CC-B4B6-F4BC-36E8-77062D83B79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2778" r="27778" b="25926"/>
          <a:stretch/>
        </p:blipFill>
        <p:spPr>
          <a:xfrm>
            <a:off x="10058400" y="1695450"/>
            <a:ext cx="7378827" cy="6896100"/>
          </a:xfrm>
          <a:prstGeom prst="rect">
            <a:avLst/>
          </a:prstGeom>
        </p:spPr>
      </p:pic>
      <p:grpSp>
        <p:nvGrpSpPr>
          <p:cNvPr id="28" name="Group 10">
            <a:extLst>
              <a:ext uri="{FF2B5EF4-FFF2-40B4-BE49-F238E27FC236}">
                <a16:creationId xmlns:a16="http://schemas.microsoft.com/office/drawing/2014/main" id="{C4B01AC1-0A63-811D-5F9B-017CABBE35DC}"/>
              </a:ext>
            </a:extLst>
          </p:cNvPr>
          <p:cNvGrpSpPr/>
          <p:nvPr/>
        </p:nvGrpSpPr>
        <p:grpSpPr>
          <a:xfrm>
            <a:off x="12528470" y="9619260"/>
            <a:ext cx="5759530" cy="2056141"/>
            <a:chOff x="0" y="0"/>
            <a:chExt cx="3130550" cy="1117600"/>
          </a:xfrm>
        </p:grpSpPr>
        <p:sp>
          <p:nvSpPr>
            <p:cNvPr id="29" name="Freeform 11">
              <a:extLst>
                <a:ext uri="{FF2B5EF4-FFF2-40B4-BE49-F238E27FC236}">
                  <a16:creationId xmlns:a16="http://schemas.microsoft.com/office/drawing/2014/main" id="{37959D26-8B57-B77C-3C86-3E9612C5290B}"/>
                </a:ext>
              </a:extLst>
            </p:cNvPr>
            <p:cNvSpPr/>
            <p:nvPr/>
          </p:nvSpPr>
          <p:spPr>
            <a:xfrm>
              <a:off x="0" y="0"/>
              <a:ext cx="3130550" cy="1117600"/>
            </a:xfrm>
            <a:custGeom>
              <a:avLst/>
              <a:gdLst/>
              <a:ahLst/>
              <a:cxnLst/>
              <a:rect l="l" t="t" r="r" b="b"/>
              <a:pathLst>
                <a:path w="3130550" h="1117600">
                  <a:moveTo>
                    <a:pt x="0" y="387350"/>
                  </a:moveTo>
                  <a:lnTo>
                    <a:pt x="0" y="1117600"/>
                  </a:lnTo>
                  <a:lnTo>
                    <a:pt x="3130550" y="1117600"/>
                  </a:lnTo>
                  <a:lnTo>
                    <a:pt x="3130550" y="0"/>
                  </a:lnTo>
                  <a:close/>
                </a:path>
              </a:pathLst>
            </a:custGeom>
            <a:solidFill>
              <a:srgbClr val="004AAD"/>
            </a:solidFill>
          </p:spPr>
          <p:txBody>
            <a:bodyPr/>
            <a:lstStyle/>
            <a:p>
              <a:endParaRPr lang="fi-FI"/>
            </a:p>
          </p:txBody>
        </p:sp>
      </p:grpSp>
      <p:grpSp>
        <p:nvGrpSpPr>
          <p:cNvPr id="2" name="Group 17">
            <a:extLst>
              <a:ext uri="{FF2B5EF4-FFF2-40B4-BE49-F238E27FC236}">
                <a16:creationId xmlns:a16="http://schemas.microsoft.com/office/drawing/2014/main" id="{44E47C32-B431-8C18-E854-7AECD721D1F2}"/>
              </a:ext>
            </a:extLst>
          </p:cNvPr>
          <p:cNvGrpSpPr/>
          <p:nvPr/>
        </p:nvGrpSpPr>
        <p:grpSpPr>
          <a:xfrm>
            <a:off x="3339737" y="2805249"/>
            <a:ext cx="1660006" cy="264439"/>
            <a:chOff x="0" y="0"/>
            <a:chExt cx="2213342" cy="352585"/>
          </a:xfrm>
        </p:grpSpPr>
        <p:grpSp>
          <p:nvGrpSpPr>
            <p:cNvPr id="3" name="Group 18">
              <a:extLst>
                <a:ext uri="{FF2B5EF4-FFF2-40B4-BE49-F238E27FC236}">
                  <a16:creationId xmlns:a16="http://schemas.microsoft.com/office/drawing/2014/main" id="{2FA5C19E-7792-75BA-26C4-080D0EDBB931}"/>
                </a:ext>
              </a:extLst>
            </p:cNvPr>
            <p:cNvGrpSpPr/>
            <p:nvPr/>
          </p:nvGrpSpPr>
          <p:grpSpPr>
            <a:xfrm>
              <a:off x="0" y="0"/>
              <a:ext cx="352585" cy="352585"/>
              <a:chOff x="0" y="0"/>
              <a:chExt cx="6350000" cy="6350000"/>
            </a:xfrm>
          </p:grpSpPr>
          <p:sp>
            <p:nvSpPr>
              <p:cNvPr id="11" name="Freeform 19">
                <a:extLst>
                  <a:ext uri="{FF2B5EF4-FFF2-40B4-BE49-F238E27FC236}">
                    <a16:creationId xmlns:a16="http://schemas.microsoft.com/office/drawing/2014/main" id="{4F30B245-3CEA-02EE-6365-FCA24EB036D7}"/>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4AAD"/>
              </a:solidFill>
            </p:spPr>
            <p:txBody>
              <a:bodyPr/>
              <a:lstStyle/>
              <a:p>
                <a:endParaRPr lang="fi-FI"/>
              </a:p>
            </p:txBody>
          </p:sp>
        </p:grpSp>
        <p:grpSp>
          <p:nvGrpSpPr>
            <p:cNvPr id="5" name="Group 20">
              <a:extLst>
                <a:ext uri="{FF2B5EF4-FFF2-40B4-BE49-F238E27FC236}">
                  <a16:creationId xmlns:a16="http://schemas.microsoft.com/office/drawing/2014/main" id="{07338460-0D2C-6FED-9364-A0222143374F}"/>
                </a:ext>
              </a:extLst>
            </p:cNvPr>
            <p:cNvGrpSpPr/>
            <p:nvPr/>
          </p:nvGrpSpPr>
          <p:grpSpPr>
            <a:xfrm>
              <a:off x="608881" y="0"/>
              <a:ext cx="352585" cy="352585"/>
              <a:chOff x="0" y="0"/>
              <a:chExt cx="6350000" cy="6350000"/>
            </a:xfrm>
          </p:grpSpPr>
          <p:sp>
            <p:nvSpPr>
              <p:cNvPr id="10" name="Freeform 21">
                <a:extLst>
                  <a:ext uri="{FF2B5EF4-FFF2-40B4-BE49-F238E27FC236}">
                    <a16:creationId xmlns:a16="http://schemas.microsoft.com/office/drawing/2014/main" id="{03BF10A3-BACE-E333-18C8-ED0291D6B5BA}"/>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4AAD"/>
              </a:solidFill>
            </p:spPr>
            <p:txBody>
              <a:bodyPr/>
              <a:lstStyle/>
              <a:p>
                <a:endParaRPr lang="fi-FI"/>
              </a:p>
            </p:txBody>
          </p:sp>
        </p:grpSp>
        <p:grpSp>
          <p:nvGrpSpPr>
            <p:cNvPr id="6" name="Group 22">
              <a:extLst>
                <a:ext uri="{FF2B5EF4-FFF2-40B4-BE49-F238E27FC236}">
                  <a16:creationId xmlns:a16="http://schemas.microsoft.com/office/drawing/2014/main" id="{2F6FD701-3F4E-D9F3-319A-4627904BA464}"/>
                </a:ext>
              </a:extLst>
            </p:cNvPr>
            <p:cNvGrpSpPr/>
            <p:nvPr/>
          </p:nvGrpSpPr>
          <p:grpSpPr>
            <a:xfrm>
              <a:off x="1243162" y="0"/>
              <a:ext cx="352585" cy="352585"/>
              <a:chOff x="0" y="0"/>
              <a:chExt cx="6350000" cy="6350000"/>
            </a:xfrm>
          </p:grpSpPr>
          <p:sp>
            <p:nvSpPr>
              <p:cNvPr id="9" name="Freeform 23">
                <a:extLst>
                  <a:ext uri="{FF2B5EF4-FFF2-40B4-BE49-F238E27FC236}">
                    <a16:creationId xmlns:a16="http://schemas.microsoft.com/office/drawing/2014/main" id="{D12C4199-E49D-18AA-48B7-59AE5C26858B}"/>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4AAD"/>
              </a:solidFill>
            </p:spPr>
            <p:txBody>
              <a:bodyPr/>
              <a:lstStyle/>
              <a:p>
                <a:endParaRPr lang="fi-FI"/>
              </a:p>
            </p:txBody>
          </p:sp>
        </p:grpSp>
        <p:grpSp>
          <p:nvGrpSpPr>
            <p:cNvPr id="7" name="Group 24">
              <a:extLst>
                <a:ext uri="{FF2B5EF4-FFF2-40B4-BE49-F238E27FC236}">
                  <a16:creationId xmlns:a16="http://schemas.microsoft.com/office/drawing/2014/main" id="{E1CDA97A-FF9F-5B1D-763F-C4C5DD3D5230}"/>
                </a:ext>
              </a:extLst>
            </p:cNvPr>
            <p:cNvGrpSpPr/>
            <p:nvPr/>
          </p:nvGrpSpPr>
          <p:grpSpPr>
            <a:xfrm>
              <a:off x="1860756" y="0"/>
              <a:ext cx="352585" cy="352585"/>
              <a:chOff x="0" y="0"/>
              <a:chExt cx="6350000" cy="6350000"/>
            </a:xfrm>
          </p:grpSpPr>
          <p:sp>
            <p:nvSpPr>
              <p:cNvPr id="8" name="Freeform 25">
                <a:extLst>
                  <a:ext uri="{FF2B5EF4-FFF2-40B4-BE49-F238E27FC236}">
                    <a16:creationId xmlns:a16="http://schemas.microsoft.com/office/drawing/2014/main" id="{61E050C3-A31C-33B3-218B-043BFC8BAEBA}"/>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4AAD"/>
              </a:solidFill>
            </p:spPr>
            <p:txBody>
              <a:bodyPr/>
              <a:lstStyle/>
              <a:p>
                <a:endParaRPr lang="fi-FI"/>
              </a:p>
            </p:txBody>
          </p:sp>
        </p:grpSp>
      </p:grpSp>
    </p:spTree>
    <p:extLst>
      <p:ext uri="{BB962C8B-B14F-4D97-AF65-F5344CB8AC3E}">
        <p14:creationId xmlns:p14="http://schemas.microsoft.com/office/powerpoint/2010/main" val="1769803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861626" y="636060"/>
            <a:ext cx="9881081" cy="913712"/>
          </a:xfrm>
          <a:prstGeom prst="rect">
            <a:avLst/>
          </a:prstGeom>
        </p:spPr>
        <p:txBody>
          <a:bodyPr wrap="square" lIns="0" tIns="0" rIns="0" bIns="0" rtlCol="0" anchor="t">
            <a:spAutoFit/>
          </a:bodyPr>
          <a:lstStyle/>
          <a:p>
            <a:pPr>
              <a:lnSpc>
                <a:spcPts val="7670"/>
              </a:lnSpc>
            </a:pPr>
            <a:r>
              <a:rPr lang="en-US" sz="5400" spc="-59" err="1">
                <a:solidFill>
                  <a:srgbClr val="004AAD"/>
                </a:solidFill>
                <a:latin typeface="Roboto"/>
              </a:rPr>
              <a:t>Työntekijämme</a:t>
            </a:r>
            <a:endParaRPr lang="en-US" sz="5400" spc="-59">
              <a:solidFill>
                <a:srgbClr val="004AAD"/>
              </a:solidFill>
              <a:latin typeface="Roboto"/>
            </a:endParaRPr>
          </a:p>
        </p:txBody>
      </p:sp>
      <p:grpSp>
        <p:nvGrpSpPr>
          <p:cNvPr id="4" name="Group 4"/>
          <p:cNvGrpSpPr/>
          <p:nvPr/>
        </p:nvGrpSpPr>
        <p:grpSpPr>
          <a:xfrm>
            <a:off x="1066800" y="1768004"/>
            <a:ext cx="1660006" cy="264439"/>
            <a:chOff x="0" y="0"/>
            <a:chExt cx="2213342" cy="352585"/>
          </a:xfrm>
        </p:grpSpPr>
        <p:grpSp>
          <p:nvGrpSpPr>
            <p:cNvPr id="5" name="Group 5"/>
            <p:cNvGrpSpPr/>
            <p:nvPr/>
          </p:nvGrpSpPr>
          <p:grpSpPr>
            <a:xfrm>
              <a:off x="0" y="0"/>
              <a:ext cx="352585" cy="352585"/>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4AAD"/>
              </a:solidFill>
            </p:spPr>
            <p:txBody>
              <a:bodyPr/>
              <a:lstStyle/>
              <a:p>
                <a:endParaRPr lang="fi-FI" sz="2600"/>
              </a:p>
            </p:txBody>
          </p:sp>
        </p:grpSp>
        <p:grpSp>
          <p:nvGrpSpPr>
            <p:cNvPr id="7" name="Group 7"/>
            <p:cNvGrpSpPr/>
            <p:nvPr/>
          </p:nvGrpSpPr>
          <p:grpSpPr>
            <a:xfrm>
              <a:off x="608881" y="0"/>
              <a:ext cx="352585" cy="352585"/>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4AAD"/>
              </a:solidFill>
            </p:spPr>
            <p:txBody>
              <a:bodyPr/>
              <a:lstStyle/>
              <a:p>
                <a:endParaRPr lang="fi-FI" sz="2600"/>
              </a:p>
            </p:txBody>
          </p:sp>
        </p:grpSp>
        <p:grpSp>
          <p:nvGrpSpPr>
            <p:cNvPr id="9" name="Group 9"/>
            <p:cNvGrpSpPr/>
            <p:nvPr/>
          </p:nvGrpSpPr>
          <p:grpSpPr>
            <a:xfrm>
              <a:off x="1243162" y="0"/>
              <a:ext cx="352585" cy="352585"/>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4AAD"/>
              </a:solidFill>
            </p:spPr>
            <p:txBody>
              <a:bodyPr/>
              <a:lstStyle/>
              <a:p>
                <a:endParaRPr lang="fi-FI" sz="2600"/>
              </a:p>
            </p:txBody>
          </p:sp>
        </p:grpSp>
        <p:grpSp>
          <p:nvGrpSpPr>
            <p:cNvPr id="11" name="Group 11"/>
            <p:cNvGrpSpPr/>
            <p:nvPr/>
          </p:nvGrpSpPr>
          <p:grpSpPr>
            <a:xfrm>
              <a:off x="1860756" y="0"/>
              <a:ext cx="352585" cy="352585"/>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4AAD"/>
              </a:solidFill>
            </p:spPr>
            <p:txBody>
              <a:bodyPr/>
              <a:lstStyle/>
              <a:p>
                <a:endParaRPr lang="fi-FI" sz="2600"/>
              </a:p>
            </p:txBody>
          </p:sp>
        </p:grpSp>
      </p:grpSp>
      <p:pic>
        <p:nvPicPr>
          <p:cNvPr id="13" name="Picture 2"/>
          <p:cNvPicPr>
            <a:picLocks noChangeAspect="1"/>
          </p:cNvPicPr>
          <p:nvPr/>
        </p:nvPicPr>
        <p:blipFill rotWithShape="1">
          <a:blip r:embed="rId3" cstate="email">
            <a:extLst>
              <a:ext uri="{28A0092B-C50C-407E-A947-70E740481C1C}">
                <a14:useLocalDpi xmlns:a14="http://schemas.microsoft.com/office/drawing/2010/main"/>
              </a:ext>
            </a:extLst>
          </a:blip>
          <a:srcRect l="1688" r="11218" b="21818"/>
          <a:stretch/>
        </p:blipFill>
        <p:spPr>
          <a:xfrm>
            <a:off x="14760944" y="8608848"/>
            <a:ext cx="1593869" cy="1701266"/>
          </a:xfrm>
          <a:prstGeom prst="rect">
            <a:avLst/>
          </a:prstGeom>
        </p:spPr>
      </p:pic>
      <p:sp>
        <p:nvSpPr>
          <p:cNvPr id="19" name="TextBox 19"/>
          <p:cNvSpPr txBox="1"/>
          <p:nvPr/>
        </p:nvSpPr>
        <p:spPr>
          <a:xfrm>
            <a:off x="10510449" y="6327824"/>
            <a:ext cx="7929951" cy="1038746"/>
          </a:xfrm>
          <a:prstGeom prst="rect">
            <a:avLst/>
          </a:prstGeom>
        </p:spPr>
        <p:txBody>
          <a:bodyPr lIns="0" tIns="0" rIns="0" bIns="0" rtlCol="0" anchor="t">
            <a:spAutoFit/>
          </a:bodyPr>
          <a:lstStyle/>
          <a:p>
            <a:pPr>
              <a:lnSpc>
                <a:spcPts val="4200"/>
              </a:lnSpc>
              <a:spcBef>
                <a:spcPct val="0"/>
              </a:spcBef>
            </a:pPr>
            <a:r>
              <a:rPr lang="en-US" sz="2600" err="1">
                <a:solidFill>
                  <a:srgbClr val="004AAD"/>
                </a:solidFill>
                <a:latin typeface="Roboto"/>
              </a:rPr>
              <a:t>Panostamme</a:t>
            </a:r>
            <a:r>
              <a:rPr lang="en-US" sz="2600">
                <a:solidFill>
                  <a:srgbClr val="004AAD"/>
                </a:solidFill>
                <a:latin typeface="Roboto"/>
              </a:rPr>
              <a:t> </a:t>
            </a:r>
            <a:r>
              <a:rPr lang="en-US" sz="2600" err="1">
                <a:solidFill>
                  <a:srgbClr val="004AAD"/>
                </a:solidFill>
                <a:latin typeface="Roboto"/>
              </a:rPr>
              <a:t>yhä</a:t>
            </a:r>
            <a:r>
              <a:rPr lang="en-US" sz="2600">
                <a:solidFill>
                  <a:srgbClr val="004AAD"/>
                </a:solidFill>
                <a:latin typeface="Roboto"/>
              </a:rPr>
              <a:t> </a:t>
            </a:r>
            <a:r>
              <a:rPr lang="en-US" sz="2600" err="1">
                <a:solidFill>
                  <a:srgbClr val="004AAD"/>
                </a:solidFill>
                <a:latin typeface="Roboto"/>
              </a:rPr>
              <a:t>enemmän</a:t>
            </a:r>
            <a:r>
              <a:rPr lang="en-US" sz="2600">
                <a:solidFill>
                  <a:srgbClr val="004AAD"/>
                </a:solidFill>
                <a:latin typeface="Roboto"/>
              </a:rPr>
              <a:t> </a:t>
            </a:r>
            <a:r>
              <a:rPr lang="en-US" sz="2600" err="1">
                <a:solidFill>
                  <a:srgbClr val="004AAD"/>
                </a:solidFill>
                <a:latin typeface="Roboto"/>
              </a:rPr>
              <a:t>uusien</a:t>
            </a:r>
            <a:r>
              <a:rPr lang="en-US" sz="2600">
                <a:solidFill>
                  <a:srgbClr val="004AAD"/>
                </a:solidFill>
                <a:latin typeface="Roboto"/>
              </a:rPr>
              <a:t> </a:t>
            </a:r>
            <a:r>
              <a:rPr lang="en-US" sz="2600" err="1">
                <a:solidFill>
                  <a:srgbClr val="004AAD"/>
                </a:solidFill>
                <a:latin typeface="Roboto"/>
              </a:rPr>
              <a:t>kristittyjen</a:t>
            </a:r>
            <a:r>
              <a:rPr lang="en-US" sz="2600">
                <a:solidFill>
                  <a:srgbClr val="004AAD"/>
                </a:solidFill>
                <a:latin typeface="Roboto"/>
              </a:rPr>
              <a:t> </a:t>
            </a:r>
            <a:r>
              <a:rPr lang="en-US" sz="2600" err="1">
                <a:solidFill>
                  <a:srgbClr val="004AAD"/>
                </a:solidFill>
                <a:latin typeface="Roboto"/>
              </a:rPr>
              <a:t>osallistamiseen</a:t>
            </a:r>
            <a:r>
              <a:rPr lang="en-US" sz="2600">
                <a:solidFill>
                  <a:srgbClr val="004AAD"/>
                </a:solidFill>
                <a:latin typeface="Roboto"/>
              </a:rPr>
              <a:t> </a:t>
            </a:r>
            <a:r>
              <a:rPr lang="en-US" sz="2600" err="1">
                <a:solidFill>
                  <a:srgbClr val="004AAD"/>
                </a:solidFill>
                <a:latin typeface="Roboto"/>
              </a:rPr>
              <a:t>yhteisessä</a:t>
            </a:r>
            <a:r>
              <a:rPr lang="en-US" sz="2600">
                <a:solidFill>
                  <a:srgbClr val="004AAD"/>
                </a:solidFill>
                <a:latin typeface="Roboto"/>
              </a:rPr>
              <a:t> </a:t>
            </a:r>
            <a:r>
              <a:rPr lang="en-US" sz="2600" err="1">
                <a:solidFill>
                  <a:srgbClr val="004AAD"/>
                </a:solidFill>
                <a:latin typeface="Roboto"/>
              </a:rPr>
              <a:t>tehtävässämme</a:t>
            </a:r>
            <a:r>
              <a:rPr lang="en-US" sz="2600">
                <a:solidFill>
                  <a:srgbClr val="004AAD"/>
                </a:solidFill>
                <a:latin typeface="Roboto"/>
              </a:rPr>
              <a:t>.</a:t>
            </a:r>
          </a:p>
        </p:txBody>
      </p:sp>
      <p:sp>
        <p:nvSpPr>
          <p:cNvPr id="15" name="TextBox 4"/>
          <p:cNvSpPr txBox="1"/>
          <p:nvPr/>
        </p:nvSpPr>
        <p:spPr>
          <a:xfrm>
            <a:off x="9290932" y="4256621"/>
            <a:ext cx="1414604" cy="3656770"/>
          </a:xfrm>
          <a:prstGeom prst="rect">
            <a:avLst/>
          </a:prstGeom>
        </p:spPr>
        <p:txBody>
          <a:bodyPr wrap="square" lIns="0" tIns="0" rIns="0" bIns="0" rtlCol="0" anchor="t">
            <a:spAutoFit/>
          </a:bodyPr>
          <a:lstStyle/>
          <a:p>
            <a:pPr algn="ctr">
              <a:lnSpc>
                <a:spcPts val="32499"/>
              </a:lnSpc>
            </a:pPr>
            <a:r>
              <a:rPr lang="en-US" sz="13800" spc="-249">
                <a:solidFill>
                  <a:srgbClr val="A066CB"/>
                </a:solidFill>
                <a:latin typeface="WC Mano Negra Bold"/>
              </a:rPr>
              <a:t>"</a:t>
            </a:r>
          </a:p>
        </p:txBody>
      </p:sp>
      <p:sp>
        <p:nvSpPr>
          <p:cNvPr id="16" name="TextBox 5"/>
          <p:cNvSpPr txBox="1"/>
          <p:nvPr/>
        </p:nvSpPr>
        <p:spPr>
          <a:xfrm>
            <a:off x="10504400" y="1055119"/>
            <a:ext cx="6201066" cy="1025922"/>
          </a:xfrm>
          <a:prstGeom prst="rect">
            <a:avLst/>
          </a:prstGeom>
        </p:spPr>
        <p:txBody>
          <a:bodyPr lIns="0" tIns="0" rIns="0" bIns="0" rtlCol="0" anchor="t">
            <a:spAutoFit/>
          </a:bodyPr>
          <a:lstStyle/>
          <a:p>
            <a:pPr>
              <a:lnSpc>
                <a:spcPts val="4200"/>
              </a:lnSpc>
              <a:spcBef>
                <a:spcPct val="0"/>
              </a:spcBef>
            </a:pPr>
            <a:r>
              <a:rPr lang="en-US" sz="2600">
                <a:solidFill>
                  <a:srgbClr val="004AAD"/>
                </a:solidFill>
                <a:latin typeface="Roboto"/>
              </a:rPr>
              <a:t>Oma </a:t>
            </a:r>
            <a:r>
              <a:rPr lang="en-US" sz="2600" err="1">
                <a:solidFill>
                  <a:srgbClr val="004AAD"/>
                </a:solidFill>
                <a:latin typeface="Roboto"/>
              </a:rPr>
              <a:t>kotimme</a:t>
            </a:r>
            <a:r>
              <a:rPr lang="en-US" sz="2600">
                <a:solidFill>
                  <a:srgbClr val="004AAD"/>
                </a:solidFill>
                <a:latin typeface="Roboto"/>
              </a:rPr>
              <a:t> ja </a:t>
            </a:r>
            <a:r>
              <a:rPr lang="en-US" sz="2600" err="1">
                <a:solidFill>
                  <a:srgbClr val="004AAD"/>
                </a:solidFill>
                <a:latin typeface="Roboto"/>
              </a:rPr>
              <a:t>puhelimemme</a:t>
            </a:r>
            <a:r>
              <a:rPr lang="en-US" sz="2600">
                <a:solidFill>
                  <a:srgbClr val="004AAD"/>
                </a:solidFill>
                <a:latin typeface="Roboto"/>
              </a:rPr>
              <a:t> </a:t>
            </a:r>
            <a:r>
              <a:rPr lang="en-US" sz="2600" err="1">
                <a:solidFill>
                  <a:srgbClr val="004AAD"/>
                </a:solidFill>
                <a:latin typeface="Roboto"/>
              </a:rPr>
              <a:t>ovat</a:t>
            </a:r>
            <a:r>
              <a:rPr lang="en-US" sz="2600">
                <a:solidFill>
                  <a:srgbClr val="004AAD"/>
                </a:solidFill>
                <a:latin typeface="Roboto"/>
              </a:rPr>
              <a:t> </a:t>
            </a:r>
            <a:r>
              <a:rPr lang="en-US" sz="2600" err="1">
                <a:solidFill>
                  <a:srgbClr val="004AAD"/>
                </a:solidFill>
                <a:latin typeface="Roboto"/>
              </a:rPr>
              <a:t>auki</a:t>
            </a:r>
            <a:r>
              <a:rPr lang="en-US" sz="2600">
                <a:solidFill>
                  <a:srgbClr val="004AAD"/>
                </a:solidFill>
                <a:latin typeface="Roboto"/>
              </a:rPr>
              <a:t> </a:t>
            </a:r>
            <a:r>
              <a:rPr lang="en-US" sz="2600" err="1">
                <a:solidFill>
                  <a:srgbClr val="004AAD"/>
                </a:solidFill>
                <a:latin typeface="Roboto"/>
              </a:rPr>
              <a:t>rukousta</a:t>
            </a:r>
            <a:r>
              <a:rPr lang="en-US" sz="2600">
                <a:solidFill>
                  <a:srgbClr val="004AAD"/>
                </a:solidFill>
                <a:latin typeface="Roboto"/>
              </a:rPr>
              <a:t> ja </a:t>
            </a:r>
            <a:r>
              <a:rPr lang="en-US" sz="2600" err="1">
                <a:solidFill>
                  <a:srgbClr val="004AAD"/>
                </a:solidFill>
                <a:latin typeface="Roboto"/>
              </a:rPr>
              <a:t>sielunhoitoa</a:t>
            </a:r>
            <a:r>
              <a:rPr lang="en-US" sz="2600">
                <a:solidFill>
                  <a:srgbClr val="004AAD"/>
                </a:solidFill>
                <a:latin typeface="Roboto"/>
              </a:rPr>
              <a:t> </a:t>
            </a:r>
            <a:r>
              <a:rPr lang="en-US" sz="2600" err="1">
                <a:solidFill>
                  <a:srgbClr val="004AAD"/>
                </a:solidFill>
                <a:latin typeface="Roboto"/>
              </a:rPr>
              <a:t>tarvitseville</a:t>
            </a:r>
            <a:r>
              <a:rPr lang="en-US" sz="2600">
                <a:solidFill>
                  <a:srgbClr val="004AAD"/>
                </a:solidFill>
                <a:latin typeface="Roboto"/>
              </a:rPr>
              <a:t>. </a:t>
            </a:r>
          </a:p>
        </p:txBody>
      </p:sp>
      <p:sp>
        <p:nvSpPr>
          <p:cNvPr id="20" name="TextBox 20"/>
          <p:cNvSpPr txBox="1"/>
          <p:nvPr/>
        </p:nvSpPr>
        <p:spPr>
          <a:xfrm>
            <a:off x="9641361" y="-938593"/>
            <a:ext cx="792478" cy="3764492"/>
          </a:xfrm>
          <a:prstGeom prst="rect">
            <a:avLst/>
          </a:prstGeom>
        </p:spPr>
        <p:txBody>
          <a:bodyPr wrap="square" lIns="0" tIns="0" rIns="0" bIns="0" rtlCol="0" anchor="t">
            <a:spAutoFit/>
          </a:bodyPr>
          <a:lstStyle/>
          <a:p>
            <a:pPr algn="ctr">
              <a:lnSpc>
                <a:spcPts val="32499"/>
              </a:lnSpc>
            </a:pPr>
            <a:r>
              <a:rPr lang="en-US" sz="13800" spc="-249">
                <a:solidFill>
                  <a:srgbClr val="A066CB"/>
                </a:solidFill>
                <a:latin typeface="WC Mano Negra Bold"/>
              </a:rPr>
              <a:t>"</a:t>
            </a:r>
          </a:p>
        </p:txBody>
      </p:sp>
      <p:pic>
        <p:nvPicPr>
          <p:cNvPr id="18" name="Kuva 17">
            <a:extLst>
              <a:ext uri="{FF2B5EF4-FFF2-40B4-BE49-F238E27FC236}">
                <a16:creationId xmlns:a16="http://schemas.microsoft.com/office/drawing/2014/main" id="{FF23272E-8F96-4267-207A-679BE7FF5BA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0512" r="23565"/>
          <a:stretch/>
        </p:blipFill>
        <p:spPr>
          <a:xfrm>
            <a:off x="7337853" y="8555941"/>
            <a:ext cx="1724620" cy="1743412"/>
          </a:xfrm>
          <a:prstGeom prst="rect">
            <a:avLst/>
          </a:prstGeom>
        </p:spPr>
      </p:pic>
      <p:pic>
        <p:nvPicPr>
          <p:cNvPr id="23" name="Kuva 22">
            <a:extLst>
              <a:ext uri="{FF2B5EF4-FFF2-40B4-BE49-F238E27FC236}">
                <a16:creationId xmlns:a16="http://schemas.microsoft.com/office/drawing/2014/main" id="{55C87E95-FB2D-D78B-7BAE-B670FA24CDC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16677" r="19889"/>
          <a:stretch/>
        </p:blipFill>
        <p:spPr>
          <a:xfrm>
            <a:off x="11028892" y="8573672"/>
            <a:ext cx="1786563" cy="1751852"/>
          </a:xfrm>
          <a:prstGeom prst="rect">
            <a:avLst/>
          </a:prstGeom>
        </p:spPr>
      </p:pic>
      <p:pic>
        <p:nvPicPr>
          <p:cNvPr id="24" name="Kuva 23">
            <a:extLst>
              <a:ext uri="{FF2B5EF4-FFF2-40B4-BE49-F238E27FC236}">
                <a16:creationId xmlns:a16="http://schemas.microsoft.com/office/drawing/2014/main" id="{C35AFA49-51AE-4F29-E495-8E22F60D3A23}"/>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17771" r="26613" b="19573"/>
          <a:stretch/>
        </p:blipFill>
        <p:spPr>
          <a:xfrm>
            <a:off x="9140703" y="8545409"/>
            <a:ext cx="1793794" cy="1748871"/>
          </a:xfrm>
          <a:prstGeom prst="rect">
            <a:avLst/>
          </a:prstGeom>
        </p:spPr>
      </p:pic>
      <p:sp>
        <p:nvSpPr>
          <p:cNvPr id="26" name="TextBox 5">
            <a:extLst>
              <a:ext uri="{FF2B5EF4-FFF2-40B4-BE49-F238E27FC236}">
                <a16:creationId xmlns:a16="http://schemas.microsoft.com/office/drawing/2014/main" id="{FAB8D6F8-6955-8198-B699-766267C34565}"/>
              </a:ext>
            </a:extLst>
          </p:cNvPr>
          <p:cNvSpPr txBox="1"/>
          <p:nvPr/>
        </p:nvSpPr>
        <p:spPr>
          <a:xfrm>
            <a:off x="1339446" y="2980494"/>
            <a:ext cx="9491744" cy="1038746"/>
          </a:xfrm>
          <a:prstGeom prst="rect">
            <a:avLst/>
          </a:prstGeom>
        </p:spPr>
        <p:txBody>
          <a:bodyPr wrap="square" lIns="0" tIns="0" rIns="0" bIns="0" rtlCol="0" anchor="t">
            <a:spAutoFit/>
          </a:bodyPr>
          <a:lstStyle/>
          <a:p>
            <a:pPr>
              <a:lnSpc>
                <a:spcPts val="4200"/>
              </a:lnSpc>
              <a:spcBef>
                <a:spcPct val="0"/>
              </a:spcBef>
            </a:pPr>
            <a:r>
              <a:rPr lang="fi-FI" sz="2600">
                <a:solidFill>
                  <a:srgbClr val="004AAD"/>
                </a:solidFill>
                <a:latin typeface="Roboto"/>
              </a:rPr>
              <a:t>Opetan Raamattua, mentoroin ja rohkaisen; tällaiselle hengelliselle vanhemmuudelle on valtava tarve. </a:t>
            </a:r>
            <a:endParaRPr lang="en-US" sz="2600">
              <a:solidFill>
                <a:srgbClr val="004AAD"/>
              </a:solidFill>
              <a:latin typeface="Roboto"/>
            </a:endParaRPr>
          </a:p>
        </p:txBody>
      </p:sp>
      <p:sp>
        <p:nvSpPr>
          <p:cNvPr id="32" name="TextBox 19">
            <a:extLst>
              <a:ext uri="{FF2B5EF4-FFF2-40B4-BE49-F238E27FC236}">
                <a16:creationId xmlns:a16="http://schemas.microsoft.com/office/drawing/2014/main" id="{2453E38E-072D-DEF9-254A-A6E481BE85B7}"/>
              </a:ext>
            </a:extLst>
          </p:cNvPr>
          <p:cNvSpPr txBox="1"/>
          <p:nvPr/>
        </p:nvSpPr>
        <p:spPr>
          <a:xfrm>
            <a:off x="1402078" y="5243116"/>
            <a:ext cx="6260550" cy="1564531"/>
          </a:xfrm>
          <a:prstGeom prst="rect">
            <a:avLst/>
          </a:prstGeom>
        </p:spPr>
        <p:txBody>
          <a:bodyPr wrap="square" lIns="0" tIns="0" rIns="0" bIns="0" rtlCol="0" anchor="t">
            <a:spAutoFit/>
          </a:bodyPr>
          <a:lstStyle/>
          <a:p>
            <a:pPr>
              <a:lnSpc>
                <a:spcPts val="4200"/>
              </a:lnSpc>
              <a:spcBef>
                <a:spcPct val="0"/>
              </a:spcBef>
            </a:pPr>
            <a:r>
              <a:rPr lang="fi-FI" sz="2600">
                <a:solidFill>
                  <a:srgbClr val="004AAD"/>
                </a:solidFill>
                <a:latin typeface="Roboto"/>
              </a:rPr>
              <a:t>Kohtaamme ihmisiä pakolaisleirin lähellä. Tarjoamme teetä, keskustelua ja mahdollisuuden kuulla Jeesuksesta.</a:t>
            </a:r>
            <a:endParaRPr lang="en-US" sz="2600">
              <a:solidFill>
                <a:srgbClr val="004AAD"/>
              </a:solidFill>
              <a:latin typeface="Roboto"/>
            </a:endParaRPr>
          </a:p>
        </p:txBody>
      </p:sp>
      <p:pic>
        <p:nvPicPr>
          <p:cNvPr id="47" name="Kuva 46" descr="Kuva, joka sisältää kohteen Ihmisen kasvot, henkilö, vaate, puku&#10;&#10;Kuvaus luotu automaattisesti">
            <a:extLst>
              <a:ext uri="{FF2B5EF4-FFF2-40B4-BE49-F238E27FC236}">
                <a16:creationId xmlns:a16="http://schemas.microsoft.com/office/drawing/2014/main" id="{17DF4D12-A6F9-D4AB-8C31-BD2E1EA31D28}"/>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5112" t="9297" r="38345" b="10501"/>
          <a:stretch/>
        </p:blipFill>
        <p:spPr>
          <a:xfrm>
            <a:off x="1677869" y="8545408"/>
            <a:ext cx="1852147" cy="1737551"/>
          </a:xfrm>
          <a:prstGeom prst="rect">
            <a:avLst/>
          </a:prstGeom>
        </p:spPr>
      </p:pic>
      <p:pic>
        <p:nvPicPr>
          <p:cNvPr id="48" name="Kuva 47" descr="Kuva, joka sisältää kohteen henkilö, vaate, Ihmisen kasvot, piha-&#10;&#10;Kuvaus luotu automaattisesti">
            <a:extLst>
              <a:ext uri="{FF2B5EF4-FFF2-40B4-BE49-F238E27FC236}">
                <a16:creationId xmlns:a16="http://schemas.microsoft.com/office/drawing/2014/main" id="{7C866466-C341-3CE1-B32C-310EF8E923CB}"/>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t="-1199" r="4686" b="43769"/>
          <a:stretch/>
        </p:blipFill>
        <p:spPr>
          <a:xfrm>
            <a:off x="12907376" y="8559003"/>
            <a:ext cx="1880144" cy="1793205"/>
          </a:xfrm>
          <a:prstGeom prst="rect">
            <a:avLst/>
          </a:prstGeom>
        </p:spPr>
      </p:pic>
      <p:pic>
        <p:nvPicPr>
          <p:cNvPr id="49" name="Kuva 48">
            <a:extLst>
              <a:ext uri="{FF2B5EF4-FFF2-40B4-BE49-F238E27FC236}">
                <a16:creationId xmlns:a16="http://schemas.microsoft.com/office/drawing/2014/main" id="{72C8E0AF-404B-18C4-F1F0-F67FEA4AB346}"/>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l="35841" r="17903" b="30436"/>
          <a:stretch/>
        </p:blipFill>
        <p:spPr>
          <a:xfrm>
            <a:off x="3612457" y="8545409"/>
            <a:ext cx="1772900" cy="1737551"/>
          </a:xfrm>
          <a:prstGeom prst="rect">
            <a:avLst/>
          </a:prstGeom>
        </p:spPr>
      </p:pic>
      <p:pic>
        <p:nvPicPr>
          <p:cNvPr id="50" name="Kuva 49">
            <a:extLst>
              <a:ext uri="{FF2B5EF4-FFF2-40B4-BE49-F238E27FC236}">
                <a16:creationId xmlns:a16="http://schemas.microsoft.com/office/drawing/2014/main" id="{2DC8452D-FB46-136A-555C-67C52EF9BE3C}"/>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l="29199" t="1299" r="25886" b="34480"/>
          <a:stretch/>
        </p:blipFill>
        <p:spPr>
          <a:xfrm>
            <a:off x="5467798" y="8551070"/>
            <a:ext cx="1776662" cy="1737551"/>
          </a:xfrm>
          <a:prstGeom prst="rect">
            <a:avLst/>
          </a:prstGeom>
        </p:spPr>
      </p:pic>
      <p:pic>
        <p:nvPicPr>
          <p:cNvPr id="51" name="Kuva 50" descr="Kuva, joka sisältää kohteen vaate, henkilö, piha-, puu&#10;&#10;Kuvaus luotu automaattisesti">
            <a:extLst>
              <a:ext uri="{FF2B5EF4-FFF2-40B4-BE49-F238E27FC236}">
                <a16:creationId xmlns:a16="http://schemas.microsoft.com/office/drawing/2014/main" id="{1C4A5DFB-C4F7-7A57-D694-79D6D383DFEA}"/>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l="17128" r="30468" b="14773"/>
          <a:stretch/>
        </p:blipFill>
        <p:spPr>
          <a:xfrm>
            <a:off x="-46521" y="8545408"/>
            <a:ext cx="1628885" cy="1762312"/>
          </a:xfrm>
          <a:prstGeom prst="rect">
            <a:avLst/>
          </a:prstGeom>
        </p:spPr>
      </p:pic>
      <p:sp>
        <p:nvSpPr>
          <p:cNvPr id="52" name="TextBox 5">
            <a:extLst>
              <a:ext uri="{FF2B5EF4-FFF2-40B4-BE49-F238E27FC236}">
                <a16:creationId xmlns:a16="http://schemas.microsoft.com/office/drawing/2014/main" id="{7F0BA479-A6B7-3BEC-39E4-53BCAE9CD15A}"/>
              </a:ext>
            </a:extLst>
          </p:cNvPr>
          <p:cNvSpPr txBox="1"/>
          <p:nvPr/>
        </p:nvSpPr>
        <p:spPr>
          <a:xfrm>
            <a:off x="10550360" y="3550414"/>
            <a:ext cx="6442240" cy="1564531"/>
          </a:xfrm>
          <a:prstGeom prst="rect">
            <a:avLst/>
          </a:prstGeom>
        </p:spPr>
        <p:txBody>
          <a:bodyPr wrap="square" lIns="0" tIns="0" rIns="0" bIns="0" rtlCol="0" anchor="t">
            <a:spAutoFit/>
          </a:bodyPr>
          <a:lstStyle/>
          <a:p>
            <a:pPr>
              <a:lnSpc>
                <a:spcPts val="4200"/>
              </a:lnSpc>
              <a:spcBef>
                <a:spcPct val="0"/>
              </a:spcBef>
            </a:pPr>
            <a:r>
              <a:rPr lang="en-US" sz="2600" err="1">
                <a:solidFill>
                  <a:srgbClr val="004AAD"/>
                </a:solidFill>
                <a:latin typeface="Roboto"/>
              </a:rPr>
              <a:t>Olemme</a:t>
            </a:r>
            <a:r>
              <a:rPr lang="en-US" sz="2600">
                <a:solidFill>
                  <a:srgbClr val="004AAD"/>
                </a:solidFill>
                <a:latin typeface="Roboto"/>
              </a:rPr>
              <a:t> </a:t>
            </a:r>
            <a:r>
              <a:rPr lang="en-US" sz="2600" err="1">
                <a:solidFill>
                  <a:srgbClr val="004AAD"/>
                </a:solidFill>
                <a:latin typeface="Roboto"/>
              </a:rPr>
              <a:t>mukana</a:t>
            </a:r>
            <a:r>
              <a:rPr lang="en-US" sz="2600">
                <a:solidFill>
                  <a:srgbClr val="004AAD"/>
                </a:solidFill>
                <a:latin typeface="Roboto"/>
              </a:rPr>
              <a:t> </a:t>
            </a:r>
            <a:r>
              <a:rPr lang="en-US" sz="2600" err="1">
                <a:solidFill>
                  <a:srgbClr val="004AAD"/>
                </a:solidFill>
                <a:latin typeface="Roboto"/>
              </a:rPr>
              <a:t>järjestämässä</a:t>
            </a:r>
            <a:r>
              <a:rPr lang="en-US" sz="2600">
                <a:solidFill>
                  <a:srgbClr val="004AAD"/>
                </a:solidFill>
                <a:latin typeface="Roboto"/>
              </a:rPr>
              <a:t> </a:t>
            </a:r>
            <a:r>
              <a:rPr lang="en-US" sz="2600" err="1">
                <a:solidFill>
                  <a:srgbClr val="004AAD"/>
                </a:solidFill>
                <a:latin typeface="Roboto"/>
              </a:rPr>
              <a:t>traumatyöpajoja</a:t>
            </a:r>
            <a:r>
              <a:rPr lang="en-US" sz="2600">
                <a:solidFill>
                  <a:srgbClr val="004AAD"/>
                </a:solidFill>
                <a:latin typeface="Roboto"/>
              </a:rPr>
              <a:t> ja </a:t>
            </a:r>
            <a:r>
              <a:rPr lang="en-US" sz="2600" err="1">
                <a:solidFill>
                  <a:srgbClr val="004AAD"/>
                </a:solidFill>
                <a:latin typeface="Roboto"/>
              </a:rPr>
              <a:t>annamme</a:t>
            </a:r>
            <a:r>
              <a:rPr lang="en-US" sz="2600">
                <a:solidFill>
                  <a:srgbClr val="004AAD"/>
                </a:solidFill>
                <a:latin typeface="Roboto"/>
              </a:rPr>
              <a:t> </a:t>
            </a:r>
            <a:r>
              <a:rPr lang="en-US" sz="2600" err="1">
                <a:solidFill>
                  <a:srgbClr val="004AAD"/>
                </a:solidFill>
                <a:latin typeface="Roboto"/>
              </a:rPr>
              <a:t>työkaluja</a:t>
            </a:r>
            <a:r>
              <a:rPr lang="en-US" sz="2600">
                <a:solidFill>
                  <a:srgbClr val="004AAD"/>
                </a:solidFill>
                <a:latin typeface="Roboto"/>
              </a:rPr>
              <a:t>, </a:t>
            </a:r>
            <a:r>
              <a:rPr lang="en-US" sz="2600" err="1">
                <a:solidFill>
                  <a:srgbClr val="004AAD"/>
                </a:solidFill>
                <a:latin typeface="Roboto"/>
              </a:rPr>
              <a:t>jotka</a:t>
            </a:r>
            <a:r>
              <a:rPr lang="en-US" sz="2600">
                <a:solidFill>
                  <a:srgbClr val="004AAD"/>
                </a:solidFill>
                <a:latin typeface="Roboto"/>
              </a:rPr>
              <a:t> </a:t>
            </a:r>
            <a:r>
              <a:rPr lang="en-US" sz="2600" err="1">
                <a:solidFill>
                  <a:srgbClr val="004AAD"/>
                </a:solidFill>
                <a:latin typeface="Roboto"/>
              </a:rPr>
              <a:t>auttavat</a:t>
            </a:r>
            <a:r>
              <a:rPr lang="en-US" sz="2600">
                <a:solidFill>
                  <a:srgbClr val="004AAD"/>
                </a:solidFill>
                <a:latin typeface="Roboto"/>
              </a:rPr>
              <a:t> </a:t>
            </a:r>
            <a:r>
              <a:rPr lang="en-US" sz="2600" err="1">
                <a:solidFill>
                  <a:srgbClr val="004AAD"/>
                </a:solidFill>
                <a:latin typeface="Roboto"/>
              </a:rPr>
              <a:t>traumojen</a:t>
            </a:r>
            <a:r>
              <a:rPr lang="en-US" sz="2600">
                <a:solidFill>
                  <a:srgbClr val="004AAD"/>
                </a:solidFill>
                <a:latin typeface="Roboto"/>
              </a:rPr>
              <a:t> </a:t>
            </a:r>
            <a:r>
              <a:rPr lang="en-US" sz="2600" err="1">
                <a:solidFill>
                  <a:srgbClr val="004AAD"/>
                </a:solidFill>
                <a:latin typeface="Roboto"/>
              </a:rPr>
              <a:t>käsittelyssä</a:t>
            </a:r>
            <a:r>
              <a:rPr lang="en-US" sz="2600">
                <a:solidFill>
                  <a:srgbClr val="004AAD"/>
                </a:solidFill>
                <a:latin typeface="Roboto"/>
              </a:rPr>
              <a:t>.</a:t>
            </a:r>
          </a:p>
        </p:txBody>
      </p:sp>
      <p:sp>
        <p:nvSpPr>
          <p:cNvPr id="54" name="TextBox 20">
            <a:extLst>
              <a:ext uri="{FF2B5EF4-FFF2-40B4-BE49-F238E27FC236}">
                <a16:creationId xmlns:a16="http://schemas.microsoft.com/office/drawing/2014/main" id="{AC0F8DCE-7CD7-47C4-DA8B-9BD8DDBFE4E9}"/>
              </a:ext>
            </a:extLst>
          </p:cNvPr>
          <p:cNvSpPr txBox="1"/>
          <p:nvPr/>
        </p:nvSpPr>
        <p:spPr>
          <a:xfrm>
            <a:off x="653194" y="883466"/>
            <a:ext cx="792478" cy="3764492"/>
          </a:xfrm>
          <a:prstGeom prst="rect">
            <a:avLst/>
          </a:prstGeom>
        </p:spPr>
        <p:txBody>
          <a:bodyPr wrap="square" lIns="0" tIns="0" rIns="0" bIns="0" rtlCol="0" anchor="t">
            <a:spAutoFit/>
          </a:bodyPr>
          <a:lstStyle/>
          <a:p>
            <a:pPr algn="ctr">
              <a:lnSpc>
                <a:spcPts val="32499"/>
              </a:lnSpc>
            </a:pPr>
            <a:r>
              <a:rPr lang="en-US" sz="13800" spc="-249">
                <a:solidFill>
                  <a:srgbClr val="A066CB"/>
                </a:solidFill>
                <a:latin typeface="WC Mano Negra Bold"/>
              </a:rPr>
              <a:t>"</a:t>
            </a:r>
          </a:p>
        </p:txBody>
      </p:sp>
      <p:sp>
        <p:nvSpPr>
          <p:cNvPr id="55" name="TextBox 20">
            <a:extLst>
              <a:ext uri="{FF2B5EF4-FFF2-40B4-BE49-F238E27FC236}">
                <a16:creationId xmlns:a16="http://schemas.microsoft.com/office/drawing/2014/main" id="{EFE63E26-D678-3202-86A2-D80258B94B25}"/>
              </a:ext>
            </a:extLst>
          </p:cNvPr>
          <p:cNvSpPr txBox="1"/>
          <p:nvPr/>
        </p:nvSpPr>
        <p:spPr>
          <a:xfrm>
            <a:off x="9650570" y="1485900"/>
            <a:ext cx="792478" cy="3764492"/>
          </a:xfrm>
          <a:prstGeom prst="rect">
            <a:avLst/>
          </a:prstGeom>
        </p:spPr>
        <p:txBody>
          <a:bodyPr wrap="square" lIns="0" tIns="0" rIns="0" bIns="0" rtlCol="0" anchor="t">
            <a:spAutoFit/>
          </a:bodyPr>
          <a:lstStyle/>
          <a:p>
            <a:pPr algn="ctr">
              <a:lnSpc>
                <a:spcPts val="32499"/>
              </a:lnSpc>
            </a:pPr>
            <a:r>
              <a:rPr lang="en-US" sz="13800" spc="-249">
                <a:solidFill>
                  <a:srgbClr val="A066CB"/>
                </a:solidFill>
                <a:latin typeface="WC Mano Negra Bold"/>
              </a:rPr>
              <a:t>"</a:t>
            </a:r>
          </a:p>
        </p:txBody>
      </p:sp>
      <p:sp>
        <p:nvSpPr>
          <p:cNvPr id="56" name="TextBox 20">
            <a:extLst>
              <a:ext uri="{FF2B5EF4-FFF2-40B4-BE49-F238E27FC236}">
                <a16:creationId xmlns:a16="http://schemas.microsoft.com/office/drawing/2014/main" id="{5A2EF9E6-5178-EFDA-2AFC-AEB2AA726CC2}"/>
              </a:ext>
            </a:extLst>
          </p:cNvPr>
          <p:cNvSpPr txBox="1"/>
          <p:nvPr/>
        </p:nvSpPr>
        <p:spPr>
          <a:xfrm>
            <a:off x="609600" y="3239738"/>
            <a:ext cx="792478" cy="3764492"/>
          </a:xfrm>
          <a:prstGeom prst="rect">
            <a:avLst/>
          </a:prstGeom>
        </p:spPr>
        <p:txBody>
          <a:bodyPr wrap="square" lIns="0" tIns="0" rIns="0" bIns="0" rtlCol="0" anchor="t">
            <a:spAutoFit/>
          </a:bodyPr>
          <a:lstStyle/>
          <a:p>
            <a:pPr algn="ctr">
              <a:lnSpc>
                <a:spcPts val="32499"/>
              </a:lnSpc>
            </a:pPr>
            <a:r>
              <a:rPr lang="en-US" sz="13800" spc="-249">
                <a:solidFill>
                  <a:srgbClr val="A066CB"/>
                </a:solidFill>
                <a:latin typeface="WC Mano Negra Bold"/>
              </a:rPr>
              <a:t>"</a:t>
            </a:r>
          </a:p>
        </p:txBody>
      </p:sp>
      <p:pic>
        <p:nvPicPr>
          <p:cNvPr id="17" name="Kuva 16" descr="Kuva, joka sisältää kohteen vaate, henkilö, piha-, lumi&#10;&#10;Kuvaus luotu automaattisesti">
            <a:extLst>
              <a:ext uri="{FF2B5EF4-FFF2-40B4-BE49-F238E27FC236}">
                <a16:creationId xmlns:a16="http://schemas.microsoft.com/office/drawing/2014/main" id="{A84F8BA7-D985-5C72-D176-1431AE081143}"/>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l="12995" t="4714" r="34044" b="20048"/>
          <a:stretch/>
        </p:blipFill>
        <p:spPr>
          <a:xfrm>
            <a:off x="16407856" y="8604465"/>
            <a:ext cx="1880143" cy="168088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661196" y="1887741"/>
            <a:ext cx="8702040" cy="583493"/>
          </a:xfrm>
          <a:prstGeom prst="rect">
            <a:avLst/>
          </a:prstGeom>
        </p:spPr>
        <p:txBody>
          <a:bodyPr wrap="square" lIns="0" tIns="0" rIns="0" bIns="0" rtlCol="0" anchor="t">
            <a:spAutoFit/>
          </a:bodyPr>
          <a:lstStyle/>
          <a:p>
            <a:pPr marL="0" lvl="0" indent="0" algn="ctr">
              <a:lnSpc>
                <a:spcPts val="4200"/>
              </a:lnSpc>
              <a:spcBef>
                <a:spcPct val="0"/>
              </a:spcBef>
            </a:pPr>
            <a:r>
              <a:rPr lang="fi-FI" sz="5600" u="none" dirty="0">
                <a:solidFill>
                  <a:srgbClr val="004AAD"/>
                </a:solidFill>
                <a:latin typeface="Roboto Bold" panose="02000000000000000000" charset="0"/>
                <a:ea typeface="Roboto Bold" panose="02000000000000000000" charset="0"/>
              </a:rPr>
              <a:t>Mi</a:t>
            </a:r>
            <a:r>
              <a:rPr lang="fi-FI" sz="5600" dirty="0">
                <a:solidFill>
                  <a:srgbClr val="004AAD"/>
                </a:solidFill>
                <a:latin typeface="Roboto Bold" panose="02000000000000000000" charset="0"/>
                <a:ea typeface="Roboto Bold" panose="02000000000000000000" charset="0"/>
              </a:rPr>
              <a:t>ten työ on vaikuttanut?</a:t>
            </a:r>
            <a:endParaRPr lang="en-US" sz="5600" u="none" dirty="0">
              <a:solidFill>
                <a:srgbClr val="004AAD"/>
              </a:solidFill>
              <a:latin typeface="Roboto Bold" panose="02000000000000000000" charset="0"/>
              <a:ea typeface="Roboto Bold" panose="02000000000000000000" charset="0"/>
            </a:endParaRPr>
          </a:p>
        </p:txBody>
      </p:sp>
      <p:grpSp>
        <p:nvGrpSpPr>
          <p:cNvPr id="14" name="Group 14"/>
          <p:cNvGrpSpPr/>
          <p:nvPr/>
        </p:nvGrpSpPr>
        <p:grpSpPr>
          <a:xfrm rot="-10800000">
            <a:off x="-22860" y="-2628900"/>
            <a:ext cx="10938556" cy="3905042"/>
            <a:chOff x="0" y="0"/>
            <a:chExt cx="3130550" cy="1117600"/>
          </a:xfrm>
        </p:grpSpPr>
        <p:sp>
          <p:nvSpPr>
            <p:cNvPr id="15" name="Freeform 15"/>
            <p:cNvSpPr/>
            <p:nvPr/>
          </p:nvSpPr>
          <p:spPr>
            <a:xfrm>
              <a:off x="0" y="0"/>
              <a:ext cx="3130550" cy="1117600"/>
            </a:xfrm>
            <a:custGeom>
              <a:avLst/>
              <a:gdLst/>
              <a:ahLst/>
              <a:cxnLst/>
              <a:rect l="l" t="t" r="r" b="b"/>
              <a:pathLst>
                <a:path w="3130550" h="1117600">
                  <a:moveTo>
                    <a:pt x="0" y="387350"/>
                  </a:moveTo>
                  <a:lnTo>
                    <a:pt x="0" y="1117600"/>
                  </a:lnTo>
                  <a:lnTo>
                    <a:pt x="3130550" y="1117600"/>
                  </a:lnTo>
                  <a:lnTo>
                    <a:pt x="3130550" y="0"/>
                  </a:lnTo>
                  <a:close/>
                </a:path>
              </a:pathLst>
            </a:custGeom>
            <a:solidFill>
              <a:srgbClr val="004AAD"/>
            </a:solidFill>
          </p:spPr>
          <p:txBody>
            <a:bodyPr/>
            <a:lstStyle/>
            <a:p>
              <a:endParaRPr lang="fi-FI"/>
            </a:p>
          </p:txBody>
        </p:sp>
      </p:grpSp>
      <p:sp>
        <p:nvSpPr>
          <p:cNvPr id="22" name="TextBox 16">
            <a:extLst>
              <a:ext uri="{FF2B5EF4-FFF2-40B4-BE49-F238E27FC236}">
                <a16:creationId xmlns:a16="http://schemas.microsoft.com/office/drawing/2014/main" id="{542A75B4-6E8D-5228-7BA7-95B81720202F}"/>
              </a:ext>
            </a:extLst>
          </p:cNvPr>
          <p:cNvSpPr txBox="1"/>
          <p:nvPr/>
        </p:nvSpPr>
        <p:spPr>
          <a:xfrm>
            <a:off x="1630681" y="3735758"/>
            <a:ext cx="7142126" cy="1477328"/>
          </a:xfrm>
          <a:prstGeom prst="rect">
            <a:avLst/>
          </a:prstGeom>
        </p:spPr>
        <p:txBody>
          <a:bodyPr wrap="square" lIns="0" tIns="0" rIns="0" bIns="0" rtlCol="0" anchor="t">
            <a:spAutoFit/>
          </a:bodyPr>
          <a:lstStyle/>
          <a:p>
            <a:pPr lvl="0">
              <a:spcBef>
                <a:spcPct val="0"/>
              </a:spcBef>
              <a:buSzPct val="100000"/>
            </a:pPr>
            <a:r>
              <a:rPr lang="fi-FI" sz="3200" dirty="0">
                <a:solidFill>
                  <a:srgbClr val="A066CB"/>
                </a:solidFill>
                <a:latin typeface="Roboto Bold" panose="02000000000000000000" charset="0"/>
                <a:ea typeface="Roboto Bold" panose="02000000000000000000" charset="0"/>
                <a:cs typeface="Roboto Medium" panose="02000000000000000000" pitchFamily="2" charset="0"/>
              </a:rPr>
              <a:t>Ensimmäisen sukupolven kristityt haluavat viedä evankeliumin oman kansansa keskuuteen. </a:t>
            </a:r>
          </a:p>
        </p:txBody>
      </p:sp>
      <p:grpSp>
        <p:nvGrpSpPr>
          <p:cNvPr id="28" name="Group 10">
            <a:extLst>
              <a:ext uri="{FF2B5EF4-FFF2-40B4-BE49-F238E27FC236}">
                <a16:creationId xmlns:a16="http://schemas.microsoft.com/office/drawing/2014/main" id="{C4B01AC1-0A63-811D-5F9B-017CABBE35DC}"/>
              </a:ext>
            </a:extLst>
          </p:cNvPr>
          <p:cNvGrpSpPr/>
          <p:nvPr/>
        </p:nvGrpSpPr>
        <p:grpSpPr>
          <a:xfrm>
            <a:off x="12528470" y="9619260"/>
            <a:ext cx="5759530" cy="2056141"/>
            <a:chOff x="0" y="0"/>
            <a:chExt cx="3130550" cy="1117600"/>
          </a:xfrm>
        </p:grpSpPr>
        <p:sp>
          <p:nvSpPr>
            <p:cNvPr id="29" name="Freeform 11">
              <a:extLst>
                <a:ext uri="{FF2B5EF4-FFF2-40B4-BE49-F238E27FC236}">
                  <a16:creationId xmlns:a16="http://schemas.microsoft.com/office/drawing/2014/main" id="{37959D26-8B57-B77C-3C86-3E9612C5290B}"/>
                </a:ext>
              </a:extLst>
            </p:cNvPr>
            <p:cNvSpPr/>
            <p:nvPr/>
          </p:nvSpPr>
          <p:spPr>
            <a:xfrm>
              <a:off x="0" y="0"/>
              <a:ext cx="3130550" cy="1117600"/>
            </a:xfrm>
            <a:custGeom>
              <a:avLst/>
              <a:gdLst/>
              <a:ahLst/>
              <a:cxnLst/>
              <a:rect l="l" t="t" r="r" b="b"/>
              <a:pathLst>
                <a:path w="3130550" h="1117600">
                  <a:moveTo>
                    <a:pt x="0" y="387350"/>
                  </a:moveTo>
                  <a:lnTo>
                    <a:pt x="0" y="1117600"/>
                  </a:lnTo>
                  <a:lnTo>
                    <a:pt x="3130550" y="1117600"/>
                  </a:lnTo>
                  <a:lnTo>
                    <a:pt x="3130550" y="0"/>
                  </a:lnTo>
                  <a:close/>
                </a:path>
              </a:pathLst>
            </a:custGeom>
            <a:solidFill>
              <a:srgbClr val="004AAD"/>
            </a:solidFill>
          </p:spPr>
          <p:txBody>
            <a:bodyPr/>
            <a:lstStyle/>
            <a:p>
              <a:endParaRPr lang="fi-FI"/>
            </a:p>
          </p:txBody>
        </p:sp>
      </p:grpSp>
      <p:grpSp>
        <p:nvGrpSpPr>
          <p:cNvPr id="2" name="Group 17">
            <a:extLst>
              <a:ext uri="{FF2B5EF4-FFF2-40B4-BE49-F238E27FC236}">
                <a16:creationId xmlns:a16="http://schemas.microsoft.com/office/drawing/2014/main" id="{44E47C32-B431-8C18-E854-7AECD721D1F2}"/>
              </a:ext>
            </a:extLst>
          </p:cNvPr>
          <p:cNvGrpSpPr/>
          <p:nvPr/>
        </p:nvGrpSpPr>
        <p:grpSpPr>
          <a:xfrm>
            <a:off x="3352800" y="2971277"/>
            <a:ext cx="1660006" cy="264439"/>
            <a:chOff x="0" y="0"/>
            <a:chExt cx="2213342" cy="352585"/>
          </a:xfrm>
        </p:grpSpPr>
        <p:grpSp>
          <p:nvGrpSpPr>
            <p:cNvPr id="3" name="Group 18">
              <a:extLst>
                <a:ext uri="{FF2B5EF4-FFF2-40B4-BE49-F238E27FC236}">
                  <a16:creationId xmlns:a16="http://schemas.microsoft.com/office/drawing/2014/main" id="{2FA5C19E-7792-75BA-26C4-080D0EDBB931}"/>
                </a:ext>
              </a:extLst>
            </p:cNvPr>
            <p:cNvGrpSpPr/>
            <p:nvPr/>
          </p:nvGrpSpPr>
          <p:grpSpPr>
            <a:xfrm>
              <a:off x="0" y="0"/>
              <a:ext cx="352585" cy="352585"/>
              <a:chOff x="0" y="0"/>
              <a:chExt cx="6350000" cy="6350000"/>
            </a:xfrm>
          </p:grpSpPr>
          <p:sp>
            <p:nvSpPr>
              <p:cNvPr id="11" name="Freeform 19">
                <a:extLst>
                  <a:ext uri="{FF2B5EF4-FFF2-40B4-BE49-F238E27FC236}">
                    <a16:creationId xmlns:a16="http://schemas.microsoft.com/office/drawing/2014/main" id="{4F30B245-3CEA-02EE-6365-FCA24EB036D7}"/>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4AAD"/>
              </a:solidFill>
            </p:spPr>
            <p:txBody>
              <a:bodyPr/>
              <a:lstStyle/>
              <a:p>
                <a:endParaRPr lang="fi-FI"/>
              </a:p>
            </p:txBody>
          </p:sp>
        </p:grpSp>
        <p:grpSp>
          <p:nvGrpSpPr>
            <p:cNvPr id="5" name="Group 20">
              <a:extLst>
                <a:ext uri="{FF2B5EF4-FFF2-40B4-BE49-F238E27FC236}">
                  <a16:creationId xmlns:a16="http://schemas.microsoft.com/office/drawing/2014/main" id="{07338460-0D2C-6FED-9364-A0222143374F}"/>
                </a:ext>
              </a:extLst>
            </p:cNvPr>
            <p:cNvGrpSpPr/>
            <p:nvPr/>
          </p:nvGrpSpPr>
          <p:grpSpPr>
            <a:xfrm>
              <a:off x="608881" y="0"/>
              <a:ext cx="352585" cy="352585"/>
              <a:chOff x="0" y="0"/>
              <a:chExt cx="6350000" cy="6350000"/>
            </a:xfrm>
          </p:grpSpPr>
          <p:sp>
            <p:nvSpPr>
              <p:cNvPr id="10" name="Freeform 21">
                <a:extLst>
                  <a:ext uri="{FF2B5EF4-FFF2-40B4-BE49-F238E27FC236}">
                    <a16:creationId xmlns:a16="http://schemas.microsoft.com/office/drawing/2014/main" id="{03BF10A3-BACE-E333-18C8-ED0291D6B5BA}"/>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4AAD"/>
              </a:solidFill>
            </p:spPr>
            <p:txBody>
              <a:bodyPr/>
              <a:lstStyle/>
              <a:p>
                <a:endParaRPr lang="fi-FI"/>
              </a:p>
            </p:txBody>
          </p:sp>
        </p:grpSp>
        <p:grpSp>
          <p:nvGrpSpPr>
            <p:cNvPr id="6" name="Group 22">
              <a:extLst>
                <a:ext uri="{FF2B5EF4-FFF2-40B4-BE49-F238E27FC236}">
                  <a16:creationId xmlns:a16="http://schemas.microsoft.com/office/drawing/2014/main" id="{2F6FD701-3F4E-D9F3-319A-4627904BA464}"/>
                </a:ext>
              </a:extLst>
            </p:cNvPr>
            <p:cNvGrpSpPr/>
            <p:nvPr/>
          </p:nvGrpSpPr>
          <p:grpSpPr>
            <a:xfrm>
              <a:off x="1243162" y="0"/>
              <a:ext cx="352585" cy="352585"/>
              <a:chOff x="0" y="0"/>
              <a:chExt cx="6350000" cy="6350000"/>
            </a:xfrm>
          </p:grpSpPr>
          <p:sp>
            <p:nvSpPr>
              <p:cNvPr id="9" name="Freeform 23">
                <a:extLst>
                  <a:ext uri="{FF2B5EF4-FFF2-40B4-BE49-F238E27FC236}">
                    <a16:creationId xmlns:a16="http://schemas.microsoft.com/office/drawing/2014/main" id="{D12C4199-E49D-18AA-48B7-59AE5C26858B}"/>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4AAD"/>
              </a:solidFill>
            </p:spPr>
            <p:txBody>
              <a:bodyPr/>
              <a:lstStyle/>
              <a:p>
                <a:endParaRPr lang="fi-FI"/>
              </a:p>
            </p:txBody>
          </p:sp>
        </p:grpSp>
        <p:grpSp>
          <p:nvGrpSpPr>
            <p:cNvPr id="7" name="Group 24">
              <a:extLst>
                <a:ext uri="{FF2B5EF4-FFF2-40B4-BE49-F238E27FC236}">
                  <a16:creationId xmlns:a16="http://schemas.microsoft.com/office/drawing/2014/main" id="{E1CDA97A-FF9F-5B1D-763F-C4C5DD3D5230}"/>
                </a:ext>
              </a:extLst>
            </p:cNvPr>
            <p:cNvGrpSpPr/>
            <p:nvPr/>
          </p:nvGrpSpPr>
          <p:grpSpPr>
            <a:xfrm>
              <a:off x="1860756" y="0"/>
              <a:ext cx="352585" cy="352585"/>
              <a:chOff x="0" y="0"/>
              <a:chExt cx="6350000" cy="6350000"/>
            </a:xfrm>
          </p:grpSpPr>
          <p:sp>
            <p:nvSpPr>
              <p:cNvPr id="8" name="Freeform 25">
                <a:extLst>
                  <a:ext uri="{FF2B5EF4-FFF2-40B4-BE49-F238E27FC236}">
                    <a16:creationId xmlns:a16="http://schemas.microsoft.com/office/drawing/2014/main" id="{61E050C3-A31C-33B3-218B-043BFC8BAEBA}"/>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4AAD"/>
              </a:solidFill>
            </p:spPr>
            <p:txBody>
              <a:bodyPr/>
              <a:lstStyle/>
              <a:p>
                <a:endParaRPr lang="fi-FI"/>
              </a:p>
            </p:txBody>
          </p:sp>
        </p:grpSp>
      </p:grpSp>
      <p:sp>
        <p:nvSpPr>
          <p:cNvPr id="12" name="Tekstiruutu 11">
            <a:extLst>
              <a:ext uri="{FF2B5EF4-FFF2-40B4-BE49-F238E27FC236}">
                <a16:creationId xmlns:a16="http://schemas.microsoft.com/office/drawing/2014/main" id="{2B1015CD-DB42-9AA5-AF2C-9AE333F5A917}"/>
              </a:ext>
            </a:extLst>
          </p:cNvPr>
          <p:cNvSpPr txBox="1"/>
          <p:nvPr/>
        </p:nvSpPr>
        <p:spPr>
          <a:xfrm>
            <a:off x="10737320" y="2641831"/>
            <a:ext cx="6964136" cy="4230389"/>
          </a:xfrm>
          <a:prstGeom prst="rect">
            <a:avLst/>
          </a:prstGeom>
          <a:noFill/>
        </p:spPr>
        <p:txBody>
          <a:bodyPr wrap="square" rtlCol="0">
            <a:spAutoFit/>
          </a:bodyPr>
          <a:lstStyle/>
          <a:p>
            <a:pPr>
              <a:lnSpc>
                <a:spcPct val="150000"/>
              </a:lnSpc>
            </a:pPr>
            <a:r>
              <a:rPr lang="fi-FI" sz="2600" dirty="0">
                <a:solidFill>
                  <a:srgbClr val="004AAD"/>
                </a:solidFill>
                <a:latin typeface="Roboto"/>
              </a:rPr>
              <a:t>Koimme </a:t>
            </a:r>
            <a:r>
              <a:rPr lang="fi-FI" sz="2600">
                <a:solidFill>
                  <a:srgbClr val="004AAD"/>
                </a:solidFill>
                <a:latin typeface="Roboto"/>
              </a:rPr>
              <a:t>monenlaista vaikeutta </a:t>
            </a:r>
            <a:r>
              <a:rPr lang="fi-FI" sz="2600" dirty="0">
                <a:solidFill>
                  <a:srgbClr val="004AAD"/>
                </a:solidFill>
                <a:latin typeface="Roboto"/>
              </a:rPr>
              <a:t>matkallamme. Kun saavuimme Kreikkaan yllätyimme siitä, miten ystävällisesti meidät otettiin vastaan. </a:t>
            </a:r>
          </a:p>
          <a:p>
            <a:pPr>
              <a:lnSpc>
                <a:spcPct val="150000"/>
              </a:lnSpc>
            </a:pPr>
            <a:r>
              <a:rPr lang="fi-FI" sz="2600" dirty="0">
                <a:solidFill>
                  <a:srgbClr val="004AAD"/>
                </a:solidFill>
                <a:latin typeface="Roboto"/>
              </a:rPr>
              <a:t>Joku luki meille Raamatusta: </a:t>
            </a:r>
            <a:r>
              <a:rPr lang="fi-FI" sz="2600" i="1" dirty="0">
                <a:solidFill>
                  <a:srgbClr val="004AAD"/>
                </a:solidFill>
                <a:latin typeface="Roboto"/>
              </a:rPr>
              <a:t>Minä annan teille tulevaisuuden ja toivon. </a:t>
            </a:r>
            <a:r>
              <a:rPr lang="fi-FI" sz="2600" dirty="0">
                <a:solidFill>
                  <a:srgbClr val="004AAD"/>
                </a:solidFill>
                <a:latin typeface="Roboto"/>
              </a:rPr>
              <a:t>(</a:t>
            </a:r>
            <a:r>
              <a:rPr lang="fi-FI" sz="2600" dirty="0" err="1">
                <a:solidFill>
                  <a:srgbClr val="004AAD"/>
                </a:solidFill>
                <a:latin typeface="Roboto"/>
              </a:rPr>
              <a:t>Jer</a:t>
            </a:r>
            <a:r>
              <a:rPr lang="fi-FI" sz="2600" dirty="0">
                <a:solidFill>
                  <a:srgbClr val="004AAD"/>
                </a:solidFill>
                <a:latin typeface="Roboto"/>
              </a:rPr>
              <a:t>. 29:11)</a:t>
            </a:r>
          </a:p>
          <a:p>
            <a:pPr>
              <a:lnSpc>
                <a:spcPct val="150000"/>
              </a:lnSpc>
            </a:pPr>
            <a:r>
              <a:rPr lang="fi-FI" sz="2600" dirty="0">
                <a:solidFill>
                  <a:srgbClr val="004AAD"/>
                </a:solidFill>
                <a:latin typeface="Roboto"/>
              </a:rPr>
              <a:t>Minä haluan oppia tuntemaan tämän Jumalan.</a:t>
            </a:r>
            <a:endParaRPr lang="fi-FI" sz="2600" dirty="0"/>
          </a:p>
        </p:txBody>
      </p:sp>
      <p:sp>
        <p:nvSpPr>
          <p:cNvPr id="13" name="TextBox 20">
            <a:extLst>
              <a:ext uri="{FF2B5EF4-FFF2-40B4-BE49-F238E27FC236}">
                <a16:creationId xmlns:a16="http://schemas.microsoft.com/office/drawing/2014/main" id="{7BC51B1D-8065-3F4C-4990-90E8A0FD2109}"/>
              </a:ext>
            </a:extLst>
          </p:cNvPr>
          <p:cNvSpPr txBox="1"/>
          <p:nvPr/>
        </p:nvSpPr>
        <p:spPr>
          <a:xfrm>
            <a:off x="9949253" y="709930"/>
            <a:ext cx="792478" cy="3764492"/>
          </a:xfrm>
          <a:prstGeom prst="rect">
            <a:avLst/>
          </a:prstGeom>
        </p:spPr>
        <p:txBody>
          <a:bodyPr wrap="square" lIns="0" tIns="0" rIns="0" bIns="0" rtlCol="0" anchor="t">
            <a:spAutoFit/>
          </a:bodyPr>
          <a:lstStyle/>
          <a:p>
            <a:pPr algn="ctr">
              <a:lnSpc>
                <a:spcPts val="32499"/>
              </a:lnSpc>
            </a:pPr>
            <a:r>
              <a:rPr lang="en-US" sz="13800" spc="-249" dirty="0">
                <a:solidFill>
                  <a:srgbClr val="A066CB"/>
                </a:solidFill>
                <a:latin typeface="WC Mano Negra Bold"/>
              </a:rPr>
              <a:t>"</a:t>
            </a:r>
          </a:p>
        </p:txBody>
      </p:sp>
      <p:sp>
        <p:nvSpPr>
          <p:cNvPr id="16" name="Tekstiruutu 15">
            <a:extLst>
              <a:ext uri="{FF2B5EF4-FFF2-40B4-BE49-F238E27FC236}">
                <a16:creationId xmlns:a16="http://schemas.microsoft.com/office/drawing/2014/main" id="{289D9E87-5D74-962A-3EAD-8E2795D362E5}"/>
              </a:ext>
            </a:extLst>
          </p:cNvPr>
          <p:cNvSpPr txBox="1"/>
          <p:nvPr/>
        </p:nvSpPr>
        <p:spPr>
          <a:xfrm>
            <a:off x="1432560" y="6294120"/>
            <a:ext cx="8397240" cy="3026470"/>
          </a:xfrm>
          <a:prstGeom prst="rect">
            <a:avLst/>
          </a:prstGeom>
          <a:noFill/>
        </p:spPr>
        <p:txBody>
          <a:bodyPr wrap="square" rtlCol="0">
            <a:spAutoFit/>
          </a:bodyPr>
          <a:lstStyle/>
          <a:p>
            <a:pPr>
              <a:lnSpc>
                <a:spcPct val="150000"/>
              </a:lnSpc>
            </a:pPr>
            <a:r>
              <a:rPr lang="fi-FI" sz="2600" dirty="0">
                <a:solidFill>
                  <a:srgbClr val="004AAD"/>
                </a:solidFill>
                <a:latin typeface="Roboto"/>
              </a:rPr>
              <a:t>Tulimme</a:t>
            </a:r>
            <a:r>
              <a:rPr lang="fi-FI" dirty="0"/>
              <a:t> </a:t>
            </a:r>
            <a:r>
              <a:rPr lang="fi-FI" sz="2600" dirty="0">
                <a:solidFill>
                  <a:srgbClr val="004AAD"/>
                </a:solidFill>
                <a:latin typeface="Roboto"/>
              </a:rPr>
              <a:t>monen maan halki ja aina minua vainottiin. Ensi hetkestä täällä sain teiltä vaatteita ja huolenpitoa. Olemme yksinkertaisia miehiä, mutta ajattelemme huolenpitonne johtuvan uskostanne. Kertokaa meille kaikki Jeesuksesta.</a:t>
            </a:r>
          </a:p>
        </p:txBody>
      </p:sp>
      <p:pic>
        <p:nvPicPr>
          <p:cNvPr id="19" name="Kuva 18">
            <a:extLst>
              <a:ext uri="{FF2B5EF4-FFF2-40B4-BE49-F238E27FC236}">
                <a16:creationId xmlns:a16="http://schemas.microsoft.com/office/drawing/2014/main" id="{FF427168-2221-9D9D-DD18-663422927D1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4623" y="4347742"/>
            <a:ext cx="2548349" cy="468823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Kuva 12">
            <a:extLst>
              <a:ext uri="{FF2B5EF4-FFF2-40B4-BE49-F238E27FC236}">
                <a16:creationId xmlns:a16="http://schemas.microsoft.com/office/drawing/2014/main" id="{AC7C8768-ADA9-7827-CC15-82AEFEC6BEC6}"/>
              </a:ext>
            </a:extLst>
          </p:cNvPr>
          <p:cNvPicPr>
            <a:picLocks noChangeAspect="1"/>
          </p:cNvPicPr>
          <p:nvPr/>
        </p:nvPicPr>
        <p:blipFill rotWithShape="1">
          <a:blip r:embed="rId2">
            <a:alphaModFix amt="28000"/>
          </a:blip>
          <a:srcRect l="19797" r="43436"/>
          <a:stretch/>
        </p:blipFill>
        <p:spPr>
          <a:xfrm>
            <a:off x="15514320" y="0"/>
            <a:ext cx="2773680" cy="10058691"/>
          </a:xfrm>
          <a:prstGeom prst="rect">
            <a:avLst/>
          </a:prstGeom>
        </p:spPr>
      </p:pic>
      <p:grpSp>
        <p:nvGrpSpPr>
          <p:cNvPr id="14" name="Group 14"/>
          <p:cNvGrpSpPr/>
          <p:nvPr/>
        </p:nvGrpSpPr>
        <p:grpSpPr>
          <a:xfrm rot="-10800000">
            <a:off x="-22860" y="-2628900"/>
            <a:ext cx="10938556" cy="3905042"/>
            <a:chOff x="0" y="0"/>
            <a:chExt cx="3130550" cy="1117600"/>
          </a:xfrm>
        </p:grpSpPr>
        <p:sp>
          <p:nvSpPr>
            <p:cNvPr id="15" name="Freeform 15"/>
            <p:cNvSpPr/>
            <p:nvPr/>
          </p:nvSpPr>
          <p:spPr>
            <a:xfrm>
              <a:off x="0" y="0"/>
              <a:ext cx="3130550" cy="1117600"/>
            </a:xfrm>
            <a:custGeom>
              <a:avLst/>
              <a:gdLst/>
              <a:ahLst/>
              <a:cxnLst/>
              <a:rect l="l" t="t" r="r" b="b"/>
              <a:pathLst>
                <a:path w="3130550" h="1117600">
                  <a:moveTo>
                    <a:pt x="0" y="387350"/>
                  </a:moveTo>
                  <a:lnTo>
                    <a:pt x="0" y="1117600"/>
                  </a:lnTo>
                  <a:lnTo>
                    <a:pt x="3130550" y="1117600"/>
                  </a:lnTo>
                  <a:lnTo>
                    <a:pt x="3130550" y="0"/>
                  </a:lnTo>
                  <a:close/>
                </a:path>
              </a:pathLst>
            </a:custGeom>
            <a:solidFill>
              <a:srgbClr val="004AAD"/>
            </a:solidFill>
          </p:spPr>
          <p:txBody>
            <a:bodyPr/>
            <a:lstStyle/>
            <a:p>
              <a:endParaRPr lang="fi-FI"/>
            </a:p>
          </p:txBody>
        </p:sp>
      </p:grpSp>
      <p:grpSp>
        <p:nvGrpSpPr>
          <p:cNvPr id="28" name="Group 10">
            <a:extLst>
              <a:ext uri="{FF2B5EF4-FFF2-40B4-BE49-F238E27FC236}">
                <a16:creationId xmlns:a16="http://schemas.microsoft.com/office/drawing/2014/main" id="{C4B01AC1-0A63-811D-5F9B-017CABBE35DC}"/>
              </a:ext>
            </a:extLst>
          </p:cNvPr>
          <p:cNvGrpSpPr/>
          <p:nvPr/>
        </p:nvGrpSpPr>
        <p:grpSpPr>
          <a:xfrm>
            <a:off x="12528470" y="9619260"/>
            <a:ext cx="5759530" cy="2056141"/>
            <a:chOff x="0" y="0"/>
            <a:chExt cx="3130550" cy="1117600"/>
          </a:xfrm>
        </p:grpSpPr>
        <p:sp>
          <p:nvSpPr>
            <p:cNvPr id="29" name="Freeform 11">
              <a:extLst>
                <a:ext uri="{FF2B5EF4-FFF2-40B4-BE49-F238E27FC236}">
                  <a16:creationId xmlns:a16="http://schemas.microsoft.com/office/drawing/2014/main" id="{37959D26-8B57-B77C-3C86-3E9612C5290B}"/>
                </a:ext>
              </a:extLst>
            </p:cNvPr>
            <p:cNvSpPr/>
            <p:nvPr/>
          </p:nvSpPr>
          <p:spPr>
            <a:xfrm>
              <a:off x="0" y="0"/>
              <a:ext cx="3130550" cy="1117600"/>
            </a:xfrm>
            <a:custGeom>
              <a:avLst/>
              <a:gdLst/>
              <a:ahLst/>
              <a:cxnLst/>
              <a:rect l="l" t="t" r="r" b="b"/>
              <a:pathLst>
                <a:path w="3130550" h="1117600">
                  <a:moveTo>
                    <a:pt x="0" y="387350"/>
                  </a:moveTo>
                  <a:lnTo>
                    <a:pt x="0" y="1117600"/>
                  </a:lnTo>
                  <a:lnTo>
                    <a:pt x="3130550" y="1117600"/>
                  </a:lnTo>
                  <a:lnTo>
                    <a:pt x="3130550" y="0"/>
                  </a:lnTo>
                  <a:close/>
                </a:path>
              </a:pathLst>
            </a:custGeom>
            <a:solidFill>
              <a:srgbClr val="004AAD"/>
            </a:solidFill>
          </p:spPr>
          <p:txBody>
            <a:bodyPr/>
            <a:lstStyle/>
            <a:p>
              <a:endParaRPr lang="fi-FI"/>
            </a:p>
          </p:txBody>
        </p:sp>
      </p:grpSp>
      <p:sp>
        <p:nvSpPr>
          <p:cNvPr id="12" name="TextBox 16">
            <a:extLst>
              <a:ext uri="{FF2B5EF4-FFF2-40B4-BE49-F238E27FC236}">
                <a16:creationId xmlns:a16="http://schemas.microsoft.com/office/drawing/2014/main" id="{AB2DA6BF-7942-0F16-9D58-EDAA8429C978}"/>
              </a:ext>
            </a:extLst>
          </p:cNvPr>
          <p:cNvSpPr txBox="1"/>
          <p:nvPr/>
        </p:nvSpPr>
        <p:spPr>
          <a:xfrm>
            <a:off x="609600" y="1524000"/>
            <a:ext cx="14798635" cy="8034251"/>
          </a:xfrm>
          <a:prstGeom prst="rect">
            <a:avLst/>
          </a:prstGeom>
        </p:spPr>
        <p:txBody>
          <a:bodyPr wrap="square" lIns="0" tIns="0" rIns="0" bIns="0" rtlCol="0" anchor="t">
            <a:spAutoFit/>
          </a:bodyPr>
          <a:lstStyle/>
          <a:p>
            <a:pPr marL="0" marR="0" lvl="0" indent="0" algn="l" defTabSz="914400" rtl="0" eaLnBrk="1" fontAlgn="auto" latinLnBrk="0" hangingPunct="1">
              <a:lnSpc>
                <a:spcPts val="4200"/>
              </a:lnSpc>
              <a:spcBef>
                <a:spcPct val="0"/>
              </a:spcBef>
              <a:spcAft>
                <a:spcPts val="0"/>
              </a:spcAft>
              <a:buClrTx/>
              <a:buSzTx/>
              <a:buFontTx/>
              <a:buNone/>
              <a:tabLst/>
              <a:defRPr/>
            </a:pPr>
            <a:r>
              <a:rPr kumimoji="0" lang="fi-FI" sz="4800" b="1" i="0" u="none" strike="noStrike" kern="1200" cap="none" spc="0" normalizeH="0" baseline="0" noProof="0" dirty="0">
                <a:ln>
                  <a:noFill/>
                </a:ln>
                <a:solidFill>
                  <a:srgbClr val="004AAD"/>
                </a:solidFill>
                <a:effectLst/>
                <a:uLnTx/>
                <a:uFillTx/>
                <a:latin typeface="Roboto Bold" panose="02000000000000000000" charset="0"/>
                <a:ea typeface="Roboto Bold" panose="02000000000000000000" charset="0"/>
                <a:cs typeface="Roboto Bold" panose="02000000000000000000" charset="0"/>
              </a:rPr>
              <a:t>Rakas Taivaallinen Isä,</a:t>
            </a:r>
          </a:p>
          <a:p>
            <a:pPr marL="0" marR="0" lvl="0" indent="0" algn="l" defTabSz="914400" rtl="0" eaLnBrk="1" fontAlgn="auto" latinLnBrk="0" hangingPunct="1">
              <a:lnSpc>
                <a:spcPts val="4200"/>
              </a:lnSpc>
              <a:spcBef>
                <a:spcPct val="0"/>
              </a:spcBef>
              <a:spcAft>
                <a:spcPts val="0"/>
              </a:spcAft>
              <a:buClrTx/>
              <a:buSzTx/>
              <a:buFontTx/>
              <a:buNone/>
              <a:tabLst/>
              <a:defRPr/>
            </a:pPr>
            <a:endParaRPr kumimoji="0" lang="fi-FI" sz="3200" b="0" i="0" u="none" strike="noStrike" kern="1200" cap="none" spc="0" normalizeH="0" baseline="0" noProof="0" dirty="0">
              <a:ln>
                <a:noFill/>
              </a:ln>
              <a:solidFill>
                <a:srgbClr val="004AAD"/>
              </a:solidFill>
              <a:effectLst/>
              <a:uLnTx/>
              <a:uFillTx/>
              <a:latin typeface="Roboto" panose="02000000000000000000" pitchFamily="2" charset="0"/>
              <a:ea typeface="Roboto" panose="02000000000000000000" pitchFamily="2" charset="0"/>
              <a:cs typeface="Roboto" panose="02000000000000000000" pitchFamily="2" charset="0"/>
            </a:endParaRPr>
          </a:p>
          <a:p>
            <a:pPr marL="0" marR="0" lvl="0" indent="0" algn="l" defTabSz="914400" rtl="0" eaLnBrk="1" fontAlgn="auto" latinLnBrk="0" hangingPunct="1">
              <a:lnSpc>
                <a:spcPts val="4200"/>
              </a:lnSpc>
              <a:spcBef>
                <a:spcPct val="0"/>
              </a:spcBef>
              <a:spcAft>
                <a:spcPts val="0"/>
              </a:spcAft>
              <a:buClrTx/>
              <a:buSzTx/>
              <a:buFontTx/>
              <a:buNone/>
              <a:tabLst/>
              <a:defRPr/>
            </a:pPr>
            <a:r>
              <a:rPr kumimoji="0" lang="fi-FI" sz="2800" b="0" i="0" u="none" strike="noStrike" kern="1200" cap="none" spc="0" normalizeH="0" baseline="0" noProof="0" dirty="0">
                <a:ln>
                  <a:noFill/>
                </a:ln>
                <a:solidFill>
                  <a:srgbClr val="004AAD"/>
                </a:solidFill>
                <a:effectLst/>
                <a:uLnTx/>
                <a:uFillTx/>
                <a:latin typeface="Roboto" panose="02000000000000000000" pitchFamily="2" charset="0"/>
                <a:ea typeface="Roboto" panose="02000000000000000000" pitchFamily="2" charset="0"/>
                <a:cs typeface="Roboto" panose="02000000000000000000" pitchFamily="2" charset="0"/>
              </a:rPr>
              <a:t>Kannamme tänään eteesi ne ihmiset, jotka ovat olosuhteiden pakosta joutuneet jättämään kotinsa ja perheensä.</a:t>
            </a:r>
          </a:p>
          <a:p>
            <a:pPr marL="0" marR="0" lvl="0" indent="0" algn="l" defTabSz="914400" rtl="0" eaLnBrk="1" fontAlgn="auto" latinLnBrk="0" hangingPunct="1">
              <a:lnSpc>
                <a:spcPts val="4200"/>
              </a:lnSpc>
              <a:spcBef>
                <a:spcPct val="0"/>
              </a:spcBef>
              <a:spcAft>
                <a:spcPts val="0"/>
              </a:spcAft>
              <a:buClrTx/>
              <a:buSzTx/>
              <a:buFontTx/>
              <a:buNone/>
              <a:tabLst/>
              <a:defRPr/>
            </a:pPr>
            <a:endParaRPr kumimoji="0" lang="fi-FI" sz="2800" b="0" i="0" u="none" strike="noStrike" kern="1200" cap="none" spc="0" normalizeH="0" baseline="0" noProof="0" dirty="0">
              <a:ln>
                <a:noFill/>
              </a:ln>
              <a:solidFill>
                <a:srgbClr val="004AAD"/>
              </a:solidFill>
              <a:effectLst/>
              <a:uLnTx/>
              <a:uFillTx/>
              <a:latin typeface="Roboto" panose="02000000000000000000" pitchFamily="2" charset="0"/>
              <a:ea typeface="Roboto" panose="02000000000000000000" pitchFamily="2" charset="0"/>
              <a:cs typeface="Roboto" panose="02000000000000000000" pitchFamily="2" charset="0"/>
            </a:endParaRPr>
          </a:p>
          <a:p>
            <a:pPr marL="0" marR="0" lvl="0" indent="0" algn="l" defTabSz="914400" rtl="0" eaLnBrk="1" fontAlgn="auto" latinLnBrk="0" hangingPunct="1">
              <a:lnSpc>
                <a:spcPts val="4200"/>
              </a:lnSpc>
              <a:spcBef>
                <a:spcPct val="0"/>
              </a:spcBef>
              <a:spcAft>
                <a:spcPts val="0"/>
              </a:spcAft>
              <a:buClrTx/>
              <a:buSzTx/>
              <a:buFontTx/>
              <a:buNone/>
              <a:tabLst/>
              <a:defRPr/>
            </a:pPr>
            <a:r>
              <a:rPr kumimoji="0" lang="fi-FI" sz="2800" b="0" i="0" u="none" strike="noStrike" kern="1200" cap="none" spc="0" normalizeH="0" baseline="0" noProof="0" dirty="0">
                <a:ln>
                  <a:noFill/>
                </a:ln>
                <a:solidFill>
                  <a:srgbClr val="004AAD"/>
                </a:solidFill>
                <a:effectLst/>
                <a:uLnTx/>
                <a:uFillTx/>
                <a:latin typeface="Roboto" panose="02000000000000000000" pitchFamily="2" charset="0"/>
                <a:ea typeface="Roboto" panose="02000000000000000000" pitchFamily="2" charset="0"/>
                <a:cs typeface="Roboto" panose="02000000000000000000" pitchFamily="2" charset="0"/>
              </a:rPr>
              <a:t>Kiitämme Kylväjän työstä hajallaan olevien kansojen keskuudessa. Kiitos, että monet kohtaamamme ovat kuulleet ilosanoman Vapahtajasta.</a:t>
            </a:r>
          </a:p>
          <a:p>
            <a:pPr marL="0" marR="0" lvl="0" indent="0" algn="l" defTabSz="914400" rtl="0" eaLnBrk="1" fontAlgn="auto" latinLnBrk="0" hangingPunct="1">
              <a:lnSpc>
                <a:spcPts val="4200"/>
              </a:lnSpc>
              <a:spcBef>
                <a:spcPct val="0"/>
              </a:spcBef>
              <a:spcAft>
                <a:spcPts val="0"/>
              </a:spcAft>
              <a:buClrTx/>
              <a:buSzTx/>
              <a:buFontTx/>
              <a:buNone/>
              <a:tabLst/>
              <a:defRPr/>
            </a:pPr>
            <a:endParaRPr kumimoji="0" lang="fi-FI" sz="2800" b="0" i="0" u="none" strike="noStrike" kern="1200" cap="none" spc="0" normalizeH="0" baseline="0" noProof="0" dirty="0">
              <a:ln>
                <a:noFill/>
              </a:ln>
              <a:solidFill>
                <a:srgbClr val="004AAD"/>
              </a:solidFill>
              <a:effectLst/>
              <a:uLnTx/>
              <a:uFillTx/>
              <a:latin typeface="Roboto" panose="02000000000000000000" pitchFamily="2" charset="0"/>
              <a:ea typeface="Roboto" panose="02000000000000000000" pitchFamily="2" charset="0"/>
              <a:cs typeface="Roboto" panose="02000000000000000000" pitchFamily="2" charset="0"/>
            </a:endParaRPr>
          </a:p>
          <a:p>
            <a:pPr marL="0" marR="0" lvl="0" indent="0" algn="l" defTabSz="914400" rtl="0" eaLnBrk="1" fontAlgn="auto" latinLnBrk="0" hangingPunct="1">
              <a:lnSpc>
                <a:spcPts val="4200"/>
              </a:lnSpc>
              <a:spcBef>
                <a:spcPct val="0"/>
              </a:spcBef>
              <a:spcAft>
                <a:spcPts val="0"/>
              </a:spcAft>
              <a:buClrTx/>
              <a:buSzTx/>
              <a:buFontTx/>
              <a:buNone/>
              <a:tabLst/>
              <a:defRPr/>
            </a:pPr>
            <a:r>
              <a:rPr kumimoji="0" lang="fi-FI" sz="2800" b="0" i="0" u="none" strike="noStrike" kern="1200" cap="none" spc="0" normalizeH="0" baseline="0" noProof="0" dirty="0">
                <a:ln>
                  <a:noFill/>
                </a:ln>
                <a:solidFill>
                  <a:srgbClr val="004AAD"/>
                </a:solidFill>
                <a:effectLst/>
                <a:uLnTx/>
                <a:uFillTx/>
                <a:latin typeface="Roboto" panose="02000000000000000000" pitchFamily="2" charset="0"/>
                <a:ea typeface="Roboto" panose="02000000000000000000" pitchFamily="2" charset="0"/>
                <a:cs typeface="Roboto" panose="02000000000000000000" pitchFamily="2" charset="0"/>
              </a:rPr>
              <a:t>Herra Jeesus, Sinäkin olit pakolainen lapsena, eikä mikään inhimillinen kärsimys ole sinulle vierasta. Anna jokaiselle tulevaisuus ja toivo niin maailmassa kuin ennen kaikkea Sinussa.</a:t>
            </a:r>
          </a:p>
          <a:p>
            <a:pPr marL="0" marR="0" lvl="0" indent="0" algn="l" defTabSz="914400" rtl="0" eaLnBrk="1" fontAlgn="auto" latinLnBrk="0" hangingPunct="1">
              <a:lnSpc>
                <a:spcPts val="4200"/>
              </a:lnSpc>
              <a:spcBef>
                <a:spcPct val="0"/>
              </a:spcBef>
              <a:spcAft>
                <a:spcPts val="0"/>
              </a:spcAft>
              <a:buClrTx/>
              <a:buSzTx/>
              <a:buFontTx/>
              <a:buNone/>
              <a:tabLst/>
              <a:defRPr/>
            </a:pPr>
            <a:endParaRPr kumimoji="0" lang="fi-FI" sz="2800" b="0" i="0" u="none" strike="noStrike" kern="1200" cap="none" spc="0" normalizeH="0" baseline="0" noProof="0" dirty="0">
              <a:ln>
                <a:noFill/>
              </a:ln>
              <a:solidFill>
                <a:srgbClr val="004AAD"/>
              </a:solidFill>
              <a:effectLst/>
              <a:uLnTx/>
              <a:uFillTx/>
              <a:latin typeface="Roboto" panose="02000000000000000000" pitchFamily="2" charset="0"/>
              <a:ea typeface="Roboto" panose="02000000000000000000" pitchFamily="2" charset="0"/>
              <a:cs typeface="Roboto" panose="02000000000000000000" pitchFamily="2" charset="0"/>
            </a:endParaRPr>
          </a:p>
          <a:p>
            <a:pPr marL="0" marR="0" lvl="0" indent="0" algn="l" defTabSz="914400" rtl="0" eaLnBrk="1" fontAlgn="auto" latinLnBrk="0" hangingPunct="1">
              <a:lnSpc>
                <a:spcPts val="4200"/>
              </a:lnSpc>
              <a:spcBef>
                <a:spcPct val="0"/>
              </a:spcBef>
              <a:spcAft>
                <a:spcPts val="0"/>
              </a:spcAft>
              <a:buClrTx/>
              <a:buSzTx/>
              <a:buFontTx/>
              <a:buNone/>
              <a:tabLst/>
              <a:defRPr/>
            </a:pPr>
            <a:r>
              <a:rPr kumimoji="0" lang="fi-FI" sz="2800" b="0" i="0" u="none" strike="noStrike" kern="1200" cap="none" spc="0" normalizeH="0" baseline="0" noProof="0" dirty="0">
                <a:ln>
                  <a:noFill/>
                </a:ln>
                <a:solidFill>
                  <a:srgbClr val="004AAD"/>
                </a:solidFill>
                <a:effectLst/>
                <a:uLnTx/>
                <a:uFillTx/>
                <a:latin typeface="Roboto" panose="02000000000000000000" pitchFamily="2" charset="0"/>
                <a:ea typeface="Roboto" panose="02000000000000000000" pitchFamily="2" charset="0"/>
                <a:cs typeface="Roboto" panose="02000000000000000000" pitchFamily="2" charset="0"/>
              </a:rPr>
              <a:t>Siunaa työtä  pakolaisten ja siirtolaisten keskuudessa siten, että tulijat voivat nähdä kasvosi kristityissä, jotka heidän puolestaan rukoilevat, heitä auttavat ja lohduttavat sekä jakavat toivosta, joka kantaa iankaikkisuuteen asti. Salli muukalaisuuden vaihtua Sinun perheesi jäsenyydeksi. Aamen.</a:t>
            </a:r>
          </a:p>
        </p:txBody>
      </p:sp>
    </p:spTree>
    <p:extLst>
      <p:ext uri="{BB962C8B-B14F-4D97-AF65-F5344CB8AC3E}">
        <p14:creationId xmlns:p14="http://schemas.microsoft.com/office/powerpoint/2010/main" val="1579189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descr="Kuva, joka sisältää kohteen teksti, vesi, piha-, kansa&#10;&#10;Kuvaus luotu automaattisesti">
            <a:extLst>
              <a:ext uri="{FF2B5EF4-FFF2-40B4-BE49-F238E27FC236}">
                <a16:creationId xmlns:a16="http://schemas.microsoft.com/office/drawing/2014/main" id="{BA80D661-8336-8888-A83F-FAEF38332F8D}"/>
              </a:ext>
            </a:extLst>
          </p:cNvPr>
          <p:cNvPicPr>
            <a:picLocks noChangeAspect="1"/>
          </p:cNvPicPr>
          <p:nvPr/>
        </p:nvPicPr>
        <p:blipFill>
          <a:blip r:embed="rId3"/>
          <a:stretch>
            <a:fillRect/>
          </a:stretch>
        </p:blipFill>
        <p:spPr>
          <a:xfrm>
            <a:off x="0" y="-352061"/>
            <a:ext cx="18288000" cy="10991121"/>
          </a:xfrm>
          <a:prstGeom prst="rect">
            <a:avLst/>
          </a:prstGeom>
        </p:spPr>
      </p:pic>
    </p:spTree>
    <p:extLst>
      <p:ext uri="{BB962C8B-B14F-4D97-AF65-F5344CB8AC3E}">
        <p14:creationId xmlns:p14="http://schemas.microsoft.com/office/powerpoint/2010/main" val="2264749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74</TotalTime>
  <Words>539</Words>
  <Application>Microsoft Office PowerPoint</Application>
  <PresentationFormat>Mukautettu</PresentationFormat>
  <Paragraphs>62</Paragraphs>
  <Slides>8</Slides>
  <Notes>7</Notes>
  <HiddenSlides>0</HiddenSlides>
  <MMClips>0</MMClips>
  <ScaleCrop>false</ScaleCrop>
  <HeadingPairs>
    <vt:vector size="6" baseType="variant">
      <vt:variant>
        <vt:lpstr>Käytetyt fontit</vt:lpstr>
      </vt:variant>
      <vt:variant>
        <vt:i4>8</vt:i4>
      </vt:variant>
      <vt:variant>
        <vt:lpstr>Teema</vt:lpstr>
      </vt:variant>
      <vt:variant>
        <vt:i4>1</vt:i4>
      </vt:variant>
      <vt:variant>
        <vt:lpstr>Dian otsikot</vt:lpstr>
      </vt:variant>
      <vt:variant>
        <vt:i4>8</vt:i4>
      </vt:variant>
    </vt:vector>
  </HeadingPairs>
  <TitlesOfParts>
    <vt:vector size="17" baseType="lpstr">
      <vt:lpstr>Fira Sans Medium Bold</vt:lpstr>
      <vt:lpstr>Arial</vt:lpstr>
      <vt:lpstr>WC Mano Negra Bold</vt:lpstr>
      <vt:lpstr>Aptos</vt:lpstr>
      <vt:lpstr>Calibri</vt:lpstr>
      <vt:lpstr>Roboto Bold</vt:lpstr>
      <vt:lpstr>Roboto Medium</vt:lpstr>
      <vt:lpstr>Roboto</vt:lpstr>
      <vt:lpstr>Office Theme</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PAKOLAISTYÖN ESITTELY</dc:title>
  <dc:creator>Saija Tiilikainen</dc:creator>
  <cp:lastModifiedBy>Katariina Leskelä</cp:lastModifiedBy>
  <cp:revision>29</cp:revision>
  <dcterms:created xsi:type="dcterms:W3CDTF">2006-08-16T00:00:00Z</dcterms:created>
  <dcterms:modified xsi:type="dcterms:W3CDTF">2024-04-02T12:04:57Z</dcterms:modified>
  <dc:identifier>DAE4_GsFwL0</dc:identifier>
</cp:coreProperties>
</file>