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267" r:id="rId5"/>
    <p:sldId id="258" r:id="rId6"/>
    <p:sldId id="271" r:id="rId7"/>
    <p:sldId id="262" r:id="rId8"/>
    <p:sldId id="268" r:id="rId9"/>
    <p:sldId id="263" r:id="rId10"/>
    <p:sldId id="272" r:id="rId1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1" d="100"/>
          <a:sy n="151" d="100"/>
        </p:scale>
        <p:origin x="6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ija Tiilikainen" userId="5cdfd7fa-facb-4235-95ea-5a6fc67ea7dc" providerId="ADAL" clId="{76A52C44-697C-4362-9DD5-FEA97F0ECAFE}"/>
    <pc:docChg chg="delSld">
      <pc:chgData name="Saija Tiilikainen" userId="5cdfd7fa-facb-4235-95ea-5a6fc67ea7dc" providerId="ADAL" clId="{76A52C44-697C-4362-9DD5-FEA97F0ECAFE}" dt="2025-01-16T06:57:53.943" v="0" actId="2696"/>
      <pc:docMkLst>
        <pc:docMk/>
      </pc:docMkLst>
      <pc:sldChg chg="del">
        <pc:chgData name="Saija Tiilikainen" userId="5cdfd7fa-facb-4235-95ea-5a6fc67ea7dc" providerId="ADAL" clId="{76A52C44-697C-4362-9DD5-FEA97F0ECAFE}" dt="2025-01-16T06:57:53.943" v="0" actId="2696"/>
        <pc:sldMkLst>
          <pc:docMk/>
          <pc:sldMk cId="2559092391"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ACF48-198B-4C10-9D5F-148A4444A5B1}" type="datetimeFigureOut">
              <a:rPr lang="fi-FI" smtClean="0"/>
              <a:t>16.1.2025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6D56A-93EE-46F9-A539-33BE5F726FA4}" type="slidenum">
              <a:rPr lang="fi-FI" smtClean="0"/>
              <a:t>‹#›</a:t>
            </a:fld>
            <a:endParaRPr lang="fi-FI"/>
          </a:p>
        </p:txBody>
      </p:sp>
    </p:spTree>
    <p:extLst>
      <p:ext uri="{BB962C8B-B14F-4D97-AF65-F5344CB8AC3E}">
        <p14:creationId xmlns:p14="http://schemas.microsoft.com/office/powerpoint/2010/main" val="1556434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F9764-CCAF-2986-16C0-E9DEA8434CE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FA7FC06-726A-9233-B2CA-54369489537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7E3D8807-ACB7-9C39-3489-70C605E7A8AE}"/>
              </a:ext>
            </a:extLst>
          </p:cNvPr>
          <p:cNvSpPr>
            <a:spLocks noGrp="1"/>
          </p:cNvSpPr>
          <p:nvPr>
            <p:ph type="body" idx="1"/>
          </p:nvPr>
        </p:nvSpPr>
        <p:spPr/>
        <p:txBody>
          <a:bodyPr/>
          <a:lstStyle/>
          <a:p>
            <a:pPr algn="l">
              <a:lnSpc>
                <a:spcPct val="107000"/>
              </a:lnSpc>
              <a:spcAft>
                <a:spcPts val="800"/>
              </a:spcAft>
            </a:pPr>
            <a:r>
              <a:rPr lang="fi-FI" sz="1200" kern="100">
                <a:effectLst/>
                <a:latin typeface="Calibri" panose="020F0502020204030204" pitchFamily="34" charset="0"/>
                <a:ea typeface="Calibri" panose="020F0502020204030204" pitchFamily="34" charset="0"/>
                <a:cs typeface="Calibri" panose="020F0502020204030204" pitchFamily="34" charset="0"/>
              </a:rPr>
              <a:t>Tänä vuonna Kylväjän kolehti kerätään diakoniatyöhön maailmalla. </a:t>
            </a:r>
            <a:r>
              <a:rPr lang="fi-FI" sz="1200" b="0" i="0">
                <a:solidFill>
                  <a:srgbClr val="222222"/>
                </a:solidFill>
                <a:effectLst/>
                <a:latin typeface="Calibri" panose="020F0502020204030204" pitchFamily="34" charset="0"/>
                <a:ea typeface="Calibri" panose="020F0502020204030204" pitchFamily="34" charset="0"/>
                <a:cs typeface="Calibri" panose="020F0502020204030204" pitchFamily="34" charset="0"/>
              </a:rPr>
              <a:t>Kylväjän tehtävä on edistää Jumalan valtakunnan leviämistä eri kansojen keskuuteen Jeesuksen lähetyskäskyn perusteella. Tämä tehtävä tarkoittaa evankeliumin julistamista sekä yhteisöjen elinolosuhteiden kohentamiseen ja kestävään kehitykseen tähtäävää palvelua. Tätä palvelua toteutetaan mm. Etiopiassa, Itä-Siperiassa, Kreikassa ja Ukrainassa.</a:t>
            </a:r>
            <a:endParaRPr lang="fi-FI" sz="12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Dian numeron paikkamerkki 3">
            <a:extLst>
              <a:ext uri="{FF2B5EF4-FFF2-40B4-BE49-F238E27FC236}">
                <a16:creationId xmlns:a16="http://schemas.microsoft.com/office/drawing/2014/main" id="{0C3F2607-F238-6B21-6E25-8B469F7B518B}"/>
              </a:ext>
            </a:extLst>
          </p:cNvPr>
          <p:cNvSpPr>
            <a:spLocks noGrp="1"/>
          </p:cNvSpPr>
          <p:nvPr>
            <p:ph type="sldNum" sz="quarter" idx="5"/>
          </p:nvPr>
        </p:nvSpPr>
        <p:spPr/>
        <p:txBody>
          <a:bodyPr/>
          <a:lstStyle/>
          <a:p>
            <a:fld id="{970120E1-C283-4F58-B242-F140F5055878}" type="slidenum">
              <a:rPr lang="fi-FI" smtClean="0"/>
              <a:t>1</a:t>
            </a:fld>
            <a:endParaRPr lang="fi-FI"/>
          </a:p>
        </p:txBody>
      </p:sp>
    </p:spTree>
    <p:extLst>
      <p:ext uri="{BB962C8B-B14F-4D97-AF65-F5344CB8AC3E}">
        <p14:creationId xmlns:p14="http://schemas.microsoft.com/office/powerpoint/2010/main" val="411748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fontAlgn="base"/>
            <a:r>
              <a:rPr lang="fi-FI" sz="1200">
                <a:solidFill>
                  <a:srgbClr val="000000"/>
                </a:solidFill>
                <a:effectLst/>
                <a:latin typeface="Calibri" panose="020F0502020204030204" pitchFamily="34" charset="0"/>
              </a:rPr>
              <a:t>Etiopian kouluissa luokat ovat suuria eivätkä koulut tarjoa lapsille tukiopetusta. Päiväkeskuksessa haastavista lähtökohdista tulevat lapset saavat lisäopetusta pienryhmissä, mikä tukee heidän kehitystään. Tämä edesauttaa sitä, että lapset pääsevät jatko-opintoihin ja voivat saada ammatin. Päiväkeskuksen toiminta on avoimesti kristillistä, ja ohjelman yhtenä tavoitteena on kertoa Kristuksesta sanoin ja teoin.</a:t>
            </a:r>
            <a:endParaRPr lang="fi-FI" sz="1200" i="0"/>
          </a:p>
        </p:txBody>
      </p:sp>
      <p:sp>
        <p:nvSpPr>
          <p:cNvPr id="4" name="Dian numeron paikkamerkki 3"/>
          <p:cNvSpPr>
            <a:spLocks noGrp="1"/>
          </p:cNvSpPr>
          <p:nvPr>
            <p:ph type="sldNum" sz="quarter" idx="5"/>
          </p:nvPr>
        </p:nvSpPr>
        <p:spPr/>
        <p:txBody>
          <a:bodyPr/>
          <a:lstStyle/>
          <a:p>
            <a:fld id="{970120E1-C283-4F58-B242-F140F5055878}" type="slidenum">
              <a:rPr lang="fi-FI" smtClean="0"/>
              <a:t>2</a:t>
            </a:fld>
            <a:endParaRPr lang="fi-FI"/>
          </a:p>
        </p:txBody>
      </p:sp>
    </p:spTree>
    <p:extLst>
      <p:ext uri="{BB962C8B-B14F-4D97-AF65-F5344CB8AC3E}">
        <p14:creationId xmlns:p14="http://schemas.microsoft.com/office/powerpoint/2010/main" val="444980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4E111-8019-C71F-B9C2-FD278164121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4F0C670-C3DA-9D71-F92F-907B22F99B34}"/>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E7AB18F-2FCC-451D-5775-46D013B38D6D}"/>
              </a:ext>
            </a:extLst>
          </p:cNvPr>
          <p:cNvSpPr>
            <a:spLocks noGrp="1"/>
          </p:cNvSpPr>
          <p:nvPr>
            <p:ph type="body" idx="1"/>
          </p:nvPr>
        </p:nvSpPr>
        <p:spPr/>
        <p:txBody>
          <a:bodyPr/>
          <a:lstStyle/>
          <a:p>
            <a:r>
              <a:rPr lang="fi-FI" sz="1800">
                <a:solidFill>
                  <a:schemeClr val="tx1"/>
                </a:solidFill>
                <a:effectLst/>
                <a:latin typeface="Calibri" panose="020F0502020204030204" pitchFamily="34" charset="0"/>
              </a:rPr>
              <a:t>Ateenan keskustassa sekä </a:t>
            </a:r>
            <a:r>
              <a:rPr lang="fi-FI" sz="1800" err="1">
                <a:solidFill>
                  <a:schemeClr val="tx1"/>
                </a:solidFill>
                <a:effectLst/>
                <a:latin typeface="Calibri" panose="020F0502020204030204" pitchFamily="34" charset="0"/>
              </a:rPr>
              <a:t>Koropin</a:t>
            </a:r>
            <a:r>
              <a:rPr lang="fi-FI" sz="1800">
                <a:solidFill>
                  <a:schemeClr val="tx1"/>
                </a:solidFill>
                <a:effectLst/>
                <a:latin typeface="Calibri" panose="020F0502020204030204" pitchFamily="34" charset="0"/>
              </a:rPr>
              <a:t> kaupungissa tavoitamme intialaisia ja pakistanilaisia siirtolaisia ja pakolaisia. Opetamme pakolaisille englantia ja kreikkaa ja annamme raamattuopetusta verkon välityksellä. Viikoittaiseen ohjelmaan kuuluu myös jumalanpalvelus sekä nuoriso-, raamattupiiri- ja naistyötä. Kutsumme prostituoituja Uusi alku -keskukseen saamaan apua. Teemme kotikäyntejä sekä sielunhoito- ja diakoniatyötä.</a:t>
            </a:r>
            <a:endParaRPr lang="fi-FI">
              <a:solidFill>
                <a:schemeClr val="tx1"/>
              </a:solidFill>
            </a:endParaRPr>
          </a:p>
        </p:txBody>
      </p:sp>
      <p:sp>
        <p:nvSpPr>
          <p:cNvPr id="4" name="Dian numeron paikkamerkki 3">
            <a:extLst>
              <a:ext uri="{FF2B5EF4-FFF2-40B4-BE49-F238E27FC236}">
                <a16:creationId xmlns:a16="http://schemas.microsoft.com/office/drawing/2014/main" id="{1B23A6DE-27BE-17CE-FE44-C040D11DC474}"/>
              </a:ext>
            </a:extLst>
          </p:cNvPr>
          <p:cNvSpPr>
            <a:spLocks noGrp="1"/>
          </p:cNvSpPr>
          <p:nvPr>
            <p:ph type="sldNum" sz="quarter" idx="5"/>
          </p:nvPr>
        </p:nvSpPr>
        <p:spPr/>
        <p:txBody>
          <a:bodyPr/>
          <a:lstStyle/>
          <a:p>
            <a:fld id="{970120E1-C283-4F58-B242-F140F5055878}" type="slidenum">
              <a:rPr lang="fi-FI" smtClean="0"/>
              <a:t>3</a:t>
            </a:fld>
            <a:endParaRPr lang="fi-FI"/>
          </a:p>
        </p:txBody>
      </p:sp>
    </p:spTree>
    <p:extLst>
      <p:ext uri="{BB962C8B-B14F-4D97-AF65-F5344CB8AC3E}">
        <p14:creationId xmlns:p14="http://schemas.microsoft.com/office/powerpoint/2010/main" val="225287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9F10E-966D-D68A-B569-C5BD84DD5FE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A30A503-B931-67EC-00A6-74CA2292FA7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18D1C27-08BE-45EA-B5BE-092F1FF8BB6E}"/>
              </a:ext>
            </a:extLst>
          </p:cNvPr>
          <p:cNvSpPr>
            <a:spLocks noGrp="1"/>
          </p:cNvSpPr>
          <p:nvPr>
            <p:ph type="body" idx="1"/>
          </p:nvPr>
        </p:nvSpPr>
        <p:spPr/>
        <p:txBody>
          <a:bodyPr/>
          <a:lstStyle/>
          <a:p>
            <a:r>
              <a:rPr lang="fi-FI" sz="1200">
                <a:latin typeface="Calibri" panose="020F0502020204030204" pitchFamily="34" charset="0"/>
                <a:ea typeface="Calibri" panose="020F0502020204030204" pitchFamily="34" charset="0"/>
                <a:cs typeface="Calibri" panose="020F0502020204030204" pitchFamily="34" charset="0"/>
              </a:rPr>
              <a:t>Yli kaksi vuotta jatkunut sota on syventänyt monien taloudellista ahdinkoa. Heikoimmassa asemassa olevien aineellinen avustaminen ja ihmisten henkinen ja hengellinen kohtaaminen on sodan keskellä ensiarvoi</a:t>
            </a:r>
            <a:r>
              <a:rPr lang="fi-FI"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sen tärkeää. </a:t>
            </a:r>
            <a:r>
              <a:rPr lang="fi-FI" sz="1200">
                <a:latin typeface="Calibri" panose="020F0502020204030204" pitchFamily="34" charset="0"/>
                <a:ea typeface="Calibri" panose="020F0502020204030204" pitchFamily="34" charset="0"/>
                <a:cs typeface="Calibri" panose="020F0502020204030204" pitchFamily="34" charset="0"/>
              </a:rPr>
              <a:t>Kumppanimme toimittavat tarvitsijoille muun muassa ruokaa, lääkkeitä, vaatteita ja apuvälineitä. Avunsaajia ovat tuhannet näkö-, liikunta- ja kehitysvammaiset, haavoittuneet sotilaat, vähävaraiset vanhukset, monilapsiset perheet ja yksinhuoltajat. Aineellisen avun jakamisen lisäksi ihmisiä kohdataan hengellisesti kutsutilaisuuksissa, jumalanpalveluksissa, raamattu</a:t>
            </a:r>
            <a:r>
              <a:rPr lang="fi-FI"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piireissä ja kotikäynneillä.</a:t>
            </a:r>
            <a:endParaRPr lang="fi-FI" sz="1200">
              <a:latin typeface="Calibri" panose="020F0502020204030204" pitchFamily="34" charset="0"/>
              <a:ea typeface="Calibri" panose="020F0502020204030204" pitchFamily="34" charset="0"/>
              <a:cs typeface="Calibri" panose="020F0502020204030204" pitchFamily="34" charset="0"/>
            </a:endParaRPr>
          </a:p>
        </p:txBody>
      </p:sp>
      <p:sp>
        <p:nvSpPr>
          <p:cNvPr id="4" name="Dian numeron paikkamerkki 3">
            <a:extLst>
              <a:ext uri="{FF2B5EF4-FFF2-40B4-BE49-F238E27FC236}">
                <a16:creationId xmlns:a16="http://schemas.microsoft.com/office/drawing/2014/main" id="{4571ECE5-45F2-D660-63C3-75C1E7F2D941}"/>
              </a:ext>
            </a:extLst>
          </p:cNvPr>
          <p:cNvSpPr>
            <a:spLocks noGrp="1"/>
          </p:cNvSpPr>
          <p:nvPr>
            <p:ph type="sldNum" sz="quarter" idx="5"/>
          </p:nvPr>
        </p:nvSpPr>
        <p:spPr/>
        <p:txBody>
          <a:bodyPr/>
          <a:lstStyle/>
          <a:p>
            <a:fld id="{970120E1-C283-4F58-B242-F140F5055878}" type="slidenum">
              <a:rPr lang="fi-FI" smtClean="0"/>
              <a:t>4</a:t>
            </a:fld>
            <a:endParaRPr lang="fi-FI"/>
          </a:p>
        </p:txBody>
      </p:sp>
    </p:spTree>
    <p:extLst>
      <p:ext uri="{BB962C8B-B14F-4D97-AF65-F5344CB8AC3E}">
        <p14:creationId xmlns:p14="http://schemas.microsoft.com/office/powerpoint/2010/main" val="193562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13CF8-198B-3A6E-F517-C8EB027AF44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333747B-891B-B762-B5A3-B3B3CA03EC6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932DB68E-045D-4787-7334-3D8ECACEDD22}"/>
              </a:ext>
            </a:extLst>
          </p:cNvPr>
          <p:cNvSpPr>
            <a:spLocks noGrp="1"/>
          </p:cNvSpPr>
          <p:nvPr>
            <p:ph type="body" idx="1"/>
          </p:nvPr>
        </p:nvSpPr>
        <p:spPr/>
        <p:txBody>
          <a:bodyPr/>
          <a:lstStyle/>
          <a:p>
            <a:pPr algn="l">
              <a:lnSpc>
                <a:spcPct val="107000"/>
              </a:lnSpc>
              <a:spcAft>
                <a:spcPts val="800"/>
              </a:spcAft>
            </a:pPr>
            <a:endParaRPr lang="fi-FI"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ian numeron paikkamerkki 3">
            <a:extLst>
              <a:ext uri="{FF2B5EF4-FFF2-40B4-BE49-F238E27FC236}">
                <a16:creationId xmlns:a16="http://schemas.microsoft.com/office/drawing/2014/main" id="{BE2E4A11-BCC8-BE5D-8C8F-CD45478F2B0A}"/>
              </a:ext>
            </a:extLst>
          </p:cNvPr>
          <p:cNvSpPr>
            <a:spLocks noGrp="1"/>
          </p:cNvSpPr>
          <p:nvPr>
            <p:ph type="sldNum" sz="quarter" idx="5"/>
          </p:nvPr>
        </p:nvSpPr>
        <p:spPr/>
        <p:txBody>
          <a:bodyPr/>
          <a:lstStyle/>
          <a:p>
            <a:fld id="{970120E1-C283-4F58-B242-F140F5055878}" type="slidenum">
              <a:rPr lang="fi-FI" smtClean="0"/>
              <a:t>5</a:t>
            </a:fld>
            <a:endParaRPr lang="fi-FI"/>
          </a:p>
        </p:txBody>
      </p:sp>
    </p:spTree>
    <p:extLst>
      <p:ext uri="{BB962C8B-B14F-4D97-AF65-F5344CB8AC3E}">
        <p14:creationId xmlns:p14="http://schemas.microsoft.com/office/powerpoint/2010/main" val="1213869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88699-08E6-7E9E-26BD-E858221DFCA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9973D30-F822-2A90-AA2B-1AB33CBF903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103C21C-5C97-AD7C-57BF-49AC26F5DFF5}"/>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289A5B33-C1F7-3AC7-A29C-47C4A332C97F}"/>
              </a:ext>
            </a:extLst>
          </p:cNvPr>
          <p:cNvSpPr>
            <a:spLocks noGrp="1"/>
          </p:cNvSpPr>
          <p:nvPr>
            <p:ph type="sldNum" sz="quarter" idx="5"/>
          </p:nvPr>
        </p:nvSpPr>
        <p:spPr/>
        <p:txBody>
          <a:bodyPr/>
          <a:lstStyle/>
          <a:p>
            <a:fld id="{970120E1-C283-4F58-B242-F140F5055878}" type="slidenum">
              <a:rPr lang="fi-FI" smtClean="0"/>
              <a:t>6</a:t>
            </a:fld>
            <a:endParaRPr lang="fi-FI"/>
          </a:p>
        </p:txBody>
      </p:sp>
    </p:spTree>
    <p:extLst>
      <p:ext uri="{BB962C8B-B14F-4D97-AF65-F5344CB8AC3E}">
        <p14:creationId xmlns:p14="http://schemas.microsoft.com/office/powerpoint/2010/main" val="3580172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80DF8-0A5F-E9C4-4236-6D37AA9B517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6FBFE5-1050-29BF-3AC3-BBC9C1957A2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CE8852C-AAAA-7513-F0D9-0773B5560F06}"/>
              </a:ext>
            </a:extLst>
          </p:cNvPr>
          <p:cNvSpPr>
            <a:spLocks noGrp="1"/>
          </p:cNvSpPr>
          <p:nvPr>
            <p:ph type="body" idx="1"/>
          </p:nvPr>
        </p:nvSpPr>
        <p:spPr/>
        <p:txBody>
          <a:bodyPr/>
          <a:lstStyle/>
          <a:p>
            <a:pPr algn="l">
              <a:lnSpc>
                <a:spcPct val="107000"/>
              </a:lnSpc>
              <a:spcAft>
                <a:spcPts val="800"/>
              </a:spcAft>
            </a:pPr>
            <a:endParaRPr lang="fi-FI"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ian numeron paikkamerkki 3">
            <a:extLst>
              <a:ext uri="{FF2B5EF4-FFF2-40B4-BE49-F238E27FC236}">
                <a16:creationId xmlns:a16="http://schemas.microsoft.com/office/drawing/2014/main" id="{C5E671A6-BF7D-19DB-A8CF-4A8A4B8167D0}"/>
              </a:ext>
            </a:extLst>
          </p:cNvPr>
          <p:cNvSpPr>
            <a:spLocks noGrp="1"/>
          </p:cNvSpPr>
          <p:nvPr>
            <p:ph type="sldNum" sz="quarter" idx="5"/>
          </p:nvPr>
        </p:nvSpPr>
        <p:spPr/>
        <p:txBody>
          <a:bodyPr/>
          <a:lstStyle/>
          <a:p>
            <a:fld id="{970120E1-C283-4F58-B242-F140F5055878}" type="slidenum">
              <a:rPr lang="fi-FI" smtClean="0"/>
              <a:t>7</a:t>
            </a:fld>
            <a:endParaRPr lang="fi-FI"/>
          </a:p>
        </p:txBody>
      </p:sp>
    </p:spTree>
    <p:extLst>
      <p:ext uri="{BB962C8B-B14F-4D97-AF65-F5344CB8AC3E}">
        <p14:creationId xmlns:p14="http://schemas.microsoft.com/office/powerpoint/2010/main" val="2929271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B466-F5D0-D3B6-75DA-5285D23D3F29}"/>
              </a:ext>
            </a:extLst>
          </p:cNvPr>
          <p:cNvSpPr>
            <a:spLocks noGrp="1"/>
          </p:cNvSpPr>
          <p:nvPr>
            <p:ph type="title"/>
          </p:nvPr>
        </p:nvSpPr>
        <p:spPr>
          <a:xfrm>
            <a:off x="838200" y="608965"/>
            <a:ext cx="10515600" cy="1325563"/>
          </a:xfrm>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23750EF4-5E4B-BC7C-70A3-AE959F497CA4}"/>
              </a:ext>
            </a:extLst>
          </p:cNvPr>
          <p:cNvSpPr>
            <a:spLocks noGrp="1"/>
          </p:cNvSpPr>
          <p:nvPr>
            <p:ph idx="1"/>
          </p:nvPr>
        </p:nvSpPr>
        <p:spPr>
          <a:xfrm>
            <a:off x="838200" y="2069465"/>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952870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7BC1-9BD4-780C-FC71-0859BC3E31C9}"/>
              </a:ext>
            </a:extLst>
          </p:cNvPr>
          <p:cNvSpPr>
            <a:spLocks noGrp="1"/>
          </p:cNvSpPr>
          <p:nvPr>
            <p:ph type="ctrTitle"/>
          </p:nvPr>
        </p:nvSpPr>
        <p:spPr>
          <a:xfrm>
            <a:off x="1524000" y="1274763"/>
            <a:ext cx="9144000" cy="2387600"/>
          </a:xfrm>
        </p:spPr>
        <p:txBody>
          <a:bodyPr anchor="b"/>
          <a:lstStyle>
            <a:lvl1pPr algn="ctr">
              <a:defRPr sz="6000"/>
            </a:lvl1pPr>
          </a:lstStyle>
          <a:p>
            <a:r>
              <a:rPr lang="en-GB"/>
              <a:t>Click to edit Master title style</a:t>
            </a:r>
            <a:endParaRPr lang="fi-FI"/>
          </a:p>
        </p:txBody>
      </p:sp>
      <p:sp>
        <p:nvSpPr>
          <p:cNvPr id="3" name="Subtitle 2">
            <a:extLst>
              <a:ext uri="{FF2B5EF4-FFF2-40B4-BE49-F238E27FC236}">
                <a16:creationId xmlns:a16="http://schemas.microsoft.com/office/drawing/2014/main" id="{7C03EA3C-F184-2915-5D63-C04E71961253}"/>
              </a:ext>
            </a:extLst>
          </p:cNvPr>
          <p:cNvSpPr>
            <a:spLocks noGrp="1"/>
          </p:cNvSpPr>
          <p:nvPr>
            <p:ph type="subTitle" idx="1"/>
          </p:nvPr>
        </p:nvSpPr>
        <p:spPr>
          <a:xfrm>
            <a:off x="1524000" y="5024438"/>
            <a:ext cx="9144000" cy="131540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Tree>
    <p:extLst>
      <p:ext uri="{BB962C8B-B14F-4D97-AF65-F5344CB8AC3E}">
        <p14:creationId xmlns:p14="http://schemas.microsoft.com/office/powerpoint/2010/main" val="19731057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D82D8E35-505A-7AF9-D0FA-5C4770A035DE}"/>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F0C497C-BCB4-EFE1-A36D-C779B46E36E5}"/>
              </a:ext>
            </a:extLst>
          </p:cNvPr>
          <p:cNvSpPr>
            <a:spLocks noGrp="1"/>
          </p:cNvSpPr>
          <p:nvPr>
            <p:ph type="title"/>
          </p:nvPr>
        </p:nvSpPr>
        <p:spPr>
          <a:xfrm>
            <a:off x="838200" y="487045"/>
            <a:ext cx="10515600" cy="1325563"/>
          </a:xfrm>
          <a:prstGeom prst="rect">
            <a:avLst/>
          </a:prstGeom>
        </p:spPr>
        <p:txBody>
          <a:bodyPr vert="horz" lIns="91440" tIns="45720" rIns="91440" bIns="45720" rtlCol="0" anchor="ctr">
            <a:normAutofit/>
          </a:bodyPr>
          <a:lstStyle/>
          <a:p>
            <a:r>
              <a:rPr lang="en-GB"/>
              <a:t>Click to edit Master title style</a:t>
            </a:r>
            <a:endParaRPr lang="fi-FI"/>
          </a:p>
        </p:txBody>
      </p:sp>
      <p:sp>
        <p:nvSpPr>
          <p:cNvPr id="3" name="Text Placeholder 2">
            <a:extLst>
              <a:ext uri="{FF2B5EF4-FFF2-40B4-BE49-F238E27FC236}">
                <a16:creationId xmlns:a16="http://schemas.microsoft.com/office/drawing/2014/main" id="{CD2F6F43-B74E-8222-BB5F-E00F2F94CABC}"/>
              </a:ext>
            </a:extLst>
          </p:cNvPr>
          <p:cNvSpPr>
            <a:spLocks noGrp="1"/>
          </p:cNvSpPr>
          <p:nvPr>
            <p:ph type="body" idx="1"/>
          </p:nvPr>
        </p:nvSpPr>
        <p:spPr>
          <a:xfrm>
            <a:off x="838200" y="194754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569327477"/>
      </p:ext>
    </p:extLst>
  </p:cSld>
  <p:clrMap bg1="lt1" tx1="dk1" bg2="lt2" tx2="dk2" accent1="accent1" accent2="accent2" accent3="accent3" accent4="accent4" accent5="accent5" accent6="accent6" hlink="hlink" folHlink="folHlink"/>
  <p:sldLayoutIdLst>
    <p:sldLayoutId id="2147483662" r:id="rId1"/>
    <p:sldLayoutId id="2147483661" r:id="rId2"/>
  </p:sldLayoutIdLst>
  <p:txStyles>
    <p:titleStyle>
      <a:lvl1pPr algn="l" defTabSz="914400" rtl="0" eaLnBrk="1" latinLnBrk="0" hangingPunct="1">
        <a:lnSpc>
          <a:spcPct val="90000"/>
        </a:lnSpc>
        <a:spcBef>
          <a:spcPct val="0"/>
        </a:spcBef>
        <a:buNone/>
        <a:defRPr sz="3600" b="1" kern="1200">
          <a:solidFill>
            <a:srgbClr val="004AAD"/>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4AA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4AA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4AA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4AA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4AA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mailto:tilaa.lehti@kylvaja.f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6CC28A-B9B0-3BF9-AF1C-41AC7BB14A6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Kuva 7" descr="Kuva, joka sisältää kohteen teksti, vaate, Ihmisen kasvot, hymy&#10;&#10;Kuvaus luotu automaattisesti">
            <a:extLst>
              <a:ext uri="{FF2B5EF4-FFF2-40B4-BE49-F238E27FC236}">
                <a16:creationId xmlns:a16="http://schemas.microsoft.com/office/drawing/2014/main" id="{EDF660CD-FB8C-ADD5-EB53-907B19C78F4B}"/>
              </a:ext>
            </a:extLst>
          </p:cNvPr>
          <p:cNvPicPr>
            <a:picLocks noChangeAspect="1"/>
          </p:cNvPicPr>
          <p:nvPr/>
        </p:nvPicPr>
        <p:blipFill>
          <a:blip r:embed="rId3">
            <a:extLst>
              <a:ext uri="{28A0092B-C50C-407E-A947-70E740481C1C}">
                <a14:useLocalDpi xmlns:a14="http://schemas.microsoft.com/office/drawing/2010/main" val="0"/>
              </a:ext>
            </a:extLst>
          </a:blip>
          <a:srcRect r="6013" b="12247"/>
          <a:stretch/>
        </p:blipFill>
        <p:spPr>
          <a:xfrm>
            <a:off x="20" y="1282"/>
            <a:ext cx="12188952" cy="6856718"/>
          </a:xfrm>
          <a:prstGeom prst="rect">
            <a:avLst/>
          </a:prstGeom>
        </p:spPr>
      </p:pic>
    </p:spTree>
    <p:extLst>
      <p:ext uri="{BB962C8B-B14F-4D97-AF65-F5344CB8AC3E}">
        <p14:creationId xmlns:p14="http://schemas.microsoft.com/office/powerpoint/2010/main" val="2093438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a:extLst>
              <a:ext uri="{FF2B5EF4-FFF2-40B4-BE49-F238E27FC236}">
                <a16:creationId xmlns:a16="http://schemas.microsoft.com/office/drawing/2014/main" id="{F284749B-893F-9E79-35D1-DE9A743DF73A}"/>
              </a:ext>
            </a:extLst>
          </p:cNvPr>
          <p:cNvPicPr>
            <a:picLocks noChangeAspect="1"/>
          </p:cNvPicPr>
          <p:nvPr/>
        </p:nvPicPr>
        <p:blipFill>
          <a:blip r:embed="rId3"/>
          <a:srcRect b="5436"/>
          <a:stretch/>
        </p:blipFill>
        <p:spPr>
          <a:xfrm>
            <a:off x="255544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2E3CEE-B8D1-9B36-6A92-FE8C0754985D}"/>
              </a:ext>
            </a:extLst>
          </p:cNvPr>
          <p:cNvSpPr>
            <a:spLocks noGrp="1"/>
          </p:cNvSpPr>
          <p:nvPr>
            <p:ph type="title"/>
          </p:nvPr>
        </p:nvSpPr>
        <p:spPr>
          <a:xfrm>
            <a:off x="479246" y="1246265"/>
            <a:ext cx="4047741" cy="834186"/>
          </a:xfrm>
        </p:spPr>
        <p:txBody>
          <a:bodyPr>
            <a:normAutofit/>
          </a:bodyPr>
          <a:lstStyle/>
          <a:p>
            <a:r>
              <a:rPr lang="fi-FI" sz="4000"/>
              <a:t>Etiopia</a:t>
            </a:r>
          </a:p>
        </p:txBody>
      </p:sp>
      <p:sp>
        <p:nvSpPr>
          <p:cNvPr id="3" name="Sisällön paikkamerkki 4">
            <a:extLst>
              <a:ext uri="{FF2B5EF4-FFF2-40B4-BE49-F238E27FC236}">
                <a16:creationId xmlns:a16="http://schemas.microsoft.com/office/drawing/2014/main" id="{4D682A00-9429-6F16-846C-2DCF98FC262E}"/>
              </a:ext>
            </a:extLst>
          </p:cNvPr>
          <p:cNvSpPr>
            <a:spLocks noGrp="1"/>
          </p:cNvSpPr>
          <p:nvPr>
            <p:ph idx="1"/>
          </p:nvPr>
        </p:nvSpPr>
        <p:spPr>
          <a:xfrm>
            <a:off x="479246" y="2368296"/>
            <a:ext cx="4152389" cy="4201859"/>
          </a:xfrm>
        </p:spPr>
        <p:txBody>
          <a:bodyPr>
            <a:noAutofit/>
          </a:bodyPr>
          <a:lstStyle/>
          <a:p>
            <a:r>
              <a:rPr lang="fi-FI" sz="2000"/>
              <a:t>Etiopiassa </a:t>
            </a:r>
            <a:r>
              <a:rPr lang="fi-FI" sz="2000" err="1"/>
              <a:t>Ginnirin</a:t>
            </a:r>
            <a:r>
              <a:rPr lang="fi-FI" sz="2000"/>
              <a:t> kaupungissa toimii Kylväjän ja kummien tuella kristillinen lasten päiväkeskus. </a:t>
            </a:r>
          </a:p>
          <a:p>
            <a:r>
              <a:rPr lang="fi-FI" sz="2000"/>
              <a:t>Siellä käy päivittäin noin 60 köyhää lasta, osa heistä orpoja. Keskuksessa huolehditaan lasten ruokailuista, vaatteista ja terveydenhuollosta sekä autetaan heitä koulunkäynnissä.</a:t>
            </a:r>
          </a:p>
        </p:txBody>
      </p:sp>
      <p:pic>
        <p:nvPicPr>
          <p:cNvPr id="6" name="Kuva 5">
            <a:extLst>
              <a:ext uri="{FF2B5EF4-FFF2-40B4-BE49-F238E27FC236}">
                <a16:creationId xmlns:a16="http://schemas.microsoft.com/office/drawing/2014/main" id="{EAA501DA-A6BD-1924-B3E9-CB7BCCC44BB1}"/>
              </a:ext>
            </a:extLst>
          </p:cNvPr>
          <p:cNvPicPr>
            <a:picLocks noChangeAspect="1"/>
          </p:cNvPicPr>
          <p:nvPr/>
        </p:nvPicPr>
        <p:blipFill>
          <a:blip r:embed="rId4"/>
          <a:stretch>
            <a:fillRect/>
          </a:stretch>
        </p:blipFill>
        <p:spPr>
          <a:xfrm>
            <a:off x="10024845" y="283464"/>
            <a:ext cx="1825969" cy="532638"/>
          </a:xfrm>
          <a:prstGeom prst="rect">
            <a:avLst/>
          </a:prstGeom>
        </p:spPr>
      </p:pic>
      <p:sp>
        <p:nvSpPr>
          <p:cNvPr id="8" name="Tekstiruutu 7">
            <a:extLst>
              <a:ext uri="{FF2B5EF4-FFF2-40B4-BE49-F238E27FC236}">
                <a16:creationId xmlns:a16="http://schemas.microsoft.com/office/drawing/2014/main" id="{84E2D276-5943-1433-94D3-A5529BFF45C5}"/>
              </a:ext>
            </a:extLst>
          </p:cNvPr>
          <p:cNvSpPr txBox="1"/>
          <p:nvPr/>
        </p:nvSpPr>
        <p:spPr>
          <a:xfrm>
            <a:off x="475472" y="5935388"/>
            <a:ext cx="2523824" cy="646331"/>
          </a:xfrm>
          <a:prstGeom prst="rect">
            <a:avLst/>
          </a:prstGeom>
          <a:noFill/>
        </p:spPr>
        <p:txBody>
          <a:bodyPr wrap="square" lIns="91440" tIns="45720" rIns="91440" bIns="45720" rtlCol="0" anchor="t">
            <a:spAutoFit/>
          </a:bodyPr>
          <a:lstStyle/>
          <a:p>
            <a:r>
              <a:rPr lang="fi-FI"/>
              <a:t>Aloituskuva: IMB</a:t>
            </a:r>
          </a:p>
          <a:p>
            <a:r>
              <a:rPr lang="fi-FI"/>
              <a:t>Kuva: Mikko </a:t>
            </a:r>
            <a:r>
              <a:rPr lang="fi-FI" err="1"/>
              <a:t>Puhalainen</a:t>
            </a:r>
            <a:endParaRPr lang="fi-FI">
              <a:ea typeface="Calibri" panose="020F0502020204030204"/>
              <a:cs typeface="Calibri" panose="020F0502020204030204"/>
            </a:endParaRPr>
          </a:p>
        </p:txBody>
      </p:sp>
    </p:spTree>
    <p:extLst>
      <p:ext uri="{BB962C8B-B14F-4D97-AF65-F5344CB8AC3E}">
        <p14:creationId xmlns:p14="http://schemas.microsoft.com/office/powerpoint/2010/main" val="3910067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4AEBF0-2C97-E63E-96F2-97F1452C9A6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6B10C0-9BC5-BB38-5C92-1B5BE0BE5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C7049E-6771-2573-B618-D3648853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86C5BB5-63F4-8626-9CF6-716667541DE0}"/>
              </a:ext>
            </a:extLst>
          </p:cNvPr>
          <p:cNvSpPr>
            <a:spLocks noGrp="1"/>
          </p:cNvSpPr>
          <p:nvPr>
            <p:ph type="title"/>
          </p:nvPr>
        </p:nvSpPr>
        <p:spPr>
          <a:xfrm>
            <a:off x="467361" y="778279"/>
            <a:ext cx="3190238" cy="1066801"/>
          </a:xfrm>
        </p:spPr>
        <p:txBody>
          <a:bodyPr>
            <a:normAutofit/>
          </a:bodyPr>
          <a:lstStyle/>
          <a:p>
            <a:r>
              <a:rPr lang="fi-FI" sz="4000"/>
              <a:t>Kreikka</a:t>
            </a:r>
          </a:p>
        </p:txBody>
      </p:sp>
      <p:sp>
        <p:nvSpPr>
          <p:cNvPr id="3" name="Sisällön paikkamerkki 2">
            <a:extLst>
              <a:ext uri="{FF2B5EF4-FFF2-40B4-BE49-F238E27FC236}">
                <a16:creationId xmlns:a16="http://schemas.microsoft.com/office/drawing/2014/main" id="{BBA76C44-ABA7-C1B8-05A9-1FF75E3E22AE}"/>
              </a:ext>
            </a:extLst>
          </p:cNvPr>
          <p:cNvSpPr>
            <a:spLocks noGrp="1"/>
          </p:cNvSpPr>
          <p:nvPr>
            <p:ph idx="1"/>
          </p:nvPr>
        </p:nvSpPr>
        <p:spPr>
          <a:xfrm>
            <a:off x="467361" y="2255520"/>
            <a:ext cx="3627120" cy="3921443"/>
          </a:xfrm>
        </p:spPr>
        <p:txBody>
          <a:bodyPr>
            <a:normAutofit/>
          </a:bodyPr>
          <a:lstStyle/>
          <a:p>
            <a:r>
              <a:rPr lang="fi-FI" sz="2000"/>
              <a:t>Kreikassa teemme diakonista avustustyötä pakolaisten parissa.</a:t>
            </a:r>
          </a:p>
          <a:p>
            <a:r>
              <a:rPr lang="fi-FI" sz="2000"/>
              <a:t>Autamme esimerkiksi asioinnissa lääkärien ja viranomaisten luona sekä tuemme pakolaisia hätätilanteissa eri tavoin.</a:t>
            </a:r>
          </a:p>
          <a:p>
            <a:r>
              <a:rPr lang="fi-FI" sz="2000"/>
              <a:t>Teemme työtä sen hyväksi, että kielitaidottomat siirtolaisnaiset eivät olisi pakotettuja elättämään itseään prostituutiolla.</a:t>
            </a:r>
          </a:p>
        </p:txBody>
      </p:sp>
      <p:sp>
        <p:nvSpPr>
          <p:cNvPr id="7" name="Tekstiruutu 6">
            <a:extLst>
              <a:ext uri="{FF2B5EF4-FFF2-40B4-BE49-F238E27FC236}">
                <a16:creationId xmlns:a16="http://schemas.microsoft.com/office/drawing/2014/main" id="{4E0628B3-C835-E6B4-FD12-55E4333A77AA}"/>
              </a:ext>
            </a:extLst>
          </p:cNvPr>
          <p:cNvSpPr txBox="1"/>
          <p:nvPr/>
        </p:nvSpPr>
        <p:spPr>
          <a:xfrm>
            <a:off x="467358" y="6148149"/>
            <a:ext cx="2523824" cy="369332"/>
          </a:xfrm>
          <a:prstGeom prst="rect">
            <a:avLst/>
          </a:prstGeom>
          <a:noFill/>
        </p:spPr>
        <p:txBody>
          <a:bodyPr wrap="square" rtlCol="0">
            <a:spAutoFit/>
          </a:bodyPr>
          <a:lstStyle/>
          <a:p>
            <a:r>
              <a:rPr lang="fi-FI"/>
              <a:t>Kuva: Minna Aro</a:t>
            </a:r>
          </a:p>
        </p:txBody>
      </p:sp>
      <p:pic>
        <p:nvPicPr>
          <p:cNvPr id="8" name="Kuva 7" descr="Kuva, joka sisältää kohteen maa, makaaminen, appelsiini, nukkuminen&#10;&#10;Kuvaus luotu automaattisesti">
            <a:extLst>
              <a:ext uri="{FF2B5EF4-FFF2-40B4-BE49-F238E27FC236}">
                <a16:creationId xmlns:a16="http://schemas.microsoft.com/office/drawing/2014/main" id="{9758087E-5D2C-359E-084E-7779DB5FB950}"/>
              </a:ext>
            </a:extLst>
          </p:cNvPr>
          <p:cNvPicPr>
            <a:picLocks noChangeAspect="1"/>
          </p:cNvPicPr>
          <p:nvPr/>
        </p:nvPicPr>
        <p:blipFill>
          <a:blip r:embed="rId3">
            <a:extLst>
              <a:ext uri="{28A0092B-C50C-407E-A947-70E740481C1C}">
                <a14:useLocalDpi xmlns:a14="http://schemas.microsoft.com/office/drawing/2010/main" val="0"/>
              </a:ext>
            </a:extLst>
          </a:blip>
          <a:srcRect l="-1" r="14968" b="-1926"/>
          <a:stretch/>
        </p:blipFill>
        <p:spPr>
          <a:xfrm>
            <a:off x="4416553" y="0"/>
            <a:ext cx="7775447" cy="6990080"/>
          </a:xfrm>
          <a:prstGeom prst="rect">
            <a:avLst/>
          </a:prstGeom>
        </p:spPr>
      </p:pic>
      <p:pic>
        <p:nvPicPr>
          <p:cNvPr id="6" name="Kuva 5">
            <a:extLst>
              <a:ext uri="{FF2B5EF4-FFF2-40B4-BE49-F238E27FC236}">
                <a16:creationId xmlns:a16="http://schemas.microsoft.com/office/drawing/2014/main" id="{A602EE03-5684-5992-36EC-4A80EF86E536}"/>
              </a:ext>
            </a:extLst>
          </p:cNvPr>
          <p:cNvPicPr>
            <a:picLocks noChangeAspect="1"/>
          </p:cNvPicPr>
          <p:nvPr/>
        </p:nvPicPr>
        <p:blipFill>
          <a:blip r:embed="rId4"/>
          <a:stretch>
            <a:fillRect/>
          </a:stretch>
        </p:blipFill>
        <p:spPr>
          <a:xfrm>
            <a:off x="10010153" y="311889"/>
            <a:ext cx="1828959" cy="530398"/>
          </a:xfrm>
          <a:prstGeom prst="rect">
            <a:avLst/>
          </a:prstGeom>
        </p:spPr>
      </p:pic>
    </p:spTree>
    <p:extLst>
      <p:ext uri="{BB962C8B-B14F-4D97-AF65-F5344CB8AC3E}">
        <p14:creationId xmlns:p14="http://schemas.microsoft.com/office/powerpoint/2010/main" val="969447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21D88F-301B-164C-CD1C-D8FDCBCA7A3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vaate, piha-, henkilö, jalkineet&#10;&#10;Kuvaus luotu automaattisesti">
            <a:extLst>
              <a:ext uri="{FF2B5EF4-FFF2-40B4-BE49-F238E27FC236}">
                <a16:creationId xmlns:a16="http://schemas.microsoft.com/office/drawing/2014/main" id="{E05C5FEC-AD7D-DF5E-34B7-708D391BC350}"/>
              </a:ext>
            </a:extLst>
          </p:cNvPr>
          <p:cNvPicPr>
            <a:picLocks noChangeAspect="1"/>
          </p:cNvPicPr>
          <p:nvPr/>
        </p:nvPicPr>
        <p:blipFill>
          <a:blip r:embed="rId3">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4DA031D-EC9E-487A-0DB5-5A0D1B3C1F2A}"/>
              </a:ext>
            </a:extLst>
          </p:cNvPr>
          <p:cNvSpPr>
            <a:spLocks noGrp="1"/>
          </p:cNvSpPr>
          <p:nvPr>
            <p:ph type="title"/>
          </p:nvPr>
        </p:nvSpPr>
        <p:spPr>
          <a:xfrm>
            <a:off x="335281" y="1320799"/>
            <a:ext cx="3027680" cy="1117601"/>
          </a:xfrm>
        </p:spPr>
        <p:txBody>
          <a:bodyPr>
            <a:normAutofit/>
          </a:bodyPr>
          <a:lstStyle/>
          <a:p>
            <a:r>
              <a:rPr lang="fi-FI" sz="4000"/>
              <a:t>Ukraina</a:t>
            </a:r>
          </a:p>
        </p:txBody>
      </p:sp>
      <p:sp>
        <p:nvSpPr>
          <p:cNvPr id="3" name="Sisällön paikkamerkki 2">
            <a:extLst>
              <a:ext uri="{FF2B5EF4-FFF2-40B4-BE49-F238E27FC236}">
                <a16:creationId xmlns:a16="http://schemas.microsoft.com/office/drawing/2014/main" id="{C380E096-9FE4-A5AC-BEAB-B1F3A3B1A592}"/>
              </a:ext>
            </a:extLst>
          </p:cNvPr>
          <p:cNvSpPr>
            <a:spLocks noGrp="1"/>
          </p:cNvSpPr>
          <p:nvPr>
            <p:ph idx="1"/>
          </p:nvPr>
        </p:nvSpPr>
        <p:spPr>
          <a:xfrm>
            <a:off x="335281" y="2630151"/>
            <a:ext cx="4084320" cy="3546811"/>
          </a:xfrm>
        </p:spPr>
        <p:txBody>
          <a:bodyPr>
            <a:normAutofit/>
          </a:bodyPr>
          <a:lstStyle/>
          <a:p>
            <a:r>
              <a:rPr lang="fi-FI" sz="2000"/>
              <a:t>Ukrainassa annamme aineellista, käytännöllistä ja hengellistä apua sodasta kärsiville. Avunsaajien joukossa on paljon vammaisia ihmisiä.</a:t>
            </a:r>
          </a:p>
        </p:txBody>
      </p:sp>
      <p:pic>
        <p:nvPicPr>
          <p:cNvPr id="6" name="Kuva 5">
            <a:extLst>
              <a:ext uri="{FF2B5EF4-FFF2-40B4-BE49-F238E27FC236}">
                <a16:creationId xmlns:a16="http://schemas.microsoft.com/office/drawing/2014/main" id="{83EB82F8-F245-3431-7282-5D693A99A80D}"/>
              </a:ext>
            </a:extLst>
          </p:cNvPr>
          <p:cNvPicPr>
            <a:picLocks noChangeAspect="1"/>
          </p:cNvPicPr>
          <p:nvPr/>
        </p:nvPicPr>
        <p:blipFill>
          <a:blip r:embed="rId4"/>
          <a:stretch>
            <a:fillRect/>
          </a:stretch>
        </p:blipFill>
        <p:spPr>
          <a:xfrm>
            <a:off x="10024792" y="289537"/>
            <a:ext cx="1828959" cy="530398"/>
          </a:xfrm>
          <a:prstGeom prst="rect">
            <a:avLst/>
          </a:prstGeom>
        </p:spPr>
      </p:pic>
      <p:sp>
        <p:nvSpPr>
          <p:cNvPr id="7" name="Tekstiruutu 6">
            <a:extLst>
              <a:ext uri="{FF2B5EF4-FFF2-40B4-BE49-F238E27FC236}">
                <a16:creationId xmlns:a16="http://schemas.microsoft.com/office/drawing/2014/main" id="{283C8BF8-1A58-8E9A-AA48-2E40F9746C1A}"/>
              </a:ext>
            </a:extLst>
          </p:cNvPr>
          <p:cNvSpPr txBox="1"/>
          <p:nvPr/>
        </p:nvSpPr>
        <p:spPr>
          <a:xfrm>
            <a:off x="335281" y="6184047"/>
            <a:ext cx="2523824" cy="369332"/>
          </a:xfrm>
          <a:prstGeom prst="rect">
            <a:avLst/>
          </a:prstGeom>
          <a:noFill/>
        </p:spPr>
        <p:txBody>
          <a:bodyPr wrap="square" rtlCol="0">
            <a:spAutoFit/>
          </a:bodyPr>
          <a:lstStyle/>
          <a:p>
            <a:r>
              <a:rPr lang="fi-FI"/>
              <a:t>Kuva: Kylväjä</a:t>
            </a:r>
          </a:p>
        </p:txBody>
      </p:sp>
    </p:spTree>
    <p:extLst>
      <p:ext uri="{BB962C8B-B14F-4D97-AF65-F5344CB8AC3E}">
        <p14:creationId xmlns:p14="http://schemas.microsoft.com/office/powerpoint/2010/main" val="179726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925194-7FE0-96DD-6452-58203D90EFC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Kuva 8" descr="Kuva, joka sisältää kohteen teksti, Ihmisen kasvot, hymy, vaate&#10;&#10;Kuvaus luotu automaattisesti">
            <a:extLst>
              <a:ext uri="{FF2B5EF4-FFF2-40B4-BE49-F238E27FC236}">
                <a16:creationId xmlns:a16="http://schemas.microsoft.com/office/drawing/2014/main" id="{EAA79BFE-762C-43E4-D1A0-6CA8C826AE9B}"/>
              </a:ext>
            </a:extLst>
          </p:cNvPr>
          <p:cNvPicPr>
            <a:picLocks noChangeAspect="1"/>
          </p:cNvPicPr>
          <p:nvPr/>
        </p:nvPicPr>
        <p:blipFill>
          <a:blip r:embed="rId3">
            <a:extLst>
              <a:ext uri="{28A0092B-C50C-407E-A947-70E740481C1C}">
                <a14:useLocalDpi xmlns:a14="http://schemas.microsoft.com/office/drawing/2010/main" val="0"/>
              </a:ext>
            </a:extLst>
          </a:blip>
          <a:srcRect r="3872" b="8930"/>
          <a:stretch/>
        </p:blipFill>
        <p:spPr>
          <a:xfrm>
            <a:off x="0" y="1282"/>
            <a:ext cx="12188952" cy="6957302"/>
          </a:xfrm>
          <a:prstGeom prst="rect">
            <a:avLst/>
          </a:prstGeom>
        </p:spPr>
      </p:pic>
    </p:spTree>
    <p:extLst>
      <p:ext uri="{BB962C8B-B14F-4D97-AF65-F5344CB8AC3E}">
        <p14:creationId xmlns:p14="http://schemas.microsoft.com/office/powerpoint/2010/main" val="4079974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DB238B-773E-AD1D-1365-1AEB6B80EE09}"/>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23D6776-79A6-DDFE-EAE7-5E3379FE66BD}"/>
              </a:ext>
            </a:extLst>
          </p:cNvPr>
          <p:cNvSpPr>
            <a:spLocks noGrp="1"/>
          </p:cNvSpPr>
          <p:nvPr>
            <p:ph type="title"/>
          </p:nvPr>
        </p:nvSpPr>
        <p:spPr>
          <a:xfrm>
            <a:off x="557048" y="1713185"/>
            <a:ext cx="5538949" cy="757057"/>
          </a:xfrm>
        </p:spPr>
        <p:txBody>
          <a:bodyPr anchor="ctr">
            <a:normAutofit/>
          </a:bodyPr>
          <a:lstStyle/>
          <a:p>
            <a:r>
              <a:rPr lang="fi-FI" sz="4000"/>
              <a:t>Lämmin kiitos lahjastasi!</a:t>
            </a:r>
          </a:p>
        </p:txBody>
      </p:sp>
      <p:sp>
        <p:nvSpPr>
          <p:cNvPr id="3" name="Sisällön paikkamerkki 2">
            <a:extLst>
              <a:ext uri="{FF2B5EF4-FFF2-40B4-BE49-F238E27FC236}">
                <a16:creationId xmlns:a16="http://schemas.microsoft.com/office/drawing/2014/main" id="{E48D2D72-BE06-8E51-F24F-44D58538ADA9}"/>
              </a:ext>
            </a:extLst>
          </p:cNvPr>
          <p:cNvSpPr>
            <a:spLocks noGrp="1"/>
          </p:cNvSpPr>
          <p:nvPr>
            <p:ph idx="1"/>
          </p:nvPr>
        </p:nvSpPr>
        <p:spPr>
          <a:xfrm>
            <a:off x="485320" y="2855611"/>
            <a:ext cx="5885685" cy="2655631"/>
          </a:xfrm>
        </p:spPr>
        <p:txBody>
          <a:bodyPr anchor="ctr">
            <a:normAutofit/>
          </a:bodyPr>
          <a:lstStyle/>
          <a:p>
            <a:pPr>
              <a:spcBef>
                <a:spcPts val="600"/>
              </a:spcBef>
            </a:pPr>
            <a:r>
              <a:rPr lang="fi-FI" sz="2000"/>
              <a:t>”Minun oli nälkä, ja te annoitte minulle ruokaa. Minun oli jano, ja te annoitte minulle juotavaa. Minä olin koditon, ja te otitte minut luoksenne. Minä olin alasti, ja te vaatetitte minut. Minä olin sairas, ja te kävitte minua katsomassa. Minä olin vankilassa, ja te tulitte minun luokseni.”</a:t>
            </a:r>
          </a:p>
          <a:p>
            <a:r>
              <a:rPr lang="fi-FI" sz="2000"/>
              <a:t>Matt. 25:35-36</a:t>
            </a:r>
          </a:p>
        </p:txBody>
      </p:sp>
      <p:pic>
        <p:nvPicPr>
          <p:cNvPr id="4" name="Kuva 3">
            <a:extLst>
              <a:ext uri="{FF2B5EF4-FFF2-40B4-BE49-F238E27FC236}">
                <a16:creationId xmlns:a16="http://schemas.microsoft.com/office/drawing/2014/main" id="{F0750351-7793-DFE2-F00B-12AF9E5BC4CF}"/>
              </a:ext>
            </a:extLst>
          </p:cNvPr>
          <p:cNvPicPr>
            <a:picLocks noChangeAspect="1"/>
          </p:cNvPicPr>
          <p:nvPr/>
        </p:nvPicPr>
        <p:blipFill>
          <a:blip r:embed="rId3"/>
          <a:srcRect t="7929"/>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5" name="Kuva 4">
            <a:extLst>
              <a:ext uri="{FF2B5EF4-FFF2-40B4-BE49-F238E27FC236}">
                <a16:creationId xmlns:a16="http://schemas.microsoft.com/office/drawing/2014/main" id="{7E06602E-8DBD-2A1A-2E2C-4BA46DEB1DB8}"/>
              </a:ext>
            </a:extLst>
          </p:cNvPr>
          <p:cNvPicPr>
            <a:picLocks noChangeAspect="1"/>
          </p:cNvPicPr>
          <p:nvPr/>
        </p:nvPicPr>
        <p:blipFill>
          <a:blip r:embed="rId4"/>
          <a:stretch>
            <a:fillRect/>
          </a:stretch>
        </p:blipFill>
        <p:spPr>
          <a:xfrm>
            <a:off x="9949538" y="302903"/>
            <a:ext cx="1828959" cy="530398"/>
          </a:xfrm>
          <a:prstGeom prst="rect">
            <a:avLst/>
          </a:prstGeom>
        </p:spPr>
      </p:pic>
      <p:sp>
        <p:nvSpPr>
          <p:cNvPr id="8" name="Tekstiruutu 7">
            <a:extLst>
              <a:ext uri="{FF2B5EF4-FFF2-40B4-BE49-F238E27FC236}">
                <a16:creationId xmlns:a16="http://schemas.microsoft.com/office/drawing/2014/main" id="{625FD767-C75F-325E-3982-73D26F61789A}"/>
              </a:ext>
            </a:extLst>
          </p:cNvPr>
          <p:cNvSpPr txBox="1"/>
          <p:nvPr/>
        </p:nvSpPr>
        <p:spPr>
          <a:xfrm>
            <a:off x="335281" y="6184047"/>
            <a:ext cx="2523824" cy="369332"/>
          </a:xfrm>
          <a:prstGeom prst="rect">
            <a:avLst/>
          </a:prstGeom>
          <a:noFill/>
        </p:spPr>
        <p:txBody>
          <a:bodyPr wrap="square" rtlCol="0">
            <a:spAutoFit/>
          </a:bodyPr>
          <a:lstStyle/>
          <a:p>
            <a:r>
              <a:rPr lang="fi-FI"/>
              <a:t>Kuva: Taneli Skyttä</a:t>
            </a:r>
          </a:p>
        </p:txBody>
      </p:sp>
    </p:spTree>
    <p:extLst>
      <p:ext uri="{BB962C8B-B14F-4D97-AF65-F5344CB8AC3E}">
        <p14:creationId xmlns:p14="http://schemas.microsoft.com/office/powerpoint/2010/main" val="2420206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185CD-A336-C355-97EB-84733261D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E80BD-CB5E-2BE0-7111-20F6CCF1FE04}"/>
              </a:ext>
            </a:extLst>
          </p:cNvPr>
          <p:cNvSpPr>
            <a:spLocks noGrp="1"/>
          </p:cNvSpPr>
          <p:nvPr>
            <p:ph type="ctrTitle"/>
          </p:nvPr>
        </p:nvSpPr>
        <p:spPr>
          <a:xfrm>
            <a:off x="2478023" y="1592016"/>
            <a:ext cx="6437377" cy="2394768"/>
          </a:xfrm>
        </p:spPr>
        <p:txBody>
          <a:bodyPr>
            <a:normAutofit/>
          </a:bodyPr>
          <a:lstStyle/>
          <a:p>
            <a:r>
              <a:rPr lang="fi-FI" sz="6000"/>
              <a:t>Ota yhteyttä!</a:t>
            </a:r>
            <a:br>
              <a:rPr lang="fi-FI" sz="6000"/>
            </a:br>
            <a:br>
              <a:rPr lang="fi-FI" sz="6000"/>
            </a:br>
            <a:r>
              <a:rPr lang="fi-FI" sz="3600"/>
              <a:t>www.kylvaja.fi</a:t>
            </a:r>
          </a:p>
        </p:txBody>
      </p:sp>
      <p:sp>
        <p:nvSpPr>
          <p:cNvPr id="3" name="Tekstiruutu 2">
            <a:extLst>
              <a:ext uri="{FF2B5EF4-FFF2-40B4-BE49-F238E27FC236}">
                <a16:creationId xmlns:a16="http://schemas.microsoft.com/office/drawing/2014/main" id="{C4D45325-18F7-B3D8-C65D-DCCC38030FDD}"/>
              </a:ext>
            </a:extLst>
          </p:cNvPr>
          <p:cNvSpPr txBox="1"/>
          <p:nvPr/>
        </p:nvSpPr>
        <p:spPr>
          <a:xfrm>
            <a:off x="880872" y="4303594"/>
            <a:ext cx="4038928" cy="1631216"/>
          </a:xfrm>
          <a:prstGeom prst="rect">
            <a:avLst/>
          </a:prstGeom>
          <a:noFill/>
        </p:spPr>
        <p:txBody>
          <a:bodyPr wrap="square" rtlCol="0">
            <a:spAutoFit/>
          </a:bodyPr>
          <a:lstStyle/>
          <a:p>
            <a:r>
              <a:rPr kumimoji="0" lang="fi-FI" sz="2000" b="1" i="0" u="none" strike="noStrike" kern="1200" cap="none" spc="0" normalizeH="0" baseline="0" noProof="0">
                <a:ln>
                  <a:noFill/>
                </a:ln>
                <a:solidFill>
                  <a:srgbClr val="004AAD"/>
                </a:solidFill>
                <a:effectLst/>
                <a:uLnTx/>
                <a:uFillTx/>
                <a:latin typeface="Calibri" panose="020F0502020204030204"/>
                <a:ea typeface="+mn-ea"/>
                <a:cs typeface="+mn-cs"/>
              </a:rPr>
              <a:t>Tilaa ilmainen Kylväjä-lehti</a:t>
            </a:r>
            <a:r>
              <a:rPr kumimoji="0" lang="fi-FI" sz="2000" b="0" i="0" u="none" strike="noStrike" kern="1200" cap="none" spc="0" normalizeH="0" baseline="0" noProof="0">
                <a:ln>
                  <a:noFill/>
                </a:ln>
                <a:solidFill>
                  <a:srgbClr val="004AAD"/>
                </a:solidFill>
                <a:effectLst/>
                <a:uLnTx/>
                <a:uFillTx/>
                <a:latin typeface="Calibri" panose="020F0502020204030204"/>
                <a:ea typeface="+mn-ea"/>
                <a:cs typeface="+mn-cs"/>
              </a:rPr>
              <a:t>, joka ilmestyy 4 kertaa vuodessa. Lehden voit tilata sähköpostitse </a:t>
            </a:r>
            <a:r>
              <a:rPr kumimoji="0" lang="fi-FI" sz="2000" b="0" i="0" u="none" strike="noStrike" kern="1200" cap="none" spc="0" normalizeH="0" baseline="0" noProof="0">
                <a:ln>
                  <a:noFill/>
                </a:ln>
                <a:solidFill>
                  <a:srgbClr val="004AAD"/>
                </a:solidFill>
                <a:effectLst/>
                <a:uLnTx/>
                <a:uFillTx/>
                <a:latin typeface="Calibri" panose="020F0502020204030204"/>
                <a:ea typeface="+mn-ea"/>
                <a:cs typeface="+mn-cs"/>
                <a:hlinkClick r:id="rId3"/>
              </a:rPr>
              <a:t>tilaa.lehti@kylvaja.fi</a:t>
            </a:r>
            <a:r>
              <a:rPr kumimoji="0" lang="fi-FI" sz="2000" b="0" i="0" u="none" strike="noStrike" kern="1200" cap="none" spc="0" normalizeH="0" baseline="0" noProof="0">
                <a:ln>
                  <a:noFill/>
                </a:ln>
                <a:solidFill>
                  <a:srgbClr val="004AAD"/>
                </a:solidFill>
                <a:effectLst/>
                <a:uLnTx/>
                <a:uFillTx/>
                <a:latin typeface="Calibri" panose="020F0502020204030204"/>
                <a:ea typeface="+mn-ea"/>
                <a:cs typeface="+mn-cs"/>
              </a:rPr>
              <a:t> tai soittamalla p. 09 2532 5400.</a:t>
            </a:r>
            <a:endParaRPr lang="fi-FI"/>
          </a:p>
        </p:txBody>
      </p:sp>
      <p:sp>
        <p:nvSpPr>
          <p:cNvPr id="4" name="Tekstiruutu 3">
            <a:extLst>
              <a:ext uri="{FF2B5EF4-FFF2-40B4-BE49-F238E27FC236}">
                <a16:creationId xmlns:a16="http://schemas.microsoft.com/office/drawing/2014/main" id="{B004C8B6-159B-751A-17A5-16F7FACE1F7E}"/>
              </a:ext>
            </a:extLst>
          </p:cNvPr>
          <p:cNvSpPr txBox="1"/>
          <p:nvPr/>
        </p:nvSpPr>
        <p:spPr>
          <a:xfrm>
            <a:off x="6793992" y="4303594"/>
            <a:ext cx="3858768" cy="1323439"/>
          </a:xfrm>
          <a:prstGeom prst="rect">
            <a:avLst/>
          </a:prstGeom>
          <a:noFill/>
        </p:spPr>
        <p:txBody>
          <a:bodyPr wrap="square" rtlCol="0">
            <a:spAutoFit/>
          </a:bodyPr>
          <a:lstStyle/>
          <a:p>
            <a:r>
              <a:rPr kumimoji="0" lang="fi-FI" sz="2000" b="1" i="0" u="none" strike="noStrike" kern="1200" cap="none" spc="0" normalizeH="0" baseline="0" noProof="0">
                <a:ln>
                  <a:noFill/>
                </a:ln>
                <a:solidFill>
                  <a:srgbClr val="004AAD"/>
                </a:solidFill>
                <a:effectLst/>
                <a:uLnTx/>
                <a:uFillTx/>
                <a:latin typeface="Calibri" panose="020F0502020204030204"/>
                <a:ea typeface="+mn-ea"/>
                <a:cs typeface="+mn-cs"/>
              </a:rPr>
              <a:t>Liity lähettäjätiimiin!</a:t>
            </a:r>
          </a:p>
          <a:p>
            <a:r>
              <a:rPr lang="fi-FI" sz="2000">
                <a:solidFill>
                  <a:srgbClr val="004AAD"/>
                </a:solidFill>
                <a:latin typeface="Calibri" panose="020F0502020204030204"/>
              </a:rPr>
              <a:t>Kylväjän kotisivujen kautta voit liittyä lähetystyöntekijöiden tukijaksi ja uutiskirjeen saajaksi.</a:t>
            </a:r>
            <a:endParaRPr lang="fi-FI" sz="2000"/>
          </a:p>
        </p:txBody>
      </p:sp>
      <p:pic>
        <p:nvPicPr>
          <p:cNvPr id="1026" name="Picture 2" descr="Icon&#10;&#10;Description automatically generated with low confidence">
            <a:extLst>
              <a:ext uri="{FF2B5EF4-FFF2-40B4-BE49-F238E27FC236}">
                <a16:creationId xmlns:a16="http://schemas.microsoft.com/office/drawing/2014/main" id="{0FD77BC1-CD35-0B84-A273-B41436272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901" y="2907476"/>
            <a:ext cx="1535621" cy="232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787914"/>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F64A428FF6AB724F8691834324A2D3F8" ma:contentTypeVersion="17" ma:contentTypeDescription="Luo uusi asiakirja." ma:contentTypeScope="" ma:versionID="8a7793921d235f6ba0003874da71d708">
  <xsd:schema xmlns:xsd="http://www.w3.org/2001/XMLSchema" xmlns:xs="http://www.w3.org/2001/XMLSchema" xmlns:p="http://schemas.microsoft.com/office/2006/metadata/properties" xmlns:ns2="54d1038d-5956-4279-a53c-a60669f048a1" xmlns:ns3="01b4b14c-adb7-403d-ad70-f2044e0e3979" targetNamespace="http://schemas.microsoft.com/office/2006/metadata/properties" ma:root="true" ma:fieldsID="998ccff0f35a45c8432aac357405caaf" ns2:_="" ns3:_="">
    <xsd:import namespace="54d1038d-5956-4279-a53c-a60669f048a1"/>
    <xsd:import namespace="01b4b14c-adb7-403d-ad70-f2044e0e39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d1038d-5956-4279-a53c-a60669f048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01c96cfa-f962-4547-b355-eb24dc45b11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b4b14c-adb7-403d-ad70-f2044e0e3979"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9" nillable="true" ma:displayName="Taxonomy Catch All Column" ma:hidden="true" ma:list="{d931707c-6ad1-4ade-bf45-59bfafcf3208}" ma:internalName="TaxCatchAll" ma:showField="CatchAllData" ma:web="01b4b14c-adb7-403d-ad70-f2044e0e39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d1038d-5956-4279-a53c-a60669f048a1">
      <Terms xmlns="http://schemas.microsoft.com/office/infopath/2007/PartnerControls"/>
    </lcf76f155ced4ddcb4097134ff3c332f>
    <TaxCatchAll xmlns="01b4b14c-adb7-403d-ad70-f2044e0e3979" xsi:nil="true"/>
  </documentManagement>
</p:properties>
</file>

<file path=customXml/itemProps1.xml><?xml version="1.0" encoding="utf-8"?>
<ds:datastoreItem xmlns:ds="http://schemas.openxmlformats.org/officeDocument/2006/customXml" ds:itemID="{F3A4C7A1-E60E-4EE4-8B7E-F82560E4AAF8}">
  <ds:schemaRefs>
    <ds:schemaRef ds:uri="01b4b14c-adb7-403d-ad70-f2044e0e3979"/>
    <ds:schemaRef ds:uri="54d1038d-5956-4279-a53c-a60669f048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78A02B-DEB8-4BD9-9BBA-F18EB1727AC2}">
  <ds:schemaRefs>
    <ds:schemaRef ds:uri="http://schemas.microsoft.com/sharepoint/v3/contenttype/forms"/>
  </ds:schemaRefs>
</ds:datastoreItem>
</file>

<file path=customXml/itemProps3.xml><?xml version="1.0" encoding="utf-8"?>
<ds:datastoreItem xmlns:ds="http://schemas.openxmlformats.org/officeDocument/2006/customXml" ds:itemID="{8D04353B-C762-4C5A-B3D2-85D90F9B5519}">
  <ds:schemaRefs>
    <ds:schemaRef ds:uri="01b4b14c-adb7-403d-ad70-f2044e0e3979"/>
    <ds:schemaRef ds:uri="54d1038d-5956-4279-a53c-a60669f048a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472</Words>
  <Application>Microsoft Office PowerPoint</Application>
  <PresentationFormat>Laajakuva</PresentationFormat>
  <Paragraphs>32</Paragraphs>
  <Slides>7</Slides>
  <Notes>7</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7</vt:i4>
      </vt:variant>
    </vt:vector>
  </HeadingPairs>
  <TitlesOfParts>
    <vt:vector size="11" baseType="lpstr">
      <vt:lpstr>Aptos</vt:lpstr>
      <vt:lpstr>Arial</vt:lpstr>
      <vt:lpstr>Calibri</vt:lpstr>
      <vt:lpstr>Office Theme 2013 - 2022</vt:lpstr>
      <vt:lpstr>PowerPoint-esitys</vt:lpstr>
      <vt:lpstr>Etiopia</vt:lpstr>
      <vt:lpstr>Kreikka</vt:lpstr>
      <vt:lpstr>Ukraina</vt:lpstr>
      <vt:lpstr>PowerPoint-esitys</vt:lpstr>
      <vt:lpstr>Lämmin kiitos lahjastasi!</vt:lpstr>
      <vt:lpstr>Ota yhteyttä!  www.kylvaja.fi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Katariina Leskelä</dc:creator>
  <cp:lastModifiedBy>Saija Tiilikainen</cp:lastModifiedBy>
  <cp:revision>2</cp:revision>
  <dcterms:created xsi:type="dcterms:W3CDTF">2024-11-20T10:32:21Z</dcterms:created>
  <dcterms:modified xsi:type="dcterms:W3CDTF">2025-01-16T06:57:57Z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0x010100F64A428FF6AB724F8691834324A2D3F8</vt:lpwstr>
  </property>
  <property fmtid="{D5CDD505-2E9C-101B-9397-08002B2CF9AE}" pid="3" name="MediaServiceImageTags">
    <vt:lpwstr/>
  </property>
</Properties>
</file>