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34" r:id="rId2"/>
    <p:sldId id="335" r:id="rId3"/>
    <p:sldId id="285" r:id="rId4"/>
    <p:sldId id="330" r:id="rId5"/>
    <p:sldId id="322" r:id="rId6"/>
    <p:sldId id="333" r:id="rId7"/>
    <p:sldId id="336" r:id="rId8"/>
    <p:sldId id="337" r:id="rId9"/>
    <p:sldId id="338" r:id="rId10"/>
    <p:sldId id="339" r:id="rId11"/>
    <p:sldId id="343" r:id="rId12"/>
    <p:sldId id="34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ja Tiilikainen" userId="5cdfd7fa-facb-4235-95ea-5a6fc67ea7dc" providerId="ADAL" clId="{1934506E-A889-4D47-A57F-2E26088A4400}"/>
    <pc:docChg chg="undo custSel addSld delSld modSld">
      <pc:chgData name="Saija Tiilikainen" userId="5cdfd7fa-facb-4235-95ea-5a6fc67ea7dc" providerId="ADAL" clId="{1934506E-A889-4D47-A57F-2E26088A4400}" dt="2025-12-19T07:29:50.108" v="125" actId="14100"/>
      <pc:docMkLst>
        <pc:docMk/>
      </pc:docMkLst>
      <pc:sldChg chg="modSp mod">
        <pc:chgData name="Saija Tiilikainen" userId="5cdfd7fa-facb-4235-95ea-5a6fc67ea7dc" providerId="ADAL" clId="{1934506E-A889-4D47-A57F-2E26088A4400}" dt="2025-12-12T11:28:25.714" v="57" actId="1076"/>
        <pc:sldMkLst>
          <pc:docMk/>
          <pc:sldMk cId="1140980935" sldId="285"/>
        </pc:sldMkLst>
        <pc:spChg chg="mod">
          <ac:chgData name="Saija Tiilikainen" userId="5cdfd7fa-facb-4235-95ea-5a6fc67ea7dc" providerId="ADAL" clId="{1934506E-A889-4D47-A57F-2E26088A4400}" dt="2025-12-12T11:28:25.714" v="57" actId="1076"/>
          <ac:spMkLst>
            <pc:docMk/>
            <pc:sldMk cId="1140980935" sldId="285"/>
            <ac:spMk id="3" creationId="{0E0B28B6-92F7-98EE-5944-1E1FDF127F3C}"/>
          </ac:spMkLst>
        </pc:spChg>
        <pc:picChg chg="mod">
          <ac:chgData name="Saija Tiilikainen" userId="5cdfd7fa-facb-4235-95ea-5a6fc67ea7dc" providerId="ADAL" clId="{1934506E-A889-4D47-A57F-2E26088A4400}" dt="2025-12-12T11:28:22.652" v="56" actId="1076"/>
          <ac:picMkLst>
            <pc:docMk/>
            <pc:sldMk cId="1140980935" sldId="285"/>
            <ac:picMk id="4" creationId="{53052AC3-C355-0363-6F24-C9E101D9BAE7}"/>
          </ac:picMkLst>
        </pc:picChg>
      </pc:sldChg>
      <pc:sldChg chg="modSp mod">
        <pc:chgData name="Saija Tiilikainen" userId="5cdfd7fa-facb-4235-95ea-5a6fc67ea7dc" providerId="ADAL" clId="{1934506E-A889-4D47-A57F-2E26088A4400}" dt="2025-12-12T11:28:17.747" v="54" actId="1076"/>
        <pc:sldMkLst>
          <pc:docMk/>
          <pc:sldMk cId="423581644" sldId="322"/>
        </pc:sldMkLst>
        <pc:spChg chg="mod">
          <ac:chgData name="Saija Tiilikainen" userId="5cdfd7fa-facb-4235-95ea-5a6fc67ea7dc" providerId="ADAL" clId="{1934506E-A889-4D47-A57F-2E26088A4400}" dt="2025-12-12T11:28:17.747" v="54" actId="1076"/>
          <ac:spMkLst>
            <pc:docMk/>
            <pc:sldMk cId="423581644" sldId="322"/>
            <ac:spMk id="4" creationId="{9137FDAC-C7FF-A4A5-4003-ADE599CB7F02}"/>
          </ac:spMkLst>
        </pc:spChg>
      </pc:sldChg>
      <pc:sldChg chg="modSp mod">
        <pc:chgData name="Saija Tiilikainen" userId="5cdfd7fa-facb-4235-95ea-5a6fc67ea7dc" providerId="ADAL" clId="{1934506E-A889-4D47-A57F-2E26088A4400}" dt="2025-12-12T11:28:09.292" v="53" actId="1076"/>
        <pc:sldMkLst>
          <pc:docMk/>
          <pc:sldMk cId="284139825" sldId="333"/>
        </pc:sldMkLst>
        <pc:spChg chg="mod">
          <ac:chgData name="Saija Tiilikainen" userId="5cdfd7fa-facb-4235-95ea-5a6fc67ea7dc" providerId="ADAL" clId="{1934506E-A889-4D47-A57F-2E26088A4400}" dt="2025-12-12T11:28:09.292" v="53" actId="1076"/>
          <ac:spMkLst>
            <pc:docMk/>
            <pc:sldMk cId="284139825" sldId="333"/>
            <ac:spMk id="7" creationId="{A5C9B85B-1C14-A65A-BA65-23E6DE7FEF6F}"/>
          </ac:spMkLst>
        </pc:spChg>
      </pc:sldChg>
      <pc:sldChg chg="addSp delSp modSp mod">
        <pc:chgData name="Saija Tiilikainen" userId="5cdfd7fa-facb-4235-95ea-5a6fc67ea7dc" providerId="ADAL" clId="{1934506E-A889-4D47-A57F-2E26088A4400}" dt="2025-12-15T07:59:51.381" v="82" actId="34135"/>
        <pc:sldMkLst>
          <pc:docMk/>
          <pc:sldMk cId="2100230191" sldId="334"/>
        </pc:sldMkLst>
        <pc:picChg chg="add mod">
          <ac:chgData name="Saija Tiilikainen" userId="5cdfd7fa-facb-4235-95ea-5a6fc67ea7dc" providerId="ADAL" clId="{1934506E-A889-4D47-A57F-2E26088A4400}" dt="2025-12-15T07:59:51.381" v="82" actId="34135"/>
          <ac:picMkLst>
            <pc:docMk/>
            <pc:sldMk cId="2100230191" sldId="334"/>
            <ac:picMk id="3" creationId="{3C900071-BFAC-6FBD-E083-8D91C0BA592E}"/>
          </ac:picMkLst>
        </pc:picChg>
      </pc:sldChg>
      <pc:sldChg chg="modSp mod">
        <pc:chgData name="Saija Tiilikainen" userId="5cdfd7fa-facb-4235-95ea-5a6fc67ea7dc" providerId="ADAL" clId="{1934506E-A889-4D47-A57F-2E26088A4400}" dt="2025-12-12T11:27:26.665" v="35" actId="27636"/>
        <pc:sldMkLst>
          <pc:docMk/>
          <pc:sldMk cId="509686523" sldId="335"/>
        </pc:sldMkLst>
        <pc:spChg chg="mod">
          <ac:chgData name="Saija Tiilikainen" userId="5cdfd7fa-facb-4235-95ea-5a6fc67ea7dc" providerId="ADAL" clId="{1934506E-A889-4D47-A57F-2E26088A4400}" dt="2025-12-12T11:27:26.665" v="35" actId="27636"/>
          <ac:spMkLst>
            <pc:docMk/>
            <pc:sldMk cId="509686523" sldId="335"/>
            <ac:spMk id="3" creationId="{C0528304-4E63-C0FE-C655-3FC944003055}"/>
          </ac:spMkLst>
        </pc:spChg>
      </pc:sldChg>
      <pc:sldChg chg="delSp modSp mod">
        <pc:chgData name="Saija Tiilikainen" userId="5cdfd7fa-facb-4235-95ea-5a6fc67ea7dc" providerId="ADAL" clId="{1934506E-A889-4D47-A57F-2E26088A4400}" dt="2025-12-19T07:29:50.108" v="125" actId="14100"/>
        <pc:sldMkLst>
          <pc:docMk/>
          <pc:sldMk cId="1012516652" sldId="339"/>
        </pc:sldMkLst>
        <pc:spChg chg="mod">
          <ac:chgData name="Saija Tiilikainen" userId="5cdfd7fa-facb-4235-95ea-5a6fc67ea7dc" providerId="ADAL" clId="{1934506E-A889-4D47-A57F-2E26088A4400}" dt="2025-12-19T07:29:40.563" v="124" actId="1035"/>
          <ac:spMkLst>
            <pc:docMk/>
            <pc:sldMk cId="1012516652" sldId="339"/>
            <ac:spMk id="2" creationId="{01B6D719-184F-E4ED-AE78-FD9266C04B2A}"/>
          </ac:spMkLst>
        </pc:spChg>
        <pc:spChg chg="mod">
          <ac:chgData name="Saija Tiilikainen" userId="5cdfd7fa-facb-4235-95ea-5a6fc67ea7dc" providerId="ADAL" clId="{1934506E-A889-4D47-A57F-2E26088A4400}" dt="2025-12-19T07:29:50.108" v="125" actId="14100"/>
          <ac:spMkLst>
            <pc:docMk/>
            <pc:sldMk cId="1012516652" sldId="339"/>
            <ac:spMk id="3" creationId="{AC2059D0-2001-993E-18C9-9A0333E3C2FE}"/>
          </ac:spMkLst>
        </pc:spChg>
        <pc:spChg chg="del">
          <ac:chgData name="Saija Tiilikainen" userId="5cdfd7fa-facb-4235-95ea-5a6fc67ea7dc" providerId="ADAL" clId="{1934506E-A889-4D47-A57F-2E26088A4400}" dt="2025-12-19T07:29:26.168" v="84" actId="478"/>
          <ac:spMkLst>
            <pc:docMk/>
            <pc:sldMk cId="1012516652" sldId="339"/>
            <ac:spMk id="6" creationId="{CF2B7EAA-AB0D-2580-3157-868703177069}"/>
          </ac:spMkLst>
        </pc:spChg>
        <pc:picChg chg="del">
          <ac:chgData name="Saija Tiilikainen" userId="5cdfd7fa-facb-4235-95ea-5a6fc67ea7dc" providerId="ADAL" clId="{1934506E-A889-4D47-A57F-2E26088A4400}" dt="2025-12-19T07:29:20.584" v="83" actId="478"/>
          <ac:picMkLst>
            <pc:docMk/>
            <pc:sldMk cId="1012516652" sldId="339"/>
            <ac:picMk id="4" creationId="{BAC831F6-AE03-3EE6-F267-7F852A6F0548}"/>
          </ac:picMkLst>
        </pc:picChg>
      </pc:sldChg>
      <pc:sldChg chg="addSp delSp modSp add mod">
        <pc:chgData name="Saija Tiilikainen" userId="5cdfd7fa-facb-4235-95ea-5a6fc67ea7dc" providerId="ADAL" clId="{1934506E-A889-4D47-A57F-2E26088A4400}" dt="2025-12-15T07:59:45.202" v="81" actId="34135"/>
        <pc:sldMkLst>
          <pc:docMk/>
          <pc:sldMk cId="2773610740" sldId="343"/>
        </pc:sldMkLst>
        <pc:picChg chg="add mod">
          <ac:chgData name="Saija Tiilikainen" userId="5cdfd7fa-facb-4235-95ea-5a6fc67ea7dc" providerId="ADAL" clId="{1934506E-A889-4D47-A57F-2E26088A4400}" dt="2025-12-15T07:59:45.202" v="81" actId="34135"/>
          <ac:picMkLst>
            <pc:docMk/>
            <pc:sldMk cId="2773610740" sldId="343"/>
            <ac:picMk id="4" creationId="{161F3622-3130-3A24-15B9-DD77457CEB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D502F-420D-481C-9E2B-F4F1F752CAE3}" type="datetimeFigureOut">
              <a:rPr lang="fi-FI" smtClean="0"/>
              <a:t>19.12.2025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BA3C-C629-4DBC-87BA-7FBF1CF4319B}" type="slidenum">
              <a:rPr lang="fi-FI" smtClean="0"/>
              <a:t>‹#›</a:t>
            </a:fld>
            <a:endParaRPr lang="fi-FI"/>
          </a:p>
        </p:txBody>
      </p:sp>
    </p:spTree>
    <p:extLst>
      <p:ext uri="{BB962C8B-B14F-4D97-AF65-F5344CB8AC3E}">
        <p14:creationId xmlns:p14="http://schemas.microsoft.com/office/powerpoint/2010/main" val="262207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Kylväjä on tehnyt kehitysyhteistyötä Ulkoministeriön tuella jo pian 50 vuotta (aloitus 1979).</a:t>
            </a:r>
          </a:p>
          <a:p>
            <a:pPr>
              <a:lnSpc>
                <a:spcPct val="107000"/>
              </a:lnSpc>
              <a:spcAft>
                <a:spcPts val="800"/>
              </a:spcAft>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00">
                <a:effectLst/>
                <a:latin typeface="Calibri" panose="020F0502020204030204" pitchFamily="34" charset="0"/>
                <a:ea typeface="Calibri" panose="020F0502020204030204" pitchFamily="34" charset="0"/>
                <a:cs typeface="Times New Roman" panose="02020603050405020304" pitchFamily="18" charset="0"/>
              </a:rPr>
              <a:t>Kehitysyhteistyömme motiivi nousee kristillisestä rakkaudesta. Tunnustamme erottelematta jokaisen ihmisarvon. Meille myös yhteiskunnallinen oikeudenmukaisuus on tärkeää. </a:t>
            </a:r>
            <a:r>
              <a:rPr lang="fi-FI" sz="1800">
                <a:latin typeface="Calibri" panose="020F0502020204030204" pitchFamily="34" charset="0"/>
              </a:rPr>
              <a:t>J</a:t>
            </a:r>
            <a:r>
              <a:rPr lang="fi-FI" sz="1800" b="0" i="0">
                <a:effectLst/>
                <a:latin typeface="Calibri" panose="020F0502020204030204" pitchFamily="34" charset="0"/>
              </a:rPr>
              <a:t>okaisella tulee olla mahdollisuus ihmisarvoiseen ja merkitykselliseen elämään</a:t>
            </a:r>
            <a:r>
              <a:rPr lang="fi-FI" sz="1800">
                <a:latin typeface="Calibri" panose="020F0502020204030204" pitchFamily="34" charset="0"/>
              </a:rPr>
              <a:t> jossa on tulevaisuuden toivo.</a:t>
            </a:r>
            <a:endParaRPr lang="fi-FI"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20E1-C283-4F58-B242-F140F505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2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ts val="1457"/>
              </a:lnSpc>
              <a:spcBef>
                <a:spcPts val="0"/>
              </a:spcBef>
              <a:spcAft>
                <a:spcPts val="800"/>
              </a:spcAft>
              <a:buClrTx/>
              <a:buSzTx/>
              <a:buFontTx/>
              <a:buNone/>
              <a:tabLst/>
              <a:defRPr/>
            </a:pPr>
            <a:r>
              <a:rPr lang="fi-FI" sz="1200" kern="100">
                <a:effectLst/>
                <a:latin typeface="Calibri" panose="020F0502020204030204" pitchFamily="34" charset="0"/>
                <a:ea typeface="Calibri" panose="020F0502020204030204" pitchFamily="34" charset="0"/>
                <a:cs typeface="Times New Roman" panose="02020603050405020304" pitchFamily="18" charset="0"/>
              </a:rPr>
              <a:t>Vuonna 2025 Kylväjä aloitti uuden vammaisten naisten asemaa vahvistavan kehitysyhteistyöhankkeen Etiopiassa. </a:t>
            </a:r>
            <a:r>
              <a:rPr lang="fi-FI"/>
              <a:t>Se tarttuu haasteisiin ja esteisiin, joita Etiopian pääkaupungin Addis Abeban laitamilla elävät naiset kohtaavat. </a:t>
            </a:r>
            <a:endParaRPr lang="fi-FI" sz="1200" b="0" i="0">
              <a:solidFill>
                <a:srgbClr val="000000"/>
              </a:solidFill>
              <a:effectLst/>
              <a:latin typeface="Calibri" panose="020F0502020204030204" pitchFamily="34" charset="0"/>
            </a:endParaRPr>
          </a:p>
          <a:p>
            <a:pPr algn="l" rtl="0" fontAlgn="base">
              <a:lnSpc>
                <a:spcPts val="1457"/>
              </a:lnSpc>
              <a:spcAft>
                <a:spcPts val="800"/>
              </a:spcAft>
              <a:buNone/>
            </a:pPr>
            <a:endParaRPr lang="fi-FI" sz="1200" b="0" i="0">
              <a:solidFill>
                <a:srgbClr val="000000"/>
              </a:solidFill>
              <a:effectLst/>
              <a:latin typeface="Calibri" panose="020F0502020204030204" pitchFamily="34" charset="0"/>
            </a:endParaRPr>
          </a:p>
          <a:p>
            <a:pPr algn="l" rtl="0" fontAlgn="base">
              <a:lnSpc>
                <a:spcPts val="1457"/>
              </a:lnSpc>
              <a:spcAft>
                <a:spcPts val="800"/>
              </a:spcAft>
              <a:buNone/>
            </a:pPr>
            <a:r>
              <a:rPr lang="fi-FI" sz="1200" b="0" i="0">
                <a:solidFill>
                  <a:srgbClr val="000000"/>
                </a:solidFill>
                <a:effectLst/>
                <a:latin typeface="Calibri" panose="020F0502020204030204" pitchFamily="34" charset="0"/>
              </a:rPr>
              <a:t>Tiheäksi asutussa, köyhässä, naapurustossa Etiopian pääkaupungin Addis Abeban laitamilla, naiset kohtaavat monia haasteita, esteitä ja myös syrjintää vammaisuuden takia. Naapurustossa asuu monia maan sisäisiä pakolaisia, mikä osaltaan vahvistaa naisten kokemusta näkymättömänä olemisesta. Kaikista haasteista huolimatta naiset ovat rohkeita ja he unelmoivat paremmasta elämästä itselleen ja perheilleen.  </a:t>
            </a:r>
          </a:p>
          <a:p>
            <a:pPr algn="l" rtl="0" fontAlgn="base">
              <a:lnSpc>
                <a:spcPts val="1457"/>
              </a:lnSpc>
              <a:spcAft>
                <a:spcPts val="800"/>
              </a:spcAft>
              <a:buNone/>
            </a:pPr>
            <a:endParaRPr lang="fi-FI" sz="1200" b="0" i="0">
              <a:solidFill>
                <a:srgbClr val="000000"/>
              </a:solidFill>
              <a:effectLst/>
              <a:latin typeface="Calibri" panose="020F0502020204030204" pitchFamily="34" charset="0"/>
            </a:endParaRPr>
          </a:p>
          <a:p>
            <a:pPr marL="0" marR="0" lvl="0" indent="0" algn="l" defTabSz="914400" rtl="0" eaLnBrk="1" fontAlgn="base" latinLnBrk="0" hangingPunct="1">
              <a:lnSpc>
                <a:spcPts val="1457"/>
              </a:lnSpc>
              <a:spcBef>
                <a:spcPts val="0"/>
              </a:spcBef>
              <a:spcAft>
                <a:spcPts val="800"/>
              </a:spcAft>
              <a:buClrTx/>
              <a:buSzTx/>
              <a:buFontTx/>
              <a:buNone/>
              <a:tabLst/>
              <a:defRPr/>
            </a:pPr>
            <a:r>
              <a:rPr lang="fi-FI" sz="1200">
                <a:effectLst/>
                <a:latin typeface="Aptos" panose="020B0004020202020204" pitchFamily="34" charset="0"/>
                <a:ea typeface="Aptos" panose="020B0004020202020204" pitchFamily="34" charset="0"/>
                <a:cs typeface="Arial" panose="020B0604020202020204" pitchFamily="34" charset="0"/>
              </a:rPr>
              <a:t>Kumppanimme Etiopiassa on Etiopian </a:t>
            </a:r>
            <a:r>
              <a:rPr lang="fi-FI" sz="1200" err="1">
                <a:effectLst/>
                <a:latin typeface="Aptos" panose="020B0004020202020204" pitchFamily="34" charset="0"/>
                <a:ea typeface="Aptos" panose="020B0004020202020204" pitchFamily="34" charset="0"/>
                <a:cs typeface="Arial" panose="020B0604020202020204" pitchFamily="34" charset="0"/>
              </a:rPr>
              <a:t>Mekane</a:t>
            </a:r>
            <a:r>
              <a:rPr lang="fi-FI" sz="1200">
                <a:effectLst/>
                <a:latin typeface="Aptos" panose="020B0004020202020204" pitchFamily="34" charset="0"/>
                <a:ea typeface="Aptos" panose="020B0004020202020204" pitchFamily="34" charset="0"/>
                <a:cs typeface="Arial" panose="020B0604020202020204" pitchFamily="34" charset="0"/>
              </a:rPr>
              <a:t> </a:t>
            </a:r>
            <a:r>
              <a:rPr lang="fi-FI" sz="1200" err="1">
                <a:effectLst/>
                <a:latin typeface="Aptos" panose="020B0004020202020204" pitchFamily="34" charset="0"/>
                <a:ea typeface="Aptos" panose="020B0004020202020204" pitchFamily="34" charset="0"/>
                <a:cs typeface="Arial" panose="020B0604020202020204" pitchFamily="34" charset="0"/>
              </a:rPr>
              <a:t>Yesus</a:t>
            </a:r>
            <a:r>
              <a:rPr lang="fi-FI" sz="1200">
                <a:effectLst/>
                <a:latin typeface="Aptos" panose="020B0004020202020204" pitchFamily="34" charset="0"/>
                <a:ea typeface="Aptos" panose="020B0004020202020204" pitchFamily="34" charset="0"/>
                <a:cs typeface="Arial" panose="020B0604020202020204" pitchFamily="34" charset="0"/>
              </a:rPr>
              <a:t> kirkon kehitysyhteistyöorganisaatio </a:t>
            </a:r>
            <a:r>
              <a:rPr lang="fi-FI" sz="1200" err="1">
                <a:effectLst/>
                <a:latin typeface="Aptos" panose="020B0004020202020204" pitchFamily="34" charset="0"/>
                <a:ea typeface="Aptos" panose="020B0004020202020204" pitchFamily="34" charset="0"/>
                <a:cs typeface="Arial" panose="020B0604020202020204" pitchFamily="34" charset="0"/>
              </a:rPr>
              <a:t>Development</a:t>
            </a:r>
            <a:r>
              <a:rPr lang="fi-FI" sz="1200">
                <a:effectLst/>
                <a:latin typeface="Aptos" panose="020B0004020202020204" pitchFamily="34" charset="0"/>
                <a:ea typeface="Aptos" panose="020B0004020202020204" pitchFamily="34" charset="0"/>
                <a:cs typeface="Arial" panose="020B0604020202020204" pitchFamily="34" charset="0"/>
              </a:rPr>
              <a:t> and </a:t>
            </a:r>
            <a:r>
              <a:rPr lang="fi-FI" sz="1200" err="1">
                <a:effectLst/>
                <a:latin typeface="Aptos" panose="020B0004020202020204" pitchFamily="34" charset="0"/>
                <a:ea typeface="Aptos" panose="020B0004020202020204" pitchFamily="34" charset="0"/>
                <a:cs typeface="Arial" panose="020B0604020202020204" pitchFamily="34" charset="0"/>
              </a:rPr>
              <a:t>Social</a:t>
            </a:r>
            <a:r>
              <a:rPr lang="fi-FI" sz="1200">
                <a:effectLst/>
                <a:latin typeface="Aptos" panose="020B0004020202020204" pitchFamily="34" charset="0"/>
                <a:ea typeface="Aptos" panose="020B0004020202020204" pitchFamily="34" charset="0"/>
                <a:cs typeface="Arial" panose="020B0604020202020204" pitchFamily="34" charset="0"/>
              </a:rPr>
              <a:t> Services Commission (DASSC).  </a:t>
            </a:r>
            <a:endParaRPr lang="fi-FI" sz="1200" b="0" i="0">
              <a:solidFill>
                <a:srgbClr val="000000"/>
              </a:solidFill>
              <a:effectLst/>
              <a:latin typeface="Calibri" panose="020F0502020204030204" pitchFamily="34" charset="0"/>
            </a:endParaRPr>
          </a:p>
          <a:p>
            <a:pPr algn="l" rtl="0" fontAlgn="base">
              <a:lnSpc>
                <a:spcPts val="1457"/>
              </a:lnSpc>
              <a:spcAft>
                <a:spcPts val="800"/>
              </a:spcAft>
              <a:buNone/>
            </a:pPr>
            <a:endParaRPr lang="fi-FI" sz="1200" b="0" i="0">
              <a:solidFill>
                <a:srgbClr val="000000"/>
              </a:solidFill>
              <a:effectLst/>
              <a:latin typeface="Calibri" panose="020F0502020204030204" pitchFamily="34" charset="0"/>
            </a:endParaRPr>
          </a:p>
          <a:p>
            <a:pPr algn="l" rtl="0" fontAlgn="base">
              <a:lnSpc>
                <a:spcPts val="1457"/>
              </a:lnSpc>
              <a:spcAft>
                <a:spcPts val="800"/>
              </a:spcAft>
              <a:buNone/>
            </a:pPr>
            <a:endParaRPr lang="fi-FI" b="0" i="0">
              <a:solidFill>
                <a:srgbClr val="000000"/>
              </a:solidFill>
              <a:effectLst/>
              <a:latin typeface="Segoe UI" panose="020B0502040204020203" pitchFamily="34" charset="0"/>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30622-E047-4172-A5B1-DB89CF4B13D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67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ts val="1950"/>
              </a:lnSpc>
              <a:spcBef>
                <a:spcPts val="0"/>
              </a:spcBef>
              <a:spcAft>
                <a:spcPts val="800"/>
              </a:spcAft>
              <a:buClrTx/>
              <a:buSzTx/>
              <a:buFontTx/>
              <a:buNone/>
              <a:tabLst/>
              <a:defRPr/>
            </a:pPr>
            <a:r>
              <a:rPr lang="fi-FI" sz="1800" b="0" i="0">
                <a:solidFill>
                  <a:srgbClr val="000000"/>
                </a:solidFill>
                <a:effectLst/>
                <a:latin typeface="Calibri" panose="020F0502020204030204" pitchFamily="34" charset="0"/>
              </a:rPr>
              <a:t>Uudessa hankkeessa edistämme vammaisten naisten oikeuksia, osallisuutta ja vaikutusmahdollisuuksia. Lisäämme myös naisten mahdollisuuksia käyttää resursseja ja palveluja, jotka parantavat elämänlaatua. </a:t>
            </a:r>
            <a:endParaRPr lang="fi-FI" sz="1800"/>
          </a:p>
          <a:p>
            <a:pPr marL="0" marR="0" lvl="0" indent="0" algn="l" defTabSz="914400" rtl="0" eaLnBrk="1" fontAlgn="base" latinLnBrk="0" hangingPunct="1">
              <a:lnSpc>
                <a:spcPts val="1950"/>
              </a:lnSpc>
              <a:spcBef>
                <a:spcPts val="0"/>
              </a:spcBef>
              <a:spcAft>
                <a:spcPts val="800"/>
              </a:spcAft>
              <a:buClrTx/>
              <a:buSzTx/>
              <a:buFontTx/>
              <a:buNone/>
              <a:tabLst/>
              <a:defRPr/>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lnSpc>
                <a:spcPts val="1950"/>
              </a:lnSpc>
              <a:spcAft>
                <a:spcPts val="800"/>
              </a:spcAft>
              <a:buNone/>
            </a:pPr>
            <a:r>
              <a:rPr lang="fi-FI" sz="1800" b="0" i="0">
                <a:solidFill>
                  <a:srgbClr val="000000"/>
                </a:solidFill>
                <a:effectLst/>
                <a:latin typeface="Calibri" panose="020F0502020204030204" pitchFamily="34" charset="0"/>
              </a:rPr>
              <a:t>Hankkeen keskeiset tavoitteet ovat: </a:t>
            </a:r>
            <a:r>
              <a:rPr lang="fi-FI" sz="1800" b="0" i="0">
                <a:solidFill>
                  <a:srgbClr val="000000"/>
                </a:solidFill>
                <a:effectLst/>
                <a:latin typeface="WordVisiCarriageReturn_MSFontService"/>
              </a:rPr>
              <a:t> </a:t>
            </a:r>
            <a:br>
              <a:rPr lang="fi-FI" sz="1800" b="0" i="0">
                <a:solidFill>
                  <a:srgbClr val="000000"/>
                </a:solidFill>
                <a:effectLst/>
                <a:latin typeface="WordVisiCarriageReturn_MSFontService"/>
              </a:rPr>
            </a:br>
            <a:r>
              <a:rPr lang="fi-FI" sz="1800" b="0" i="0">
                <a:solidFill>
                  <a:srgbClr val="000000"/>
                </a:solidFill>
                <a:effectLst/>
                <a:latin typeface="Calibri" panose="020F0502020204030204" pitchFamily="34" charset="0"/>
              </a:rPr>
              <a:t>1. Edunvalvonta ja tietoisuuden vahvistaminen: Lisäämme </a:t>
            </a:r>
            <a:r>
              <a:rPr lang="fi-FI" sz="1800" b="1" i="0">
                <a:solidFill>
                  <a:srgbClr val="000000"/>
                </a:solidFill>
                <a:effectLst/>
                <a:latin typeface="Calibri" panose="020F0502020204030204" pitchFamily="34" charset="0"/>
              </a:rPr>
              <a:t>tietoisuutta</a:t>
            </a:r>
            <a:r>
              <a:rPr lang="fi-FI" sz="1800" b="0" i="0">
                <a:solidFill>
                  <a:srgbClr val="000000"/>
                </a:solidFill>
                <a:effectLst/>
                <a:latin typeface="Calibri" panose="020F0502020204030204" pitchFamily="34" charset="0"/>
              </a:rPr>
              <a:t> vammaisten naisten oikeuksista ja tarpeista. Parannamme heidän mahdollisuuksiaan osallistua yhteisön yhteisiin </a:t>
            </a:r>
            <a:r>
              <a:rPr lang="fi-FI" sz="1800" b="1" i="0">
                <a:solidFill>
                  <a:srgbClr val="000000"/>
                </a:solidFill>
                <a:effectLst/>
                <a:latin typeface="Calibri" panose="020F0502020204030204" pitchFamily="34" charset="0"/>
              </a:rPr>
              <a:t>päätöksentekoprosesseihin</a:t>
            </a:r>
            <a:r>
              <a:rPr lang="fi-FI" sz="1800" b="0" i="0">
                <a:solidFill>
                  <a:srgbClr val="000000"/>
                </a:solidFill>
                <a:effectLst/>
                <a:latin typeface="Calibri" panose="020F0502020204030204" pitchFamily="34" charset="0"/>
              </a:rPr>
              <a:t>.  </a:t>
            </a:r>
            <a:endParaRPr lang="fi-FI" sz="1800" b="0" i="0">
              <a:solidFill>
                <a:srgbClr val="000000"/>
              </a:solidFill>
              <a:effectLst/>
              <a:latin typeface="Segoe UI" panose="020B0502040204020203" pitchFamily="34" charset="0"/>
            </a:endParaRPr>
          </a:p>
          <a:p>
            <a:pPr algn="l" rtl="0" fontAlgn="base">
              <a:lnSpc>
                <a:spcPts val="1457"/>
              </a:lnSpc>
              <a:spcAft>
                <a:spcPts val="800"/>
              </a:spcAft>
              <a:buNone/>
            </a:pPr>
            <a:r>
              <a:rPr lang="fi-FI" sz="1800" b="0" i="0">
                <a:solidFill>
                  <a:srgbClr val="000000"/>
                </a:solidFill>
                <a:effectLst/>
                <a:latin typeface="Calibri" panose="020F0502020204030204" pitchFamily="34" charset="0"/>
              </a:rPr>
              <a:t>2. Taloudellinen voimaannuttaminen: Luomme vammaisille naisille mahdollisuuksia kohentaa taloudellista tilannettaan </a:t>
            </a:r>
            <a:r>
              <a:rPr lang="fi-FI" sz="1800" b="1" i="0">
                <a:solidFill>
                  <a:srgbClr val="000000"/>
                </a:solidFill>
                <a:effectLst/>
                <a:latin typeface="Calibri" panose="020F0502020204030204" pitchFamily="34" charset="0"/>
              </a:rPr>
              <a:t>yrittäjyyskoulutuksella</a:t>
            </a:r>
            <a:r>
              <a:rPr lang="fi-FI" sz="1800" b="0" i="0">
                <a:solidFill>
                  <a:srgbClr val="000000"/>
                </a:solidFill>
                <a:effectLst/>
                <a:latin typeface="Calibri" panose="020F0502020204030204" pitchFamily="34" charset="0"/>
              </a:rPr>
              <a:t> ja kehittämällä muita </a:t>
            </a:r>
            <a:r>
              <a:rPr lang="fi-FI" sz="1800" b="1" i="0">
                <a:solidFill>
                  <a:srgbClr val="000000"/>
                </a:solidFill>
                <a:effectLst/>
                <a:latin typeface="Calibri" panose="020F0502020204030204" pitchFamily="34" charset="0"/>
              </a:rPr>
              <a:t>ammatillisia</a:t>
            </a:r>
            <a:r>
              <a:rPr lang="fi-FI" sz="1800" b="0" i="0">
                <a:solidFill>
                  <a:srgbClr val="000000"/>
                </a:solidFill>
                <a:effectLst/>
                <a:latin typeface="Calibri" panose="020F0502020204030204" pitchFamily="34" charset="0"/>
              </a:rPr>
              <a:t> </a:t>
            </a:r>
            <a:r>
              <a:rPr lang="fi-FI" sz="1800" b="1" i="0">
                <a:solidFill>
                  <a:srgbClr val="000000"/>
                </a:solidFill>
                <a:effectLst/>
                <a:latin typeface="Calibri" panose="020F0502020204030204" pitchFamily="34" charset="0"/>
              </a:rPr>
              <a:t>taitoja</a:t>
            </a:r>
            <a:r>
              <a:rPr lang="fi-FI" sz="1800" b="0" i="0">
                <a:solidFill>
                  <a:srgbClr val="000000"/>
                </a:solidFill>
                <a:effectLst/>
                <a:latin typeface="Calibri" panose="020F0502020204030204" pitchFamily="34" charset="0"/>
              </a:rPr>
              <a:t>.  </a:t>
            </a:r>
            <a:endParaRPr lang="fi-FI" sz="1800" b="0" i="0">
              <a:solidFill>
                <a:srgbClr val="000000"/>
              </a:solidFill>
              <a:effectLst/>
              <a:latin typeface="Segoe UI" panose="020B0502040204020203" pitchFamily="34" charset="0"/>
            </a:endParaRPr>
          </a:p>
          <a:p>
            <a:pPr algn="l" rtl="0" fontAlgn="base">
              <a:lnSpc>
                <a:spcPts val="1457"/>
              </a:lnSpc>
              <a:spcAft>
                <a:spcPts val="800"/>
              </a:spcAft>
              <a:buNone/>
            </a:pPr>
            <a:r>
              <a:rPr lang="fi-FI" sz="1800" b="0" i="0">
                <a:solidFill>
                  <a:srgbClr val="000000"/>
                </a:solidFill>
                <a:effectLst/>
                <a:latin typeface="Calibri" panose="020F0502020204030204" pitchFamily="34" charset="0"/>
              </a:rPr>
              <a:t>3. Sosiaalinen osallisuus: Helpotamme vammaisten naisten pääsyä </a:t>
            </a:r>
            <a:r>
              <a:rPr lang="fi-FI" sz="1800" b="1" i="0">
                <a:solidFill>
                  <a:srgbClr val="000000"/>
                </a:solidFill>
                <a:effectLst/>
                <a:latin typeface="Calibri" panose="020F0502020204030204" pitchFamily="34" charset="0"/>
              </a:rPr>
              <a:t>osaksi sosiaalisia yhteisöjä. </a:t>
            </a:r>
            <a:r>
              <a:rPr lang="fi-FI" sz="1800" b="0" i="0">
                <a:solidFill>
                  <a:srgbClr val="000000"/>
                </a:solidFill>
                <a:effectLst/>
                <a:latin typeface="Calibri" panose="020F0502020204030204" pitchFamily="34" charset="0"/>
              </a:rPr>
              <a:t>Torjumme leimautumista ja syrjintää. Tuemme erilaisuutta arvostavia sekä vammaisia henkilöitä mukaan ottavia yhteisöjä.  </a:t>
            </a:r>
            <a:endParaRPr lang="fi-FI" sz="1800" b="0" i="0">
              <a:solidFill>
                <a:srgbClr val="000000"/>
              </a:solidFill>
              <a:effectLst/>
              <a:latin typeface="Segoe UI" panose="020B0502040204020203" pitchFamily="34" charset="0"/>
            </a:endParaRPr>
          </a:p>
          <a:p>
            <a:pPr algn="l" rtl="0" fontAlgn="base">
              <a:lnSpc>
                <a:spcPts val="1457"/>
              </a:lnSpc>
              <a:spcAft>
                <a:spcPts val="800"/>
              </a:spcAft>
              <a:buNone/>
            </a:pPr>
            <a:r>
              <a:rPr lang="fi-FI" sz="1800" b="0" i="0">
                <a:solidFill>
                  <a:srgbClr val="000000"/>
                </a:solidFill>
                <a:effectLst/>
                <a:latin typeface="Calibri" panose="020F0502020204030204" pitchFamily="34" charset="0"/>
              </a:rPr>
              <a:t>4. Saavutettavuus ja liikkuvuus: Parannamme </a:t>
            </a:r>
            <a:r>
              <a:rPr lang="fi-FI" sz="1800" b="1" i="0">
                <a:solidFill>
                  <a:srgbClr val="000000"/>
                </a:solidFill>
                <a:effectLst/>
                <a:latin typeface="Calibri" panose="020F0502020204030204" pitchFamily="34" charset="0"/>
              </a:rPr>
              <a:t>esteettömyyttä</a:t>
            </a:r>
            <a:r>
              <a:rPr lang="fi-FI" sz="1800" b="0" i="0">
                <a:solidFill>
                  <a:srgbClr val="000000"/>
                </a:solidFill>
                <a:effectLst/>
                <a:latin typeface="Calibri" panose="020F0502020204030204" pitchFamily="34" charset="0"/>
              </a:rPr>
              <a:t> julkisissa tiloissa ja liikenteessä, jotta vammaiset naiset voisivat liikkua vapaasti ja itsenäisesti yhteisöissään. </a:t>
            </a:r>
          </a:p>
          <a:p>
            <a:pPr marL="0" marR="0" lvl="0" indent="0" algn="l" defTabSz="914400" rtl="0" eaLnBrk="1" fontAlgn="base" latinLnBrk="0" hangingPunct="1">
              <a:lnSpc>
                <a:spcPts val="1950"/>
              </a:lnSpc>
              <a:spcBef>
                <a:spcPts val="0"/>
              </a:spcBef>
              <a:spcAft>
                <a:spcPts val="800"/>
              </a:spcAft>
              <a:buClrTx/>
              <a:buSzTx/>
              <a:buFontTx/>
              <a:buNone/>
              <a:tabLst/>
              <a:defRPr/>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30622-E047-4172-A5B1-DB89CF4B13D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22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ts val="1950"/>
              </a:lnSpc>
              <a:spcBef>
                <a:spcPts val="0"/>
              </a:spcBef>
              <a:spcAft>
                <a:spcPts val="800"/>
              </a:spcAft>
              <a:buClrTx/>
              <a:buSzTx/>
              <a:buFontTx/>
              <a:buNone/>
              <a:tabLst/>
              <a:defRPr/>
            </a:pPr>
            <a:r>
              <a:rPr lang="fi-FI" sz="1200" kern="100">
                <a:effectLst/>
                <a:latin typeface="Calibri" panose="020F0502020204030204" pitchFamily="34" charset="0"/>
                <a:ea typeface="Calibri" panose="020F0502020204030204" pitchFamily="34" charset="0"/>
                <a:cs typeface="Times New Roman" panose="02020603050405020304" pitchFamily="18" charset="0"/>
              </a:rPr>
              <a:t>Hanketta tuetaan Suomen kehitysyhteistyövaroin. Tuen saamisen ehtona on kerätä omarahoitusosuus hankkeeseen. </a:t>
            </a:r>
          </a:p>
          <a:p>
            <a:pPr marL="0" marR="0" lvl="0" indent="0" algn="l" defTabSz="914400" rtl="0" eaLnBrk="1" fontAlgn="base" latinLnBrk="0" hangingPunct="1">
              <a:lnSpc>
                <a:spcPts val="1950"/>
              </a:lnSpc>
              <a:spcBef>
                <a:spcPts val="0"/>
              </a:spcBef>
              <a:spcAft>
                <a:spcPts val="800"/>
              </a:spcAft>
              <a:buClrTx/>
              <a:buSzTx/>
              <a:buFontTx/>
              <a:buNone/>
              <a:tabLst/>
              <a:defRPr/>
            </a:pPr>
            <a:endParaRPr lang="fi-FI"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ts val="1950"/>
              </a:lnSpc>
              <a:spcBef>
                <a:spcPts val="0"/>
              </a:spcBef>
              <a:spcAft>
                <a:spcPts val="800"/>
              </a:spcAft>
              <a:buClrTx/>
              <a:buSzTx/>
              <a:buFontTx/>
              <a:buNone/>
              <a:tabLst/>
              <a:defRPr/>
            </a:pPr>
            <a:r>
              <a:rPr lang="fi-FI" sz="1200" kern="100">
                <a:effectLst/>
                <a:latin typeface="Calibri" panose="020F0502020204030204" pitchFamily="34" charset="0"/>
                <a:ea typeface="Calibri" panose="020F0502020204030204" pitchFamily="34" charset="0"/>
                <a:cs typeface="Times New Roman" panose="02020603050405020304" pitchFamily="18" charset="0"/>
              </a:rPr>
              <a:t>Omarahoitusosuus on 7,5% hankkeen vuosittaisesta kokonaisbudjetista. Vuonna 2026 kokonaisbudjetti on 195 698 €.</a:t>
            </a:r>
          </a:p>
          <a:p>
            <a:pPr algn="l" rtl="0" fontAlgn="base">
              <a:lnSpc>
                <a:spcPts val="1950"/>
              </a:lnSpc>
              <a:spcAft>
                <a:spcPts val="800"/>
              </a:spcAft>
              <a:buNone/>
            </a:pPr>
            <a:endParaRPr lang="fi-FI" sz="1200" b="0" i="0">
              <a:solidFill>
                <a:srgbClr val="000000"/>
              </a:solidFill>
              <a:effectLst/>
              <a:latin typeface="Calibri" panose="020F0502020204030204" pitchFamily="34" charset="0"/>
            </a:endParaRPr>
          </a:p>
        </p:txBody>
      </p:sp>
      <p:sp>
        <p:nvSpPr>
          <p:cNvPr id="4" name="Dian numeron paikkamerkki 3"/>
          <p:cNvSpPr>
            <a:spLocks noGrp="1"/>
          </p:cNvSpPr>
          <p:nvPr>
            <p:ph type="sldNum" sz="quarter" idx="5"/>
          </p:nvPr>
        </p:nvSpPr>
        <p:spPr/>
        <p:txBody>
          <a:bodyPr/>
          <a:lstStyle/>
          <a:p>
            <a:fld id="{F56EBA3C-C629-4DBC-87BA-7FBF1CF4319B}" type="slidenum">
              <a:rPr lang="fi-FI" smtClean="0"/>
              <a:t>6</a:t>
            </a:fld>
            <a:endParaRPr lang="fi-FI"/>
          </a:p>
        </p:txBody>
      </p:sp>
    </p:spTree>
    <p:extLst>
      <p:ext uri="{BB962C8B-B14F-4D97-AF65-F5344CB8AC3E}">
        <p14:creationId xmlns:p14="http://schemas.microsoft.com/office/powerpoint/2010/main" val="365911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56EBA3C-C629-4DBC-87BA-7FBF1CF4319B}" type="slidenum">
              <a:rPr lang="fi-FI" smtClean="0"/>
              <a:t>7</a:t>
            </a:fld>
            <a:endParaRPr lang="fi-FI"/>
          </a:p>
        </p:txBody>
      </p:sp>
    </p:spTree>
    <p:extLst>
      <p:ext uri="{BB962C8B-B14F-4D97-AF65-F5344CB8AC3E}">
        <p14:creationId xmlns:p14="http://schemas.microsoft.com/office/powerpoint/2010/main" val="40271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8</a:t>
            </a:fld>
            <a:endParaRPr lang="fi-FI"/>
          </a:p>
        </p:txBody>
      </p:sp>
    </p:spTree>
    <p:extLst>
      <p:ext uri="{BB962C8B-B14F-4D97-AF65-F5344CB8AC3E}">
        <p14:creationId xmlns:p14="http://schemas.microsoft.com/office/powerpoint/2010/main" val="49330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a:solidFill>
                  <a:schemeClr val="tx1"/>
                </a:solidFill>
                <a:effectLst/>
                <a:latin typeface="+mn-lt"/>
                <a:ea typeface="+mn-ea"/>
                <a:cs typeface="+mn-cs"/>
              </a:rPr>
              <a:t>Itä-Aasiassa tehtävä koulutustyö antaa opiskelijoille valmiuksia jatko-opintoihin ja kansainvälisiin työmahdollisuuksiin sekä tukee avoimempaa ja yhteistyöhön perustuvaa yhteiskuntaa. </a:t>
            </a:r>
          </a:p>
          <a:p>
            <a:r>
              <a:rPr lang="fi-FI" sz="1200" kern="1200">
                <a:solidFill>
                  <a:schemeClr val="tx1"/>
                </a:solidFill>
                <a:effectLst/>
                <a:latin typeface="+mn-lt"/>
                <a:ea typeface="+mn-ea"/>
                <a:cs typeface="+mn-cs"/>
              </a:rPr>
              <a:t>Toimimme englannin opetuksen kautta maan asukkaiden parissa diasporassa sekä elämme ja vaikutamme kristittyinä yhteisössä. Opetusta on toteutettu eri luokka-asteilla, ja yhteistyö sekä opiskelijoiden että koulun henkilökunnan kanssa on ollut lämmintä ja rakentavaa. Työ on vahvistanut luottamuksellisia suhteita ja luonut hyvän pohjan pitkäjänteiselle yhteistyölle.</a:t>
            </a:r>
          </a:p>
          <a:p>
            <a:r>
              <a:rPr lang="fi-FI" sz="1200" kern="1200">
                <a:solidFill>
                  <a:schemeClr val="tx1"/>
                </a:solidFill>
                <a:effectLst/>
                <a:latin typeface="+mn-lt"/>
                <a:ea typeface="+mn-ea"/>
                <a:cs typeface="+mn-cs"/>
              </a:rPr>
              <a:t>Tuemme myös työpanoksella maassa toimivaa yliopistoa. Yliopistossa opiskelu antaa nuorille mahdollisuuden kehittää omaa maataan ja sen tulevaisuutta. Korkeatasoisten kansainvälisten opettajien ja professoreiden kautta työ tukee myös kulttuurien välistä vuorovaikutusta ja avartaa opiskelijoiden maailmankuvaa. </a:t>
            </a:r>
          </a:p>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9</a:t>
            </a:fld>
            <a:endParaRPr lang="fi-FI"/>
          </a:p>
        </p:txBody>
      </p:sp>
    </p:spTree>
    <p:extLst>
      <p:ext uri="{BB962C8B-B14F-4D97-AF65-F5344CB8AC3E}">
        <p14:creationId xmlns:p14="http://schemas.microsoft.com/office/powerpoint/2010/main" val="418336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a:solidFill>
                  <a:schemeClr val="tx1"/>
                </a:solidFill>
                <a:effectLst/>
                <a:latin typeface="+mn-lt"/>
                <a:ea typeface="+mn-ea"/>
                <a:cs typeface="+mn-cs"/>
              </a:rPr>
              <a:t>Tavoitteenamme on aloittaa yhteistyö kansainvälisen kristillisen järjestön kanssa, jotta voimme yhdessä paikallisten kanssa kehittää infrastruktuuria ja parantaa puhtaan veden, energian, ruoan ja terveydenhuollon saatavuutta. Haluamme tehdä työtä myötätunnolla, rehellisesti ja avoimesti. Olemme saaneet nähdä, miten rakkaus, totuus ja pitkäjänteisyys voivat koskettaa ja muuttaa ihmisten sydämiä. </a:t>
            </a:r>
          </a:p>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10</a:t>
            </a:fld>
            <a:endParaRPr lang="fi-FI"/>
          </a:p>
        </p:txBody>
      </p:sp>
    </p:spTree>
    <p:extLst>
      <p:ext uri="{BB962C8B-B14F-4D97-AF65-F5344CB8AC3E}">
        <p14:creationId xmlns:p14="http://schemas.microsoft.com/office/powerpoint/2010/main" val="28304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56EBA3C-C629-4DBC-87BA-7FBF1CF4319B}" type="slidenum">
              <a:rPr lang="fi-FI" smtClean="0"/>
              <a:t>12</a:t>
            </a:fld>
            <a:endParaRPr lang="fi-FI"/>
          </a:p>
        </p:txBody>
      </p:sp>
    </p:spTree>
    <p:extLst>
      <p:ext uri="{BB962C8B-B14F-4D97-AF65-F5344CB8AC3E}">
        <p14:creationId xmlns:p14="http://schemas.microsoft.com/office/powerpoint/2010/main" val="18084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7BC1-9BD4-780C-FC71-0859BC3E31C9}"/>
              </a:ext>
            </a:extLst>
          </p:cNvPr>
          <p:cNvSpPr>
            <a:spLocks noGrp="1"/>
          </p:cNvSpPr>
          <p:nvPr>
            <p:ph type="ctrTitle"/>
          </p:nvPr>
        </p:nvSpPr>
        <p:spPr>
          <a:xfrm>
            <a:off x="1524000" y="1274763"/>
            <a:ext cx="9144000" cy="2387600"/>
          </a:xfrm>
        </p:spPr>
        <p:txBody>
          <a:bodyPr anchor="b"/>
          <a:lstStyle>
            <a:lvl1pPr algn="ctr">
              <a:defRPr sz="6000"/>
            </a:lvl1pPr>
          </a:lstStyle>
          <a:p>
            <a:r>
              <a:rPr lang="en-GB"/>
              <a:t>Click to edit Master title style</a:t>
            </a:r>
            <a:endParaRPr lang="fi-FI"/>
          </a:p>
        </p:txBody>
      </p:sp>
      <p:sp>
        <p:nvSpPr>
          <p:cNvPr id="3" name="Subtitle 2">
            <a:extLst>
              <a:ext uri="{FF2B5EF4-FFF2-40B4-BE49-F238E27FC236}">
                <a16:creationId xmlns:a16="http://schemas.microsoft.com/office/drawing/2014/main" id="{7C03EA3C-F184-2915-5D63-C04E71961253}"/>
              </a:ext>
            </a:extLst>
          </p:cNvPr>
          <p:cNvSpPr>
            <a:spLocks noGrp="1"/>
          </p:cNvSpPr>
          <p:nvPr>
            <p:ph type="subTitle" idx="1"/>
          </p:nvPr>
        </p:nvSpPr>
        <p:spPr>
          <a:xfrm>
            <a:off x="1524000" y="5024438"/>
            <a:ext cx="9144000" cy="13154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Tree>
    <p:extLst>
      <p:ext uri="{BB962C8B-B14F-4D97-AF65-F5344CB8AC3E}">
        <p14:creationId xmlns:p14="http://schemas.microsoft.com/office/powerpoint/2010/main" val="17336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B466-F5D0-D3B6-75DA-5285D23D3F29}"/>
              </a:ext>
            </a:extLst>
          </p:cNvPr>
          <p:cNvSpPr>
            <a:spLocks noGrp="1"/>
          </p:cNvSpPr>
          <p:nvPr>
            <p:ph type="title"/>
          </p:nvPr>
        </p:nvSpPr>
        <p:spPr>
          <a:xfrm>
            <a:off x="838200" y="608965"/>
            <a:ext cx="10515600" cy="1325563"/>
          </a:xfrm>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23750EF4-5E4B-BC7C-70A3-AE959F497CA4}"/>
              </a:ext>
            </a:extLst>
          </p:cNvPr>
          <p:cNvSpPr>
            <a:spLocks noGrp="1"/>
          </p:cNvSpPr>
          <p:nvPr>
            <p:ph idx="1"/>
          </p:nvPr>
        </p:nvSpPr>
        <p:spPr>
          <a:xfrm>
            <a:off x="838200" y="206946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4260616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D82D8E35-505A-7AF9-D0FA-5C4770A035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F0C497C-BCB4-EFE1-A36D-C779B46E36E5}"/>
              </a:ext>
            </a:extLst>
          </p:cNvPr>
          <p:cNvSpPr>
            <a:spLocks noGrp="1"/>
          </p:cNvSpPr>
          <p:nvPr>
            <p:ph type="title"/>
          </p:nvPr>
        </p:nvSpPr>
        <p:spPr>
          <a:xfrm>
            <a:off x="838200" y="487045"/>
            <a:ext cx="10515600" cy="1325563"/>
          </a:xfrm>
          <a:prstGeom prst="rect">
            <a:avLst/>
          </a:prstGeom>
        </p:spPr>
        <p:txBody>
          <a:bodyPr vert="horz" lIns="91440" tIns="45720" rIns="91440" bIns="45720" rtlCol="0" anchor="ctr">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CD2F6F43-B74E-8222-BB5F-E00F2F94CABC}"/>
              </a:ext>
            </a:extLst>
          </p:cNvPr>
          <p:cNvSpPr>
            <a:spLocks noGrp="1"/>
          </p:cNvSpPr>
          <p:nvPr>
            <p:ph type="body" idx="1"/>
          </p:nvPr>
        </p:nvSpPr>
        <p:spPr>
          <a:xfrm>
            <a:off x="838200" y="194754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40079693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b="1" kern="1200">
          <a:solidFill>
            <a:srgbClr val="004AA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4AA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4AA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Ihmisen kasvot, vaate, hymy&#10;&#10;Tekoälyllä luotu sisältö voi olla virheellistä.">
            <a:extLst>
              <a:ext uri="{FF2B5EF4-FFF2-40B4-BE49-F238E27FC236}">
                <a16:creationId xmlns:a16="http://schemas.microsoft.com/office/drawing/2014/main" id="{3C900071-BFAC-6FBD-E083-8D91C0BA592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023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B6BB-F008-3E58-6C49-C6AAAF156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6D719-184F-E4ED-AE78-FD9266C04B2A}"/>
              </a:ext>
            </a:extLst>
          </p:cNvPr>
          <p:cNvSpPr>
            <a:spLocks noGrp="1"/>
          </p:cNvSpPr>
          <p:nvPr>
            <p:ph type="title"/>
          </p:nvPr>
        </p:nvSpPr>
        <p:spPr>
          <a:xfrm>
            <a:off x="800861" y="1426370"/>
            <a:ext cx="4834180" cy="878872"/>
          </a:xfrm>
        </p:spPr>
        <p:txBody>
          <a:bodyPr/>
          <a:lstStyle/>
          <a:p>
            <a:r>
              <a:rPr lang="sv-SE" dirty="0" err="1"/>
              <a:t>Avustustyö</a:t>
            </a:r>
            <a:endParaRPr lang="fi-FI" dirty="0"/>
          </a:p>
        </p:txBody>
      </p:sp>
      <p:sp>
        <p:nvSpPr>
          <p:cNvPr id="3" name="Content Placeholder 2">
            <a:extLst>
              <a:ext uri="{FF2B5EF4-FFF2-40B4-BE49-F238E27FC236}">
                <a16:creationId xmlns:a16="http://schemas.microsoft.com/office/drawing/2014/main" id="{AC2059D0-2001-993E-18C9-9A0333E3C2FE}"/>
              </a:ext>
            </a:extLst>
          </p:cNvPr>
          <p:cNvSpPr>
            <a:spLocks noGrp="1"/>
          </p:cNvSpPr>
          <p:nvPr>
            <p:ph idx="1"/>
          </p:nvPr>
        </p:nvSpPr>
        <p:spPr>
          <a:xfrm>
            <a:off x="339900" y="2421934"/>
            <a:ext cx="10227785" cy="4774379"/>
          </a:xfrm>
        </p:spPr>
        <p:txBody>
          <a:bodyPr>
            <a:normAutofit/>
          </a:bodyPr>
          <a:lstStyle/>
          <a:p>
            <a:pPr marL="457200" indent="-457200">
              <a:buFont typeface="Arial" panose="020B0604020202020204" pitchFamily="34" charset="0"/>
              <a:buChar char="•"/>
            </a:pPr>
            <a:r>
              <a:rPr lang="fi-FI" dirty="0"/>
              <a:t>Pyrimme parantamaan elinoloja yhteistyössä kansainvälisen kristillisen järjestön ja paikallisten toimijoiden kanssa.</a:t>
            </a:r>
          </a:p>
          <a:p>
            <a:pPr marL="457200" indent="-457200">
              <a:buFont typeface="Arial" panose="020B0604020202020204" pitchFamily="34" charset="0"/>
              <a:buChar char="•"/>
            </a:pPr>
            <a:r>
              <a:rPr lang="fi-FI" dirty="0"/>
              <a:t>Kehitämme infrastruktuuria vahvistaen puhtaan veden, energian, ruoan ja terveydenhuollon saatavuutta.</a:t>
            </a:r>
          </a:p>
          <a:p>
            <a:pPr marL="457200" indent="-457200">
              <a:buFont typeface="Arial" panose="020B0604020202020204" pitchFamily="34" charset="0"/>
              <a:buChar char="•"/>
            </a:pPr>
            <a:r>
              <a:rPr lang="fi-FI" dirty="0"/>
              <a:t>Toimimme avoimesti kristittyinä, rehellisesti ja pitkäjänteisesti yhteisöjä vahvistaen.</a:t>
            </a:r>
          </a:p>
        </p:txBody>
      </p:sp>
    </p:spTree>
    <p:extLst>
      <p:ext uri="{BB962C8B-B14F-4D97-AF65-F5344CB8AC3E}">
        <p14:creationId xmlns:p14="http://schemas.microsoft.com/office/powerpoint/2010/main" val="101251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2076F-FD96-BD81-C0AA-2E3733A60022}"/>
            </a:ext>
          </a:extLst>
        </p:cNvPr>
        <p:cNvGrpSpPr/>
        <p:nvPr/>
      </p:nvGrpSpPr>
      <p:grpSpPr>
        <a:xfrm>
          <a:off x="0" y="0"/>
          <a:ext cx="0" cy="0"/>
          <a:chOff x="0" y="0"/>
          <a:chExt cx="0" cy="0"/>
        </a:xfrm>
      </p:grpSpPr>
      <p:pic>
        <p:nvPicPr>
          <p:cNvPr id="4" name="Kuva 3" descr="Kuva, joka sisältää kohteen teksti, Ihmisen kasvot, hymy, vaate&#10;&#10;Tekoälyllä luotu sisältö voi olla virheellistä.">
            <a:extLst>
              <a:ext uri="{FF2B5EF4-FFF2-40B4-BE49-F238E27FC236}">
                <a16:creationId xmlns:a16="http://schemas.microsoft.com/office/drawing/2014/main" id="{161F3622-3130-3A24-15B9-DD77457CEBE2}"/>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361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B47672-C0EC-826E-8342-418C4D8B4273}"/>
              </a:ext>
            </a:extLst>
          </p:cNvPr>
          <p:cNvSpPr>
            <a:spLocks noGrp="1"/>
          </p:cNvSpPr>
          <p:nvPr>
            <p:ph type="ctrTitle"/>
          </p:nvPr>
        </p:nvSpPr>
        <p:spPr/>
        <p:txBody>
          <a:bodyPr/>
          <a:lstStyle/>
          <a:p>
            <a:r>
              <a:rPr lang="fi-FI"/>
              <a:t>Lämmin kiitos lahjastasi!</a:t>
            </a:r>
          </a:p>
        </p:txBody>
      </p:sp>
      <p:sp>
        <p:nvSpPr>
          <p:cNvPr id="4" name="Alaotsikko 2">
            <a:extLst>
              <a:ext uri="{FF2B5EF4-FFF2-40B4-BE49-F238E27FC236}">
                <a16:creationId xmlns:a16="http://schemas.microsoft.com/office/drawing/2014/main" id="{C2A97927-26C8-2D54-5CA6-A20892483EF2}"/>
              </a:ext>
            </a:extLst>
          </p:cNvPr>
          <p:cNvSpPr>
            <a:spLocks noGrp="1"/>
          </p:cNvSpPr>
          <p:nvPr>
            <p:ph type="subTitle" idx="1"/>
          </p:nvPr>
        </p:nvSpPr>
        <p:spPr>
          <a:xfrm>
            <a:off x="1524000" y="4389007"/>
            <a:ext cx="9144000" cy="1315402"/>
          </a:xfrm>
        </p:spPr>
        <p:txBody>
          <a:bodyPr>
            <a:normAutofit/>
          </a:bodyPr>
          <a:lstStyle/>
          <a:p>
            <a:r>
              <a:rPr lang="fi-FI" sz="4000"/>
              <a:t>www.kylvaja.fi</a:t>
            </a:r>
          </a:p>
        </p:txBody>
      </p:sp>
    </p:spTree>
    <p:extLst>
      <p:ext uri="{BB962C8B-B14F-4D97-AF65-F5344CB8AC3E}">
        <p14:creationId xmlns:p14="http://schemas.microsoft.com/office/powerpoint/2010/main" val="97590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0528304-4E63-C0FE-C655-3FC944003055}"/>
              </a:ext>
            </a:extLst>
          </p:cNvPr>
          <p:cNvSpPr>
            <a:spLocks noGrp="1"/>
          </p:cNvSpPr>
          <p:nvPr>
            <p:ph idx="1"/>
          </p:nvPr>
        </p:nvSpPr>
        <p:spPr>
          <a:xfrm>
            <a:off x="715505" y="1379351"/>
            <a:ext cx="10760990" cy="4928460"/>
          </a:xfrm>
        </p:spPr>
        <p:txBody>
          <a:bodyPr>
            <a:normAutofit/>
          </a:bodyPr>
          <a:lstStyle/>
          <a:p>
            <a:r>
              <a:rPr lang="fi-FI" b="1" dirty="0"/>
              <a:t>Etiopiassa</a:t>
            </a:r>
            <a:r>
              <a:rPr lang="fi-FI" dirty="0"/>
              <a:t> pääkaupungin laitamilla elävät vammaiset naiset kohtaavat monia haasteita, esteitä sekä syrjintää. </a:t>
            </a:r>
          </a:p>
          <a:p>
            <a:r>
              <a:rPr lang="fi-FI" dirty="0"/>
              <a:t>Kylväjä on aloittanut ulkoministeriön tuella kehitysyhteistyöhankkeen, jossa parannetaan naisten elämänlaatua. </a:t>
            </a:r>
          </a:p>
          <a:p>
            <a:r>
              <a:rPr lang="fi-FI" dirty="0"/>
              <a:t>Hankkeessa vahvistetaan naisten mahdollisuuksia osallistua yhteisön yhteiseen päätöksentekoon. Yrittäjyyskoulutuksella luodaan mahdollisuuksia taloudellisen tilanteen kohentamiseen ja muiden ammatillisten taitojen kehittämiseen. Hankkeessa parannetaan myös esteettömyyttä julkisissa tiloissa ja liikenteessä. </a:t>
            </a:r>
          </a:p>
          <a:p>
            <a:r>
              <a:rPr lang="fi-FI" dirty="0"/>
              <a:t>Kumppanimme on Etiopian </a:t>
            </a:r>
            <a:r>
              <a:rPr lang="fi-FI" dirty="0" err="1"/>
              <a:t>Mekane</a:t>
            </a:r>
            <a:r>
              <a:rPr lang="fi-FI" dirty="0"/>
              <a:t> </a:t>
            </a:r>
            <a:r>
              <a:rPr lang="fi-FI" dirty="0" err="1"/>
              <a:t>Yesus</a:t>
            </a:r>
            <a:r>
              <a:rPr lang="fi-FI" dirty="0"/>
              <a:t> -kirkon kehitysyhteistyöorganisaatio.</a:t>
            </a:r>
          </a:p>
        </p:txBody>
      </p:sp>
    </p:spTree>
    <p:extLst>
      <p:ext uri="{BB962C8B-B14F-4D97-AF65-F5344CB8AC3E}">
        <p14:creationId xmlns:p14="http://schemas.microsoft.com/office/powerpoint/2010/main" val="50968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p:txBody>
          <a:bodyPr/>
          <a:lstStyle/>
          <a:p>
            <a:pPr algn="ctr"/>
            <a:r>
              <a:rPr lang="fi-FI"/>
              <a:t>Rakkauden välittäminen sanoin ja teoin </a:t>
            </a:r>
          </a:p>
        </p:txBody>
      </p:sp>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838200" y="2219875"/>
            <a:ext cx="4140201" cy="3504021"/>
          </a:xfrm>
        </p:spPr>
        <p:txBody>
          <a:bodyPr>
            <a:normAutofit/>
          </a:bodyPr>
          <a:lstStyle/>
          <a:p>
            <a:pPr marL="0" indent="0">
              <a:buNone/>
            </a:pPr>
            <a:r>
              <a:rPr lang="fi-FI" sz="2800" b="0" i="1">
                <a:effectLst/>
                <a:latin typeface="Calibri" panose="020F0502020204030204" pitchFamily="34" charset="0"/>
              </a:rPr>
              <a:t>Toisenlaista paastoa minä odotan: että […] murrat leipää nälkäiselle, avaat kotisi kodittomalle, vaatetat alastoman, kun hänet näet, etkä karttele apua tarvitsevaa veljeäsi. </a:t>
            </a:r>
          </a:p>
          <a:p>
            <a:pPr marL="0" indent="0">
              <a:buNone/>
            </a:pPr>
            <a:r>
              <a:rPr lang="fi-FI" sz="2800" b="0" i="0">
                <a:effectLst/>
                <a:latin typeface="Calibri" panose="020F0502020204030204" pitchFamily="34" charset="0"/>
              </a:rPr>
              <a:t>Jesaja 58: 6-7 </a:t>
            </a:r>
          </a:p>
          <a:p>
            <a:pPr marL="0" indent="0">
              <a:buNone/>
            </a:pPr>
            <a:endParaRPr lang="fi-FI" sz="2800"/>
          </a:p>
          <a:p>
            <a:endParaRPr lang="fi-FI"/>
          </a:p>
        </p:txBody>
      </p:sp>
      <p:sp>
        <p:nvSpPr>
          <p:cNvPr id="3" name="Tekstiruutu 2">
            <a:extLst>
              <a:ext uri="{FF2B5EF4-FFF2-40B4-BE49-F238E27FC236}">
                <a16:creationId xmlns:a16="http://schemas.microsoft.com/office/drawing/2014/main" id="{0E0B28B6-92F7-98EE-5944-1E1FDF127F3C}"/>
              </a:ext>
            </a:extLst>
          </p:cNvPr>
          <p:cNvSpPr txBox="1"/>
          <p:nvPr/>
        </p:nvSpPr>
        <p:spPr>
          <a:xfrm>
            <a:off x="10055254" y="6064369"/>
            <a:ext cx="244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Sofi Valkealintu</a:t>
            </a:r>
          </a:p>
        </p:txBody>
      </p:sp>
      <p:pic>
        <p:nvPicPr>
          <p:cNvPr id="4" name="Kuva 3">
            <a:extLst>
              <a:ext uri="{FF2B5EF4-FFF2-40B4-BE49-F238E27FC236}">
                <a16:creationId xmlns:a16="http://schemas.microsoft.com/office/drawing/2014/main" id="{53052AC3-C355-0363-6F24-C9E101D9BA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4046" y="1810443"/>
            <a:ext cx="6433893" cy="4293031"/>
          </a:xfrm>
          <a:prstGeom prst="rect">
            <a:avLst/>
          </a:prstGeom>
          <a:ln>
            <a:noFill/>
          </a:ln>
          <a:effectLst>
            <a:softEdge rad="112500"/>
          </a:effectLst>
        </p:spPr>
      </p:pic>
    </p:spTree>
    <p:extLst>
      <p:ext uri="{BB962C8B-B14F-4D97-AF65-F5344CB8AC3E}">
        <p14:creationId xmlns:p14="http://schemas.microsoft.com/office/powerpoint/2010/main" val="11409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C928C9-5790-C076-3437-471873C40940}"/>
              </a:ext>
            </a:extLst>
          </p:cNvPr>
          <p:cNvSpPr>
            <a:spLocks noGrp="1"/>
          </p:cNvSpPr>
          <p:nvPr>
            <p:ph type="title"/>
          </p:nvPr>
        </p:nvSpPr>
        <p:spPr>
          <a:xfrm>
            <a:off x="838200" y="786473"/>
            <a:ext cx="10515600" cy="1325563"/>
          </a:xfrm>
        </p:spPr>
        <p:txBody>
          <a:bodyPr/>
          <a:lstStyle/>
          <a:p>
            <a:pPr algn="ctr"/>
            <a:r>
              <a:rPr lang="fi-FI"/>
              <a:t>Vammaisten naisten voimaantuminen Etiopiassa </a:t>
            </a:r>
            <a:br>
              <a:rPr lang="fi-FI"/>
            </a:br>
            <a:endParaRPr lang="fi-FI"/>
          </a:p>
        </p:txBody>
      </p:sp>
      <p:pic>
        <p:nvPicPr>
          <p:cNvPr id="4" name="Sisällön paikkamerkki 3">
            <a:extLst>
              <a:ext uri="{FF2B5EF4-FFF2-40B4-BE49-F238E27FC236}">
                <a16:creationId xmlns:a16="http://schemas.microsoft.com/office/drawing/2014/main" id="{ED3EC49D-94FC-9478-E378-ABC87C1D259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3765" y="2101526"/>
            <a:ext cx="5428250" cy="3620717"/>
          </a:xfrm>
          <a:prstGeom prst="rect">
            <a:avLst/>
          </a:prstGeom>
          <a:ln>
            <a:noFill/>
          </a:ln>
          <a:effectLst>
            <a:softEdge rad="112500"/>
          </a:effectLst>
        </p:spPr>
      </p:pic>
      <p:pic>
        <p:nvPicPr>
          <p:cNvPr id="3" name="Sisällön paikkamerkki 3">
            <a:extLst>
              <a:ext uri="{FF2B5EF4-FFF2-40B4-BE49-F238E27FC236}">
                <a16:creationId xmlns:a16="http://schemas.microsoft.com/office/drawing/2014/main" id="{339D2D83-4419-A376-AA9D-4741AA8B0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3786" y="2101526"/>
            <a:ext cx="4824449" cy="3618337"/>
          </a:xfrm>
          <a:prstGeom prst="rect">
            <a:avLst/>
          </a:prstGeom>
          <a:ln>
            <a:noFill/>
          </a:ln>
          <a:effectLst>
            <a:softEdge rad="112500"/>
          </a:effectLst>
        </p:spPr>
      </p:pic>
      <p:sp>
        <p:nvSpPr>
          <p:cNvPr id="5" name="Tekstiruutu 4">
            <a:extLst>
              <a:ext uri="{FF2B5EF4-FFF2-40B4-BE49-F238E27FC236}">
                <a16:creationId xmlns:a16="http://schemas.microsoft.com/office/drawing/2014/main" id="{A13F7DB6-78D3-659E-8238-D7D7DCB35F4C}"/>
              </a:ext>
            </a:extLst>
          </p:cNvPr>
          <p:cNvSpPr txBox="1"/>
          <p:nvPr/>
        </p:nvSpPr>
        <p:spPr>
          <a:xfrm>
            <a:off x="4547216" y="5702195"/>
            <a:ext cx="2146570" cy="369332"/>
          </a:xfrm>
          <a:prstGeom prst="rect">
            <a:avLst/>
          </a:prstGeom>
          <a:noFill/>
        </p:spPr>
        <p:txBody>
          <a:bodyPr wrap="square" rtlCol="0">
            <a:spAutoFit/>
          </a:bodyPr>
          <a:lstStyle/>
          <a:p>
            <a:r>
              <a:rPr lang="fi-FI"/>
              <a:t>Sofi Valkealintu</a:t>
            </a:r>
          </a:p>
        </p:txBody>
      </p:sp>
      <p:sp>
        <p:nvSpPr>
          <p:cNvPr id="6" name="Tekstiruutu 5">
            <a:extLst>
              <a:ext uri="{FF2B5EF4-FFF2-40B4-BE49-F238E27FC236}">
                <a16:creationId xmlns:a16="http://schemas.microsoft.com/office/drawing/2014/main" id="{52F9B56F-C410-11E8-C6C8-8E1D92744E0C}"/>
              </a:ext>
            </a:extLst>
          </p:cNvPr>
          <p:cNvSpPr txBox="1"/>
          <p:nvPr/>
        </p:nvSpPr>
        <p:spPr>
          <a:xfrm>
            <a:off x="10748354" y="5707957"/>
            <a:ext cx="1242589" cy="369332"/>
          </a:xfrm>
          <a:prstGeom prst="rect">
            <a:avLst/>
          </a:prstGeom>
          <a:noFill/>
        </p:spPr>
        <p:txBody>
          <a:bodyPr wrap="square" rtlCol="0">
            <a:spAutoFit/>
          </a:bodyPr>
          <a:lstStyle/>
          <a:p>
            <a:r>
              <a:rPr lang="fi-FI"/>
              <a:t>Kylväjä</a:t>
            </a:r>
          </a:p>
        </p:txBody>
      </p:sp>
    </p:spTree>
    <p:extLst>
      <p:ext uri="{BB962C8B-B14F-4D97-AF65-F5344CB8AC3E}">
        <p14:creationId xmlns:p14="http://schemas.microsoft.com/office/powerpoint/2010/main" val="77035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91115C-ED43-72D9-BB54-E63C9D673DBD}"/>
              </a:ext>
            </a:extLst>
          </p:cNvPr>
          <p:cNvSpPr>
            <a:spLocks noGrp="1"/>
          </p:cNvSpPr>
          <p:nvPr>
            <p:ph type="title"/>
          </p:nvPr>
        </p:nvSpPr>
        <p:spPr/>
        <p:txBody>
          <a:bodyPr/>
          <a:lstStyle/>
          <a:p>
            <a:pPr algn="ctr"/>
            <a:r>
              <a:rPr lang="fi-FI"/>
              <a:t>Hanke parantaa vammaisten naisten asemaa:</a:t>
            </a:r>
          </a:p>
        </p:txBody>
      </p:sp>
      <p:sp>
        <p:nvSpPr>
          <p:cNvPr id="5" name="Sisällön paikkamerkki 4">
            <a:extLst>
              <a:ext uri="{FF2B5EF4-FFF2-40B4-BE49-F238E27FC236}">
                <a16:creationId xmlns:a16="http://schemas.microsoft.com/office/drawing/2014/main" id="{B2B3BD23-1205-3A61-EF7D-C09312993385}"/>
              </a:ext>
            </a:extLst>
          </p:cNvPr>
          <p:cNvSpPr>
            <a:spLocks noGrp="1"/>
          </p:cNvSpPr>
          <p:nvPr>
            <p:ph idx="1"/>
          </p:nvPr>
        </p:nvSpPr>
        <p:spPr>
          <a:xfrm>
            <a:off x="604434" y="2162076"/>
            <a:ext cx="5189135" cy="4009605"/>
          </a:xfrm>
        </p:spPr>
        <p:txBody>
          <a:bodyPr>
            <a:normAutofit/>
          </a:bodyPr>
          <a:lstStyle/>
          <a:p>
            <a:pPr marL="342900" indent="-342900">
              <a:buFont typeface="Arial" panose="020B0604020202020204" pitchFamily="34" charset="0"/>
              <a:buChar char="•"/>
            </a:pPr>
            <a:r>
              <a:rPr lang="fi-FI"/>
              <a:t>Edunvalvonnalla ja tietoisuuden vahvistamisella</a:t>
            </a:r>
          </a:p>
          <a:p>
            <a:pPr marL="342900" indent="-342900">
              <a:buFont typeface="Arial" panose="020B0604020202020204" pitchFamily="34" charset="0"/>
              <a:buChar char="•"/>
            </a:pPr>
            <a:r>
              <a:rPr lang="fi-FI"/>
              <a:t>Taloudellisella voimaannuttamisella</a:t>
            </a:r>
          </a:p>
          <a:p>
            <a:pPr marL="342900" indent="-342900">
              <a:buFont typeface="Arial" panose="020B0604020202020204" pitchFamily="34" charset="0"/>
              <a:buChar char="•"/>
            </a:pPr>
            <a:r>
              <a:rPr lang="fi-FI"/>
              <a:t>Sosiaalisella osallisuudella</a:t>
            </a:r>
          </a:p>
          <a:p>
            <a:pPr marL="342900" indent="-342900">
              <a:buFont typeface="Arial" panose="020B0604020202020204" pitchFamily="34" charset="0"/>
              <a:buChar char="•"/>
            </a:pPr>
            <a:r>
              <a:rPr lang="fi-FI"/>
              <a:t>Saavutettavuudella ja liikkuvuudella</a:t>
            </a:r>
          </a:p>
        </p:txBody>
      </p:sp>
      <p:pic>
        <p:nvPicPr>
          <p:cNvPr id="3" name="Kuva 2">
            <a:extLst>
              <a:ext uri="{FF2B5EF4-FFF2-40B4-BE49-F238E27FC236}">
                <a16:creationId xmlns:a16="http://schemas.microsoft.com/office/drawing/2014/main" id="{47083D76-751A-5114-574F-DED3665378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2058" y="2162076"/>
            <a:ext cx="5451742" cy="3640273"/>
          </a:xfrm>
          <a:prstGeom prst="rect">
            <a:avLst/>
          </a:prstGeom>
          <a:ln>
            <a:noFill/>
          </a:ln>
          <a:effectLst>
            <a:softEdge rad="112500"/>
          </a:effectLst>
        </p:spPr>
      </p:pic>
      <p:sp>
        <p:nvSpPr>
          <p:cNvPr id="4" name="Tekstiruutu 3">
            <a:extLst>
              <a:ext uri="{FF2B5EF4-FFF2-40B4-BE49-F238E27FC236}">
                <a16:creationId xmlns:a16="http://schemas.microsoft.com/office/drawing/2014/main" id="{9137FDAC-C7FF-A4A5-4003-ADE599CB7F02}"/>
              </a:ext>
            </a:extLst>
          </p:cNvPr>
          <p:cNvSpPr txBox="1"/>
          <p:nvPr/>
        </p:nvSpPr>
        <p:spPr>
          <a:xfrm>
            <a:off x="9805480" y="5802349"/>
            <a:ext cx="2042809" cy="369332"/>
          </a:xfrm>
          <a:prstGeom prst="rect">
            <a:avLst/>
          </a:prstGeom>
          <a:noFill/>
        </p:spPr>
        <p:txBody>
          <a:bodyPr wrap="square" rtlCol="0">
            <a:spAutoFit/>
          </a:bodyPr>
          <a:lstStyle/>
          <a:p>
            <a:pPr lvl="0">
              <a:defRPr/>
            </a:pPr>
            <a:r>
              <a:rPr lang="fi-FI">
                <a:solidFill>
                  <a:prstClr val="black"/>
                </a:solidFill>
              </a:rPr>
              <a:t>Sofi Valkealintu</a:t>
            </a:r>
          </a:p>
        </p:txBody>
      </p:sp>
    </p:spTree>
    <p:extLst>
      <p:ext uri="{BB962C8B-B14F-4D97-AF65-F5344CB8AC3E}">
        <p14:creationId xmlns:p14="http://schemas.microsoft.com/office/powerpoint/2010/main" val="42358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7F986-E46B-A07B-33EB-DC924E0DDA73}"/>
              </a:ext>
            </a:extLst>
          </p:cNvPr>
          <p:cNvSpPr>
            <a:spLocks noGrp="1"/>
          </p:cNvSpPr>
          <p:nvPr>
            <p:ph type="title"/>
          </p:nvPr>
        </p:nvSpPr>
        <p:spPr/>
        <p:txBody>
          <a:bodyPr/>
          <a:lstStyle/>
          <a:p>
            <a:pPr algn="ctr"/>
            <a:r>
              <a:rPr lang="fi-FI"/>
              <a:t>Hankkeen rahoitus</a:t>
            </a:r>
          </a:p>
        </p:txBody>
      </p:sp>
      <p:pic>
        <p:nvPicPr>
          <p:cNvPr id="4" name="Sisällön paikkamerkki 3">
            <a:extLst>
              <a:ext uri="{FF2B5EF4-FFF2-40B4-BE49-F238E27FC236}">
                <a16:creationId xmlns:a16="http://schemas.microsoft.com/office/drawing/2014/main" id="{F1D9FAB8-7F0C-0BC0-E8AA-7D97CCED47A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4712" y="1934528"/>
            <a:ext cx="5962405" cy="3981033"/>
          </a:xfrm>
          <a:prstGeom prst="rect">
            <a:avLst/>
          </a:prstGeom>
          <a:ln>
            <a:noFill/>
          </a:ln>
          <a:effectLst>
            <a:softEdge rad="112500"/>
          </a:effectLst>
        </p:spPr>
      </p:pic>
      <p:sp>
        <p:nvSpPr>
          <p:cNvPr id="5" name="Tekstiruutu 4">
            <a:extLst>
              <a:ext uri="{FF2B5EF4-FFF2-40B4-BE49-F238E27FC236}">
                <a16:creationId xmlns:a16="http://schemas.microsoft.com/office/drawing/2014/main" id="{13DC45AB-1310-0A50-5A22-1EC9D8D35DF3}"/>
              </a:ext>
            </a:extLst>
          </p:cNvPr>
          <p:cNvSpPr txBox="1"/>
          <p:nvPr/>
        </p:nvSpPr>
        <p:spPr>
          <a:xfrm>
            <a:off x="7315201" y="2129913"/>
            <a:ext cx="4038600" cy="2935162"/>
          </a:xfrm>
          <a:prstGeom prst="rect">
            <a:avLst/>
          </a:prstGeom>
          <a:noFill/>
        </p:spPr>
        <p:txBody>
          <a:bodyPr wrap="square" lIns="91440" tIns="45720" rIns="91440" bIns="45720" rtlCol="0" anchor="t">
            <a:spAutoFit/>
          </a:bodyPr>
          <a:lstStyle/>
          <a:p>
            <a:pPr marL="342900" indent="-342900">
              <a:lnSpc>
                <a:spcPct val="90000"/>
              </a:lnSpc>
              <a:spcBef>
                <a:spcPts val="1000"/>
              </a:spcBef>
              <a:buFont typeface="Arial" panose="020B0604020202020204" pitchFamily="34" charset="0"/>
              <a:buChar char="•"/>
            </a:pPr>
            <a:r>
              <a:rPr lang="fi-FI" sz="2800" dirty="0">
                <a:solidFill>
                  <a:srgbClr val="004AAD"/>
                </a:solidFill>
              </a:rPr>
              <a:t>Hanketta tuetaan Suomen kehitysyhteistyövaroin</a:t>
            </a:r>
          </a:p>
          <a:p>
            <a:pPr marL="342900" indent="-342900">
              <a:lnSpc>
                <a:spcPct val="90000"/>
              </a:lnSpc>
              <a:spcBef>
                <a:spcPts val="1000"/>
              </a:spcBef>
              <a:buFont typeface="Arial" panose="020B0604020202020204" pitchFamily="34" charset="0"/>
              <a:buChar char="•"/>
            </a:pPr>
            <a:r>
              <a:rPr lang="fi-FI" sz="2800" dirty="0">
                <a:solidFill>
                  <a:srgbClr val="004AAD"/>
                </a:solidFill>
              </a:rPr>
              <a:t>Tuen saamisen ehtona kerätä omarahoitus-osuus hankkeen kokonaisbudjetista.</a:t>
            </a:r>
          </a:p>
        </p:txBody>
      </p:sp>
      <p:sp>
        <p:nvSpPr>
          <p:cNvPr id="7" name="Tekstiruutu 6">
            <a:extLst>
              <a:ext uri="{FF2B5EF4-FFF2-40B4-BE49-F238E27FC236}">
                <a16:creationId xmlns:a16="http://schemas.microsoft.com/office/drawing/2014/main" id="{A5C9B85B-1C14-A65A-BA65-23E6DE7FEF6F}"/>
              </a:ext>
            </a:extLst>
          </p:cNvPr>
          <p:cNvSpPr txBox="1"/>
          <p:nvPr/>
        </p:nvSpPr>
        <p:spPr>
          <a:xfrm>
            <a:off x="6347946" y="5879703"/>
            <a:ext cx="1556427" cy="369332"/>
          </a:xfrm>
          <a:prstGeom prst="rect">
            <a:avLst/>
          </a:prstGeom>
          <a:noFill/>
        </p:spPr>
        <p:txBody>
          <a:bodyPr wrap="square" rtlCol="0">
            <a:spAutoFit/>
          </a:bodyPr>
          <a:lstStyle/>
          <a:p>
            <a:r>
              <a:rPr lang="fi-FI" dirty="0"/>
              <a:t>IMB</a:t>
            </a:r>
          </a:p>
        </p:txBody>
      </p:sp>
    </p:spTree>
    <p:extLst>
      <p:ext uri="{BB962C8B-B14F-4D97-AF65-F5344CB8AC3E}">
        <p14:creationId xmlns:p14="http://schemas.microsoft.com/office/powerpoint/2010/main" val="2841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3707F6A-FEF0-3FBB-F089-18AEB4E5005A}"/>
              </a:ext>
            </a:extLst>
          </p:cNvPr>
          <p:cNvSpPr>
            <a:spLocks noGrp="1"/>
          </p:cNvSpPr>
          <p:nvPr>
            <p:ph idx="1"/>
          </p:nvPr>
        </p:nvSpPr>
        <p:spPr>
          <a:xfrm>
            <a:off x="666427" y="1725311"/>
            <a:ext cx="10833315" cy="4695492"/>
          </a:xfrm>
        </p:spPr>
        <p:txBody>
          <a:bodyPr vert="horz" lIns="91440" tIns="45720" rIns="91440" bIns="45720" rtlCol="0" anchor="t">
            <a:normAutofit/>
          </a:bodyPr>
          <a:lstStyle/>
          <a:p>
            <a:r>
              <a:rPr lang="fi-FI" dirty="0"/>
              <a:t>Kylväjä pyrkii palvelemaan </a:t>
            </a:r>
            <a:r>
              <a:rPr lang="fi-FI" b="1" dirty="0"/>
              <a:t>Itä-Aasian </a:t>
            </a:r>
            <a:r>
              <a:rPr lang="fi-FI" dirty="0"/>
              <a:t>suljetun maan vaikeissa olosuhteissa elävää kansaa koulutuksen ja avustustyön kautta. </a:t>
            </a:r>
            <a:endParaRPr lang="fi-FI" dirty="0">
              <a:ea typeface="Calibri"/>
              <a:cs typeface="Calibri"/>
            </a:endParaRPr>
          </a:p>
          <a:p>
            <a:r>
              <a:rPr lang="fi-FI" dirty="0"/>
              <a:t>Koulutus toteutuu osittain maan rajojen ulkopuolella lasten ja nuorten englannin opetuksen muodossa. </a:t>
            </a:r>
            <a:endParaRPr lang="fi-FI" dirty="0">
              <a:ea typeface="Calibri"/>
              <a:cs typeface="Calibri"/>
            </a:endParaRPr>
          </a:p>
          <a:p>
            <a:r>
              <a:rPr lang="fi-FI" dirty="0"/>
              <a:t>Tuemme myös työntekijän työpanoksella maassa toimivaa yliopistoa.</a:t>
            </a:r>
            <a:endParaRPr lang="fi-FI" dirty="0">
              <a:ea typeface="Calibri"/>
              <a:cs typeface="Calibri"/>
            </a:endParaRPr>
          </a:p>
          <a:p>
            <a:r>
              <a:rPr lang="fi-FI" dirty="0"/>
              <a:t>Opiskelu yliopistossa antaa nuorille mahdollisuuden kehittää omaa maataan ja sen tulevaisuutta. Pyrimme myös aloittamaan työn puhtaan veden ja energian saatavuuden parantamiseksi.</a:t>
            </a:r>
            <a:endParaRPr lang="fi-FI" dirty="0">
              <a:ea typeface="Calibri"/>
              <a:cs typeface="Calibri"/>
            </a:endParaRPr>
          </a:p>
        </p:txBody>
      </p:sp>
    </p:spTree>
    <p:extLst>
      <p:ext uri="{BB962C8B-B14F-4D97-AF65-F5344CB8AC3E}">
        <p14:creationId xmlns:p14="http://schemas.microsoft.com/office/powerpoint/2010/main" val="179524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415-606A-C7F9-A829-2EBEB767529B}"/>
              </a:ext>
            </a:extLst>
          </p:cNvPr>
          <p:cNvSpPr>
            <a:spLocks noGrp="1"/>
          </p:cNvSpPr>
          <p:nvPr>
            <p:ph type="ctrTitle"/>
          </p:nvPr>
        </p:nvSpPr>
        <p:spPr>
          <a:xfrm>
            <a:off x="171450" y="998316"/>
            <a:ext cx="7597140" cy="1075032"/>
          </a:xfrm>
        </p:spPr>
        <p:txBody>
          <a:bodyPr>
            <a:noAutofit/>
          </a:bodyPr>
          <a:lstStyle/>
          <a:p>
            <a:r>
              <a:rPr lang="sv-SE" sz="4400" err="1"/>
              <a:t>Itä-Aasian</a:t>
            </a:r>
            <a:r>
              <a:rPr lang="sv-SE" sz="4400"/>
              <a:t> </a:t>
            </a:r>
            <a:r>
              <a:rPr lang="sv-SE" sz="4400" err="1"/>
              <a:t>koulutus</a:t>
            </a:r>
            <a:r>
              <a:rPr lang="sv-SE" sz="4400"/>
              <a:t>- ja </a:t>
            </a:r>
            <a:r>
              <a:rPr lang="sv-SE" sz="4400" err="1"/>
              <a:t>avustustyö</a:t>
            </a:r>
            <a:endParaRPr lang="fi-FI" sz="4400"/>
          </a:p>
        </p:txBody>
      </p:sp>
      <p:pic>
        <p:nvPicPr>
          <p:cNvPr id="13" name="Picture 12">
            <a:extLst>
              <a:ext uri="{FF2B5EF4-FFF2-40B4-BE49-F238E27FC236}">
                <a16:creationId xmlns:a16="http://schemas.microsoft.com/office/drawing/2014/main" id="{B93260B0-1CEF-1FC2-9BE8-9AAEB4D5960B}"/>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Effect>
                      <a14:saturation sat="20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028622" y="406559"/>
            <a:ext cx="3683282" cy="5714206"/>
          </a:xfrm>
          <a:prstGeom prst="rect">
            <a:avLst/>
          </a:prstGeom>
          <a:ln>
            <a:noFill/>
          </a:ln>
          <a:effectLst>
            <a:softEdge rad="112500"/>
          </a:effectLst>
        </p:spPr>
      </p:pic>
      <p:sp>
        <p:nvSpPr>
          <p:cNvPr id="4" name="Subtitle 2">
            <a:extLst>
              <a:ext uri="{FF2B5EF4-FFF2-40B4-BE49-F238E27FC236}">
                <a16:creationId xmlns:a16="http://schemas.microsoft.com/office/drawing/2014/main" id="{6607CE21-5D36-EBE7-4C10-BC4BB3954339}"/>
              </a:ext>
            </a:extLst>
          </p:cNvPr>
          <p:cNvSpPr txBox="1">
            <a:spLocks/>
          </p:cNvSpPr>
          <p:nvPr/>
        </p:nvSpPr>
        <p:spPr>
          <a:xfrm>
            <a:off x="483461" y="2232781"/>
            <a:ext cx="7268705" cy="42091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4AA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AA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AA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i-FI" sz="2800"/>
              <a:t>Pyrimme palvelemaan Itä-Aasian suljetun maan vaikeissa olosuhteissa elävää kansaa koulutuksen ja avustustyön kautta. </a:t>
            </a:r>
          </a:p>
          <a:p>
            <a:pPr marL="342900" indent="-342900" algn="l">
              <a:buFont typeface="Arial" panose="020B0604020202020204" pitchFamily="34" charset="0"/>
              <a:buChar char="•"/>
            </a:pPr>
            <a:r>
              <a:rPr lang="fi-FI" sz="2800"/>
              <a:t>Työn ja kohtaamisten kautta saamme mahdollisuuden osoittaa Jumalan rakkautta alueella, jossa evankeliumia ei pidetä esillä.  </a:t>
            </a:r>
          </a:p>
          <a:p>
            <a:pPr marL="342900" indent="-342900" algn="l">
              <a:buFont typeface="Arial" panose="020B0604020202020204" pitchFamily="34" charset="0"/>
              <a:buChar char="•"/>
            </a:pPr>
            <a:r>
              <a:rPr lang="fi-FI" sz="2800"/>
              <a:t>Rakennamme luottamusta ja kunnioitusta työn kautta. </a:t>
            </a:r>
          </a:p>
          <a:p>
            <a:pPr marL="342900" indent="-342900" algn="l">
              <a:buFont typeface="Arial" panose="020B0604020202020204" pitchFamily="34" charset="0"/>
              <a:buChar char="•"/>
            </a:pPr>
            <a:r>
              <a:rPr lang="fi-FI" sz="2800"/>
              <a:t>Suhteet yhteiskunnan eri tasoilla valmistavat tietä ja maaperää uskon perustalle maassa.</a:t>
            </a:r>
          </a:p>
          <a:p>
            <a:pPr marL="800100" lvl="1" indent="-342900" algn="l">
              <a:buFont typeface="Arial" panose="020B0604020202020204" pitchFamily="34" charset="0"/>
              <a:buChar char="•"/>
            </a:pPr>
            <a:endParaRPr lang="fi-FI"/>
          </a:p>
          <a:p>
            <a:pPr marL="800100" lvl="1" indent="-342900" algn="l">
              <a:buFont typeface="Arial" panose="020B0604020202020204" pitchFamily="34" charset="0"/>
              <a:buChar char="•"/>
            </a:pPr>
            <a:endParaRPr lang="sv-SE"/>
          </a:p>
          <a:p>
            <a:pPr marL="342900" indent="-342900" algn="l">
              <a:buFont typeface="Arial" panose="020B0604020202020204" pitchFamily="34" charset="0"/>
              <a:buChar char="•"/>
            </a:pPr>
            <a:endParaRPr lang="sv-SE"/>
          </a:p>
          <a:p>
            <a:pPr lvl="1" algn="l"/>
            <a:endParaRPr lang="fi-FI"/>
          </a:p>
          <a:p>
            <a:pPr marL="800100" lvl="1" indent="-342900" algn="l">
              <a:buFont typeface="Arial" panose="020B0604020202020204" pitchFamily="34" charset="0"/>
              <a:buChar char="•"/>
            </a:pPr>
            <a:endParaRPr lang="fi-FI"/>
          </a:p>
          <a:p>
            <a:pPr lvl="1" algn="l"/>
            <a:endParaRPr lang="fi-FI"/>
          </a:p>
          <a:p>
            <a:pPr marL="800100" lvl="1" indent="-342900" algn="l">
              <a:buFontTx/>
              <a:buChar char="-"/>
            </a:pPr>
            <a:endParaRPr lang="fi-FI"/>
          </a:p>
          <a:p>
            <a:pPr marL="800100" lvl="1" indent="-342900" algn="l">
              <a:buFontTx/>
              <a:buChar char="-"/>
            </a:pPr>
            <a:endParaRPr lang="fi-FI"/>
          </a:p>
        </p:txBody>
      </p:sp>
      <p:sp>
        <p:nvSpPr>
          <p:cNvPr id="6" name="Tekstiruutu 5">
            <a:extLst>
              <a:ext uri="{FF2B5EF4-FFF2-40B4-BE49-F238E27FC236}">
                <a16:creationId xmlns:a16="http://schemas.microsoft.com/office/drawing/2014/main" id="{AA8F67AA-950B-94C6-B79F-B4FB3B3F90FF}"/>
              </a:ext>
            </a:extLst>
          </p:cNvPr>
          <p:cNvSpPr txBox="1"/>
          <p:nvPr/>
        </p:nvSpPr>
        <p:spPr>
          <a:xfrm>
            <a:off x="10133075" y="6064369"/>
            <a:ext cx="2441449" cy="369332"/>
          </a:xfrm>
          <a:prstGeom prst="rect">
            <a:avLst/>
          </a:prstGeom>
          <a:noFill/>
        </p:spPr>
        <p:txBody>
          <a:bodyPr wrap="square" lIns="91440" tIns="45720" rIns="91440" bIns="45720" rtlCol="0" anchor="t">
            <a:spAutoFit/>
          </a:bodyPr>
          <a:lstStyle/>
          <a:p>
            <a:pPr>
              <a:defRPr/>
            </a:pPr>
            <a:r>
              <a:rPr lang="fi-FI" dirty="0">
                <a:solidFill>
                  <a:prstClr val="black"/>
                </a:solidFill>
                <a:latin typeface="Calibri" panose="020F0502020204030204"/>
              </a:rPr>
              <a:t>Kylväjän arkisto</a:t>
            </a:r>
            <a:endParaRPr lang="fi-FI"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89140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a:xfrm>
            <a:off x="605727" y="403720"/>
            <a:ext cx="5757985" cy="1315794"/>
          </a:xfrm>
        </p:spPr>
        <p:txBody>
          <a:bodyPr anchor="ctr">
            <a:normAutofit/>
          </a:bodyPr>
          <a:lstStyle/>
          <a:p>
            <a:r>
              <a:rPr lang="sv-SE" err="1"/>
              <a:t>Koulutustyö</a:t>
            </a:r>
            <a:endParaRPr lang="fi-FI"/>
          </a:p>
        </p:txBody>
      </p:sp>
      <p:sp>
        <p:nvSpPr>
          <p:cNvPr id="3" name="Content Placeholder 2">
            <a:extLst>
              <a:ext uri="{FF2B5EF4-FFF2-40B4-BE49-F238E27FC236}">
                <a16:creationId xmlns:a16="http://schemas.microsoft.com/office/drawing/2014/main" id="{255CE06E-E3DC-361C-3531-360309DD9BBB}"/>
              </a:ext>
            </a:extLst>
          </p:cNvPr>
          <p:cNvSpPr>
            <a:spLocks noGrp="1"/>
          </p:cNvSpPr>
          <p:nvPr>
            <p:ph idx="1"/>
          </p:nvPr>
        </p:nvSpPr>
        <p:spPr>
          <a:xfrm>
            <a:off x="216977" y="1534333"/>
            <a:ext cx="7246636" cy="5323668"/>
          </a:xfrm>
        </p:spPr>
        <p:txBody>
          <a:bodyPr>
            <a:normAutofit fontScale="85000" lnSpcReduction="20000"/>
          </a:bodyPr>
          <a:lstStyle/>
          <a:p>
            <a:pPr marL="342900" indent="-342900">
              <a:lnSpc>
                <a:spcPct val="110000"/>
              </a:lnSpc>
              <a:buFont typeface="Arial" panose="020B0604020202020204" pitchFamily="34" charset="0"/>
              <a:buChar char="•"/>
            </a:pPr>
            <a:r>
              <a:rPr lang="fi-FI" sz="3300"/>
              <a:t>Tukee avoimempaa ja yhteistyöhön perustuvaa yhteiskuntaa</a:t>
            </a:r>
          </a:p>
          <a:p>
            <a:pPr marL="342900" indent="-342900">
              <a:lnSpc>
                <a:spcPct val="110000"/>
              </a:lnSpc>
              <a:buFont typeface="Arial" panose="020B0604020202020204" pitchFamily="34" charset="0"/>
              <a:buChar char="•"/>
            </a:pPr>
            <a:r>
              <a:rPr lang="fi-FI" sz="3300"/>
              <a:t>Englannin opetus eri luokka-asteilla vahvistaa oppilaiden mahdollisuuksia jatko-opintoihin</a:t>
            </a:r>
          </a:p>
          <a:p>
            <a:pPr marL="342900" indent="-342900">
              <a:lnSpc>
                <a:spcPct val="110000"/>
              </a:lnSpc>
              <a:buFont typeface="Arial" panose="020B0604020202020204" pitchFamily="34" charset="0"/>
              <a:buChar char="•"/>
            </a:pPr>
            <a:r>
              <a:rPr lang="fi-FI" sz="3300"/>
              <a:t>Korkeatasoinen yliopisto-opetus antaa nuorille valmiuksia kehittää omaa maataan ja sen tulevaisuutta</a:t>
            </a:r>
          </a:p>
          <a:p>
            <a:pPr marL="342900" indent="-342900">
              <a:lnSpc>
                <a:spcPct val="110000"/>
              </a:lnSpc>
              <a:buFont typeface="Arial" panose="020B0604020202020204" pitchFamily="34" charset="0"/>
              <a:buChar char="•"/>
            </a:pPr>
            <a:r>
              <a:rPr lang="fi-FI" sz="3300"/>
              <a:t>Kansainväliset opettajat laajentavat opiskelijoiden maailmankuvaa ja tukevat kulttuurien välistä vuorovaikutusta</a:t>
            </a:r>
          </a:p>
          <a:p>
            <a:pPr marL="342900" indent="-342900">
              <a:lnSpc>
                <a:spcPct val="110000"/>
              </a:lnSpc>
              <a:buFont typeface="Arial" panose="020B0604020202020204" pitchFamily="34" charset="0"/>
              <a:buChar char="•"/>
            </a:pPr>
            <a:r>
              <a:rPr lang="fi-FI" sz="3300"/>
              <a:t>Mahdollistaa kristittynä vaikuttamisen yhteisöissä</a:t>
            </a:r>
          </a:p>
          <a:p>
            <a:pPr marL="800100" lvl="1" indent="-342900">
              <a:buFont typeface="Arial" panose="020B0604020202020204" pitchFamily="34" charset="0"/>
              <a:buChar char="•"/>
            </a:pPr>
            <a:endParaRPr lang="fi-FI" sz="1500"/>
          </a:p>
          <a:p>
            <a:endParaRPr lang="fi-FI" sz="1500"/>
          </a:p>
        </p:txBody>
      </p:sp>
      <p:pic>
        <p:nvPicPr>
          <p:cNvPr id="4" name="Picture 3">
            <a:extLst>
              <a:ext uri="{FF2B5EF4-FFF2-40B4-BE49-F238E27FC236}">
                <a16:creationId xmlns:a16="http://schemas.microsoft.com/office/drawing/2014/main" id="{B26A85E6-E509-A731-5EB4-9877F88A50B4}"/>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2" b="-2"/>
          <a:stretch>
            <a:fillRect/>
          </a:stretch>
        </p:blipFill>
        <p:spPr>
          <a:xfrm>
            <a:off x="7849191" y="398477"/>
            <a:ext cx="3975044" cy="5493105"/>
          </a:xfrm>
          <a:prstGeom prst="rect">
            <a:avLst/>
          </a:prstGeom>
          <a:ln>
            <a:noFill/>
          </a:ln>
          <a:effectLst>
            <a:softEdge rad="112500"/>
          </a:effectLst>
        </p:spPr>
      </p:pic>
      <p:sp>
        <p:nvSpPr>
          <p:cNvPr id="6" name="Tekstiruutu 5">
            <a:extLst>
              <a:ext uri="{FF2B5EF4-FFF2-40B4-BE49-F238E27FC236}">
                <a16:creationId xmlns:a16="http://schemas.microsoft.com/office/drawing/2014/main" id="{58BA154A-54A7-78ED-DF92-B31328B9FD4B}"/>
              </a:ext>
            </a:extLst>
          </p:cNvPr>
          <p:cNvSpPr txBox="1"/>
          <p:nvPr/>
        </p:nvSpPr>
        <p:spPr>
          <a:xfrm>
            <a:off x="10254268" y="5892432"/>
            <a:ext cx="19423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ea typeface="Calibri"/>
                <a:cs typeface="Calibri"/>
              </a:rPr>
              <a:t>Kylväjän arkisto</a:t>
            </a:r>
            <a:endParaRPr lang="fi-FI" dirty="0"/>
          </a:p>
        </p:txBody>
      </p:sp>
    </p:spTree>
    <p:extLst>
      <p:ext uri="{BB962C8B-B14F-4D97-AF65-F5344CB8AC3E}">
        <p14:creationId xmlns:p14="http://schemas.microsoft.com/office/powerpoint/2010/main" val="3443749308"/>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807</Words>
  <Application>Microsoft Office PowerPoint</Application>
  <PresentationFormat>Laajakuva</PresentationFormat>
  <Paragraphs>83</Paragraphs>
  <Slides>12</Slides>
  <Notes>9</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Aptos</vt:lpstr>
      <vt:lpstr>Arial</vt:lpstr>
      <vt:lpstr>Calibri</vt:lpstr>
      <vt:lpstr>Segoe UI</vt:lpstr>
      <vt:lpstr>WordVisiCarriageReturn_MSFontService</vt:lpstr>
      <vt:lpstr>Office Theme 2013 - 2022</vt:lpstr>
      <vt:lpstr>PowerPoint-esitys</vt:lpstr>
      <vt:lpstr>PowerPoint-esitys</vt:lpstr>
      <vt:lpstr>Rakkauden välittäminen sanoin ja teoin </vt:lpstr>
      <vt:lpstr>Vammaisten naisten voimaantuminen Etiopiassa  </vt:lpstr>
      <vt:lpstr>Hanke parantaa vammaisten naisten asemaa:</vt:lpstr>
      <vt:lpstr>Hankkeen rahoitus</vt:lpstr>
      <vt:lpstr>PowerPoint-esitys</vt:lpstr>
      <vt:lpstr>Itä-Aasian koulutus- ja avustustyö</vt:lpstr>
      <vt:lpstr>Koulutustyö</vt:lpstr>
      <vt:lpstr>Avustustyö</vt:lpstr>
      <vt:lpstr>PowerPoint-esitys</vt:lpstr>
      <vt:lpstr>Lämmin kiitos lahjastasi!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Saara Pekkola</dc:creator>
  <cp:lastModifiedBy>Saija Tiilikainen</cp:lastModifiedBy>
  <cp:revision>30</cp:revision>
  <dcterms:created xsi:type="dcterms:W3CDTF">2025-10-01T08:06:31Z</dcterms:created>
  <dcterms:modified xsi:type="dcterms:W3CDTF">2025-12-19T07:29:57Z</dcterms:modified>
</cp:coreProperties>
</file>