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2" r:id="rId2"/>
    <p:sldId id="266" r:id="rId3"/>
    <p:sldId id="264" r:id="rId4"/>
    <p:sldId id="265" r:id="rId5"/>
    <p:sldId id="260" r:id="rId6"/>
    <p:sldId id="267" r:id="rId7"/>
    <p:sldId id="258" r:id="rId8"/>
    <p:sldId id="259" r:id="rId9"/>
    <p:sldId id="261" r:id="rId10"/>
    <p:sldId id="263" r:id="rId11"/>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597" autoAdjust="0"/>
  </p:normalViewPr>
  <p:slideViewPr>
    <p:cSldViewPr snapToGrid="0">
      <p:cViewPr varScale="1">
        <p:scale>
          <a:sx n="70" d="100"/>
          <a:sy n="70" d="100"/>
        </p:scale>
        <p:origin x="1308" y="72"/>
      </p:cViewPr>
      <p:guideLst/>
    </p:cSldViewPr>
  </p:slid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us Riska" userId="9e7c5863-4324-4202-baca-b7d712998e4f" providerId="ADAL" clId="{F25C497E-631F-4D70-93C5-A9096C08C1A2}"/>
    <pc:docChg chg="undo custSel modSld">
      <pc:chgData name="Magnus Riska" userId="9e7c5863-4324-4202-baca-b7d712998e4f" providerId="ADAL" clId="{F25C497E-631F-4D70-93C5-A9096C08C1A2}" dt="2026-04-08T09:25:54.105" v="716" actId="20577"/>
      <pc:docMkLst>
        <pc:docMk/>
      </pc:docMkLst>
      <pc:sldChg chg="modNotesTx">
        <pc:chgData name="Magnus Riska" userId="9e7c5863-4324-4202-baca-b7d712998e4f" providerId="ADAL" clId="{F25C497E-631F-4D70-93C5-A9096C08C1A2}" dt="2026-04-08T09:25:54.105" v="716" actId="20577"/>
        <pc:sldMkLst>
          <pc:docMk/>
          <pc:sldMk cId="2187649110" sldId="258"/>
        </pc:sldMkLst>
      </pc:sldChg>
      <pc:sldChg chg="modSp mod modNotesTx">
        <pc:chgData name="Magnus Riska" userId="9e7c5863-4324-4202-baca-b7d712998e4f" providerId="ADAL" clId="{F25C497E-631F-4D70-93C5-A9096C08C1A2}" dt="2026-04-08T09:20:02.738" v="668" actId="20577"/>
        <pc:sldMkLst>
          <pc:docMk/>
          <pc:sldMk cId="3733815598" sldId="259"/>
        </pc:sldMkLst>
        <pc:spChg chg="mod">
          <ac:chgData name="Magnus Riska" userId="9e7c5863-4324-4202-baca-b7d712998e4f" providerId="ADAL" clId="{F25C497E-631F-4D70-93C5-A9096C08C1A2}" dt="2026-04-08T09:17:05.919" v="576" actId="20577"/>
          <ac:spMkLst>
            <pc:docMk/>
            <pc:sldMk cId="3733815598" sldId="259"/>
            <ac:spMk id="3" creationId="{16794B3A-B9F8-61C3-9D33-458F9C8F6D50}"/>
          </ac:spMkLst>
        </pc:spChg>
      </pc:sldChg>
      <pc:sldChg chg="modSp mod modNotesTx">
        <pc:chgData name="Magnus Riska" userId="9e7c5863-4324-4202-baca-b7d712998e4f" providerId="ADAL" clId="{F25C497E-631F-4D70-93C5-A9096C08C1A2}" dt="2026-04-08T09:25:22.819" v="681" actId="20577"/>
        <pc:sldMkLst>
          <pc:docMk/>
          <pc:sldMk cId="3504287057" sldId="260"/>
        </pc:sldMkLst>
        <pc:spChg chg="mod">
          <ac:chgData name="Magnus Riska" userId="9e7c5863-4324-4202-baca-b7d712998e4f" providerId="ADAL" clId="{F25C497E-631F-4D70-93C5-A9096C08C1A2}" dt="2026-04-08T09:15:28.773" v="550" actId="20577"/>
          <ac:spMkLst>
            <pc:docMk/>
            <pc:sldMk cId="3504287057" sldId="260"/>
            <ac:spMk id="3" creationId="{1CFEF207-298C-39B8-9366-6B0F2488BF51}"/>
          </ac:spMkLst>
        </pc:spChg>
      </pc:sldChg>
      <pc:sldChg chg="modSp mod">
        <pc:chgData name="Magnus Riska" userId="9e7c5863-4324-4202-baca-b7d712998e4f" providerId="ADAL" clId="{F25C497E-631F-4D70-93C5-A9096C08C1A2}" dt="2026-04-08T09:07:47.387" v="78" actId="20577"/>
        <pc:sldMkLst>
          <pc:docMk/>
          <pc:sldMk cId="579698462" sldId="264"/>
        </pc:sldMkLst>
        <pc:spChg chg="mod">
          <ac:chgData name="Magnus Riska" userId="9e7c5863-4324-4202-baca-b7d712998e4f" providerId="ADAL" clId="{F25C497E-631F-4D70-93C5-A9096C08C1A2}" dt="2026-04-08T09:07:47.387" v="78" actId="20577"/>
          <ac:spMkLst>
            <pc:docMk/>
            <pc:sldMk cId="579698462" sldId="264"/>
            <ac:spMk id="3" creationId="{D6CEB52B-2247-A83B-F67E-597D439AF7C5}"/>
          </ac:spMkLst>
        </pc:spChg>
      </pc:sldChg>
      <pc:sldChg chg="modSp mod">
        <pc:chgData name="Magnus Riska" userId="9e7c5863-4324-4202-baca-b7d712998e4f" providerId="ADAL" clId="{F25C497E-631F-4D70-93C5-A9096C08C1A2}" dt="2026-04-08T09:20:58.208" v="673" actId="20577"/>
        <pc:sldMkLst>
          <pc:docMk/>
          <pc:sldMk cId="2964860897" sldId="265"/>
        </pc:sldMkLst>
        <pc:spChg chg="mod">
          <ac:chgData name="Magnus Riska" userId="9e7c5863-4324-4202-baca-b7d712998e4f" providerId="ADAL" clId="{F25C497E-631F-4D70-93C5-A9096C08C1A2}" dt="2026-04-08T09:20:58.208" v="673" actId="20577"/>
          <ac:spMkLst>
            <pc:docMk/>
            <pc:sldMk cId="2964860897" sldId="265"/>
            <ac:spMk id="3" creationId="{F9B6422E-A7F1-7A0D-EFE3-2AF44EDCEE0F}"/>
          </ac:spMkLst>
        </pc:spChg>
      </pc:sldChg>
      <pc:sldChg chg="modSp mod">
        <pc:chgData name="Magnus Riska" userId="9e7c5863-4324-4202-baca-b7d712998e4f" providerId="ADAL" clId="{F25C497E-631F-4D70-93C5-A9096C08C1A2}" dt="2026-04-08T09:06:00.713" v="5" actId="20577"/>
        <pc:sldMkLst>
          <pc:docMk/>
          <pc:sldMk cId="603656715" sldId="266"/>
        </pc:sldMkLst>
        <pc:spChg chg="mod">
          <ac:chgData name="Magnus Riska" userId="9e7c5863-4324-4202-baca-b7d712998e4f" providerId="ADAL" clId="{F25C497E-631F-4D70-93C5-A9096C08C1A2}" dt="2026-04-08T09:06:00.713" v="5" actId="20577"/>
          <ac:spMkLst>
            <pc:docMk/>
            <pc:sldMk cId="603656715" sldId="266"/>
            <ac:spMk id="3" creationId="{85D3A886-D7AD-948F-0003-AC4450080C28}"/>
          </ac:spMkLst>
        </pc:spChg>
      </pc:sldChg>
    </pc:docChg>
  </pc:docChgLst>
  <pc:docChgLst>
    <pc:chgData name="Saija Tiilikainen" userId="5cdfd7fa-facb-4235-95ea-5a6fc67ea7dc" providerId="ADAL" clId="{1934506E-A889-4D47-A57F-2E26088A4400}"/>
    <pc:docChg chg="custSel modSld">
      <pc:chgData name="Saija Tiilikainen" userId="5cdfd7fa-facb-4235-95ea-5a6fc67ea7dc" providerId="ADAL" clId="{1934506E-A889-4D47-A57F-2E26088A4400}" dt="2026-04-10T11:05:59.673" v="3" actId="931"/>
      <pc:docMkLst>
        <pc:docMk/>
      </pc:docMkLst>
      <pc:sldChg chg="addSp delSp modSp mod">
        <pc:chgData name="Saija Tiilikainen" userId="5cdfd7fa-facb-4235-95ea-5a6fc67ea7dc" providerId="ADAL" clId="{1934506E-A889-4D47-A57F-2E26088A4400}" dt="2026-04-10T11:05:59.673" v="3" actId="931"/>
        <pc:sldMkLst>
          <pc:docMk/>
          <pc:sldMk cId="2523692588" sldId="261"/>
        </pc:sldMkLst>
        <pc:picChg chg="add mod">
          <ac:chgData name="Saija Tiilikainen" userId="5cdfd7fa-facb-4235-95ea-5a6fc67ea7dc" providerId="ADAL" clId="{1934506E-A889-4D47-A57F-2E26088A4400}" dt="2026-04-10T11:05:59.673" v="3" actId="931"/>
          <ac:picMkLst>
            <pc:docMk/>
            <pc:sldMk cId="2523692588" sldId="261"/>
            <ac:picMk id="3" creationId="{43740C89-1C8A-35B5-8DB8-8C690C81BC51}"/>
          </ac:picMkLst>
        </pc:picChg>
        <pc:picChg chg="del">
          <ac:chgData name="Saija Tiilikainen" userId="5cdfd7fa-facb-4235-95ea-5a6fc67ea7dc" providerId="ADAL" clId="{1934506E-A889-4D47-A57F-2E26088A4400}" dt="2026-04-10T11:05:50.640" v="2" actId="478"/>
          <ac:picMkLst>
            <pc:docMk/>
            <pc:sldMk cId="2523692588" sldId="261"/>
            <ac:picMk id="7" creationId="{5CE5F20A-B374-1341-0E5E-3924A6A23B35}"/>
          </ac:picMkLst>
        </pc:picChg>
      </pc:sldChg>
      <pc:sldChg chg="addSp delSp modSp mod">
        <pc:chgData name="Saija Tiilikainen" userId="5cdfd7fa-facb-4235-95ea-5a6fc67ea7dc" providerId="ADAL" clId="{1934506E-A889-4D47-A57F-2E26088A4400}" dt="2026-04-10T11:05:27.057" v="1" actId="931"/>
        <pc:sldMkLst>
          <pc:docMk/>
          <pc:sldMk cId="3307310440" sldId="262"/>
        </pc:sldMkLst>
        <pc:picChg chg="del">
          <ac:chgData name="Saija Tiilikainen" userId="5cdfd7fa-facb-4235-95ea-5a6fc67ea7dc" providerId="ADAL" clId="{1934506E-A889-4D47-A57F-2E26088A4400}" dt="2026-04-10T11:05:02.582" v="0" actId="478"/>
          <ac:picMkLst>
            <pc:docMk/>
            <pc:sldMk cId="3307310440" sldId="262"/>
            <ac:picMk id="3" creationId="{7DBB3DA9-926D-C60E-613F-304FD7CC4D3E}"/>
          </ac:picMkLst>
        </pc:picChg>
        <pc:picChg chg="add mod">
          <ac:chgData name="Saija Tiilikainen" userId="5cdfd7fa-facb-4235-95ea-5a6fc67ea7dc" providerId="ADAL" clId="{1934506E-A889-4D47-A57F-2E26088A4400}" dt="2026-04-10T11:05:27.057" v="1" actId="931"/>
          <ac:picMkLst>
            <pc:docMk/>
            <pc:sldMk cId="3307310440" sldId="262"/>
            <ac:picMk id="4" creationId="{B1D8B3A5-9482-554A-5F6D-92DA9A56D4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28A9-1171-4C64-8F98-BCC20715C1CB}" type="datetimeFigureOut">
              <a:rPr lang="fi-FI" smtClean="0"/>
              <a:t>10.4.2026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AF647-44E3-448E-B51A-2B30BD5A09F8}" type="slidenum">
              <a:rPr lang="fi-FI" smtClean="0"/>
              <a:t>‹#›</a:t>
            </a:fld>
            <a:endParaRPr lang="fi-FI"/>
          </a:p>
        </p:txBody>
      </p:sp>
    </p:spTree>
    <p:extLst>
      <p:ext uri="{BB962C8B-B14F-4D97-AF65-F5344CB8AC3E}">
        <p14:creationId xmlns:p14="http://schemas.microsoft.com/office/powerpoint/2010/main" val="147832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06AF647-44E3-448E-B51A-2B30BD5A09F8}" type="slidenum">
              <a:rPr lang="fi-FI" smtClean="0"/>
              <a:t>1</a:t>
            </a:fld>
            <a:endParaRPr lang="fi-FI"/>
          </a:p>
        </p:txBody>
      </p:sp>
    </p:spTree>
    <p:extLst>
      <p:ext uri="{BB962C8B-B14F-4D97-AF65-F5344CB8AC3E}">
        <p14:creationId xmlns:p14="http://schemas.microsoft.com/office/powerpoint/2010/main" val="334381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06AF647-44E3-448E-B51A-2B30BD5A09F8}" type="slidenum">
              <a:rPr lang="fi-FI" smtClean="0"/>
              <a:t>2</a:t>
            </a:fld>
            <a:endParaRPr lang="fi-FI"/>
          </a:p>
        </p:txBody>
      </p:sp>
    </p:spTree>
    <p:extLst>
      <p:ext uri="{BB962C8B-B14F-4D97-AF65-F5344CB8AC3E}">
        <p14:creationId xmlns:p14="http://schemas.microsoft.com/office/powerpoint/2010/main" val="250323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sv-SE" dirty="0"/>
              <a:t>Vi utbildar missionärer som sänds ut i långvarigt missionsarbete genom utbildning som totalt varar cirka ett år. Ansökan till utbildningen är fortlöpande. </a:t>
            </a:r>
          </a:p>
          <a:p>
            <a:pPr marL="171450" indent="-171450">
              <a:buFontTx/>
              <a:buChar char="-"/>
            </a:pPr>
            <a:r>
              <a:rPr lang="sv-SE" dirty="0"/>
              <a:t>Utbildningen förbereder missionärer för interkulturellt arbete. I missionsarbetet är det särskilt viktigt att respektera olikheter samt ha förmåga att anpassa sig och verka i olika verksamhetsmiljöer samt även under utmanande förhållanden. </a:t>
            </a:r>
          </a:p>
        </p:txBody>
      </p:sp>
      <p:sp>
        <p:nvSpPr>
          <p:cNvPr id="4" name="Dian numeron paikkamerkki 3"/>
          <p:cNvSpPr>
            <a:spLocks noGrp="1"/>
          </p:cNvSpPr>
          <p:nvPr>
            <p:ph type="sldNum" sz="quarter" idx="5"/>
          </p:nvPr>
        </p:nvSpPr>
        <p:spPr/>
        <p:txBody>
          <a:bodyPr/>
          <a:lstStyle/>
          <a:p>
            <a:fld id="{806AF647-44E3-448E-B51A-2B30BD5A09F8}" type="slidenum">
              <a:rPr lang="fi-FI" smtClean="0"/>
              <a:t>5</a:t>
            </a:fld>
            <a:endParaRPr lang="fi-FI"/>
          </a:p>
        </p:txBody>
      </p:sp>
    </p:spTree>
    <p:extLst>
      <p:ext uri="{BB962C8B-B14F-4D97-AF65-F5344CB8AC3E}">
        <p14:creationId xmlns:p14="http://schemas.microsoft.com/office/powerpoint/2010/main" val="419065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Under missionsutbildningen bedöms beredskapen för missionsarbete och tidpunkten för utsändning i dialog med personen själv. Det slutliga beslutet om utsändning till arbetsfältet fattas under eller efter utbildningen. De som slutfört utbildningen välsignas och befullmäktigas som kyrkans missionärer.</a:t>
            </a:r>
            <a:endParaRPr lang="fi-FI" dirty="0"/>
          </a:p>
          <a:p>
            <a:endParaRPr lang="fi-FI" dirty="0"/>
          </a:p>
        </p:txBody>
      </p:sp>
      <p:sp>
        <p:nvSpPr>
          <p:cNvPr id="4" name="Dian numeron paikkamerkki 3"/>
          <p:cNvSpPr>
            <a:spLocks noGrp="1"/>
          </p:cNvSpPr>
          <p:nvPr>
            <p:ph type="sldNum" sz="quarter" idx="5"/>
          </p:nvPr>
        </p:nvSpPr>
        <p:spPr/>
        <p:txBody>
          <a:bodyPr/>
          <a:lstStyle/>
          <a:p>
            <a:fld id="{806AF647-44E3-448E-B51A-2B30BD5A09F8}" type="slidenum">
              <a:rPr lang="fi-FI" smtClean="0"/>
              <a:t>6</a:t>
            </a:fld>
            <a:endParaRPr lang="fi-FI"/>
          </a:p>
        </p:txBody>
      </p:sp>
    </p:spTree>
    <p:extLst>
      <p:ext uri="{BB962C8B-B14F-4D97-AF65-F5344CB8AC3E}">
        <p14:creationId xmlns:p14="http://schemas.microsoft.com/office/powerpoint/2010/main" val="5597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Utsändning</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av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nya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missionärer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kostar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en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hel</a:t>
            </a:r>
            <a:r>
              <a:rPr lang="fi-FI" sz="1800" kern="100">
                <a:effectLst/>
                <a:latin typeface="Aptos" panose="020B0004020202020204" pitchFamily="34" charset="0"/>
                <a:ea typeface="Aptos" panose="020B0004020202020204" pitchFamily="34" charset="0"/>
                <a:cs typeface="Times New Roman" panose="02020603050405020304" pitchFamily="18" charset="0"/>
              </a:rPr>
              <a:t> del.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Före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avresan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behövs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bland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annat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psykologisk</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bedömning</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läkarundersökning</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vaccinationer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inköp</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av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flygbiljetter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samt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planering</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av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arbetet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och</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en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inledande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språkkurs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på</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arbetsfältet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Alla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dessa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medför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kostnader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utöver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lön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och</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boende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Ofta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har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nya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missionärer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inte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ännu</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ett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brett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ekonomiskt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stöd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Därför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behöver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organisationen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ha en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ekonomisk</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buffert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för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att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kunna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sända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ut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nya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missionärer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fi-FI" dirty="0"/>
          </a:p>
        </p:txBody>
      </p:sp>
      <p:sp>
        <p:nvSpPr>
          <p:cNvPr id="4" name="Dian numeron paikkamerkki 3"/>
          <p:cNvSpPr>
            <a:spLocks noGrp="1"/>
          </p:cNvSpPr>
          <p:nvPr>
            <p:ph type="sldNum" sz="quarter" idx="5"/>
          </p:nvPr>
        </p:nvSpPr>
        <p:spPr/>
        <p:txBody>
          <a:bodyPr/>
          <a:lstStyle/>
          <a:p>
            <a:fld id="{806AF647-44E3-448E-B51A-2B30BD5A09F8}" type="slidenum">
              <a:rPr lang="fi-FI" smtClean="0"/>
              <a:t>7</a:t>
            </a:fld>
            <a:endParaRPr lang="fi-FI"/>
          </a:p>
        </p:txBody>
      </p:sp>
    </p:spTree>
    <p:extLst>
      <p:ext uri="{BB962C8B-B14F-4D97-AF65-F5344CB8AC3E}">
        <p14:creationId xmlns:p14="http://schemas.microsoft.com/office/powerpoint/2010/main" val="401431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15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Lähetetty-</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utbildningen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riktar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sig</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till</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cirka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18–35-åringar.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Där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reflekterar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man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över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sin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kallelse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och</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utrustas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för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att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vara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Jesu</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vittnen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i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sitt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eget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liv. </a:t>
            </a:r>
          </a:p>
          <a:p>
            <a:pPr>
              <a:lnSpc>
                <a:spcPct val="115000"/>
              </a:lnSpc>
              <a:spcAft>
                <a:spcPts val="800"/>
              </a:spcAft>
            </a:pP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Närperiod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1: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Att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vara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Guds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barn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och</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min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kallelse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i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hans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plan</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Närperiod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2: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Sänd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av Jesus – ett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vittne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för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mina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medmänniskor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i Finland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och</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i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världen</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Närperiod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3: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Sänd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av Jesus – ett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stöd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för min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medmänniska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som</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kommit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till</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tro</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Närperiod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4: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Erfarenheter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av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att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leva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som</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utsänd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samt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riktlinjer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för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framtiden</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Valo-</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kvällar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ordnas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varannan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tisdag</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under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läsåret</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Såningsmannens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Valo-</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kvällar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erbjuder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missionell</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gemenskap</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intressant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undervisning</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samt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stöd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för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att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hitta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sin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plats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och</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leva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som</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sänd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Under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kvällarna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möts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vi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och</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ber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för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varandra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och</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för de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människor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vi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har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på</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våra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hjärtan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Man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kan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delta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på</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plats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på</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vårt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kontor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i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Dickursby</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eller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via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distans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Såningsmannen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deltar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i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den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ekumeniska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Legacy-rörelsen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vars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syfte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är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att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mobilisera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en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ny</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generation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att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svara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på</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Guds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kallelse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och</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Jesu</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missionsbefallning</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genom</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att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sända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dem</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till</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korttidsmission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aktioner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över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hela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världen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Legacy</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samlar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människor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från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olika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samfund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missionsorganisationer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och</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gemenskaper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Läs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thelegacyproject.fi.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Såningsmannens</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aktionsresor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går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till</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Grekland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Kortvariga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frivilliguppgifter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på</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arbetsfält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Såningsmannen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sänder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lämpliga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frivilliga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till</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kortvariga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uppgifter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på</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arbetsfält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Dessa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är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huvudsakligen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självkostnadsfinansierade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Rekommenderad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förberedande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utbildning</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är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Lähetetty-</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utbildningen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Det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primära</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målet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är</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diasporaarbete</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i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Grekland</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800" kern="100" dirty="0" err="1">
                <a:effectLst/>
                <a:latin typeface="Aptos" panose="020B0004020202020204" pitchFamily="34" charset="0"/>
                <a:ea typeface="Aptos" panose="020B0004020202020204" pitchFamily="34" charset="0"/>
                <a:cs typeface="Times New Roman" panose="02020603050405020304" pitchFamily="18" charset="0"/>
              </a:rPr>
              <a:t>tjänstemission</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fi-FI" dirty="0"/>
          </a:p>
        </p:txBody>
      </p:sp>
      <p:sp>
        <p:nvSpPr>
          <p:cNvPr id="4" name="Dian numeron paikkamerkki 3"/>
          <p:cNvSpPr>
            <a:spLocks noGrp="1"/>
          </p:cNvSpPr>
          <p:nvPr>
            <p:ph type="sldNum" sz="quarter" idx="5"/>
          </p:nvPr>
        </p:nvSpPr>
        <p:spPr/>
        <p:txBody>
          <a:bodyPr/>
          <a:lstStyle/>
          <a:p>
            <a:fld id="{806AF647-44E3-448E-B51A-2B30BD5A09F8}" type="slidenum">
              <a:rPr lang="fi-FI" smtClean="0"/>
              <a:t>8</a:t>
            </a:fld>
            <a:endParaRPr lang="fi-FI"/>
          </a:p>
        </p:txBody>
      </p:sp>
    </p:spTree>
    <p:extLst>
      <p:ext uri="{BB962C8B-B14F-4D97-AF65-F5344CB8AC3E}">
        <p14:creationId xmlns:p14="http://schemas.microsoft.com/office/powerpoint/2010/main" val="298088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06AF647-44E3-448E-B51A-2B30BD5A09F8}" type="slidenum">
              <a:rPr lang="fi-FI" smtClean="0"/>
              <a:t>10</a:t>
            </a:fld>
            <a:endParaRPr lang="fi-FI"/>
          </a:p>
        </p:txBody>
      </p:sp>
    </p:spTree>
    <p:extLst>
      <p:ext uri="{BB962C8B-B14F-4D97-AF65-F5344CB8AC3E}">
        <p14:creationId xmlns:p14="http://schemas.microsoft.com/office/powerpoint/2010/main" val="310881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7BC1-9BD4-780C-FC71-0859BC3E31C9}"/>
              </a:ext>
            </a:extLst>
          </p:cNvPr>
          <p:cNvSpPr>
            <a:spLocks noGrp="1"/>
          </p:cNvSpPr>
          <p:nvPr>
            <p:ph type="ctrTitle"/>
          </p:nvPr>
        </p:nvSpPr>
        <p:spPr>
          <a:xfrm>
            <a:off x="1524000" y="1274763"/>
            <a:ext cx="9144000" cy="2387600"/>
          </a:xfrm>
        </p:spPr>
        <p:txBody>
          <a:bodyPr anchor="b"/>
          <a:lstStyle>
            <a:lvl1pPr algn="ctr">
              <a:defRPr sz="6000"/>
            </a:lvl1pPr>
          </a:lstStyle>
          <a:p>
            <a:r>
              <a:rPr lang="en-GB"/>
              <a:t>Click to edit Master title style</a:t>
            </a:r>
            <a:endParaRPr lang="fi-FI"/>
          </a:p>
        </p:txBody>
      </p:sp>
      <p:sp>
        <p:nvSpPr>
          <p:cNvPr id="3" name="Subtitle 2">
            <a:extLst>
              <a:ext uri="{FF2B5EF4-FFF2-40B4-BE49-F238E27FC236}">
                <a16:creationId xmlns:a16="http://schemas.microsoft.com/office/drawing/2014/main" id="{7C03EA3C-F184-2915-5D63-C04E71961253}"/>
              </a:ext>
            </a:extLst>
          </p:cNvPr>
          <p:cNvSpPr>
            <a:spLocks noGrp="1"/>
          </p:cNvSpPr>
          <p:nvPr>
            <p:ph type="subTitle" idx="1"/>
          </p:nvPr>
        </p:nvSpPr>
        <p:spPr>
          <a:xfrm>
            <a:off x="1524000" y="5024438"/>
            <a:ext cx="9144000" cy="131540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fi-FI" dirty="0"/>
          </a:p>
        </p:txBody>
      </p:sp>
    </p:spTree>
    <p:extLst>
      <p:ext uri="{BB962C8B-B14F-4D97-AF65-F5344CB8AC3E}">
        <p14:creationId xmlns:p14="http://schemas.microsoft.com/office/powerpoint/2010/main" val="344377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B466-F5D0-D3B6-75DA-5285D23D3F29}"/>
              </a:ext>
            </a:extLst>
          </p:cNvPr>
          <p:cNvSpPr>
            <a:spLocks noGrp="1"/>
          </p:cNvSpPr>
          <p:nvPr>
            <p:ph type="title"/>
          </p:nvPr>
        </p:nvSpPr>
        <p:spPr>
          <a:xfrm>
            <a:off x="838200" y="608965"/>
            <a:ext cx="10515600" cy="1325563"/>
          </a:xfrm>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23750EF4-5E4B-BC7C-70A3-AE959F497CA4}"/>
              </a:ext>
            </a:extLst>
          </p:cNvPr>
          <p:cNvSpPr>
            <a:spLocks noGrp="1"/>
          </p:cNvSpPr>
          <p:nvPr>
            <p:ph idx="1"/>
          </p:nvPr>
        </p:nvSpPr>
        <p:spPr>
          <a:xfrm>
            <a:off x="838200" y="206946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2998585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D82D8E35-505A-7AF9-D0FA-5C4770A035DE}"/>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F0C497C-BCB4-EFE1-A36D-C779B46E36E5}"/>
              </a:ext>
            </a:extLst>
          </p:cNvPr>
          <p:cNvSpPr>
            <a:spLocks noGrp="1"/>
          </p:cNvSpPr>
          <p:nvPr>
            <p:ph type="title"/>
          </p:nvPr>
        </p:nvSpPr>
        <p:spPr>
          <a:xfrm>
            <a:off x="838200" y="487045"/>
            <a:ext cx="10515600" cy="1325563"/>
          </a:xfrm>
          <a:prstGeom prst="rect">
            <a:avLst/>
          </a:prstGeom>
        </p:spPr>
        <p:txBody>
          <a:bodyPr vert="horz" lIns="91440" tIns="45720" rIns="91440" bIns="45720" rtlCol="0" anchor="ctr">
            <a:normAutofit/>
          </a:bodyPr>
          <a:lstStyle/>
          <a:p>
            <a:r>
              <a:rPr lang="en-GB" dirty="0"/>
              <a:t>Click to edit Master title style</a:t>
            </a:r>
            <a:endParaRPr lang="fi-FI" dirty="0"/>
          </a:p>
        </p:txBody>
      </p:sp>
      <p:sp>
        <p:nvSpPr>
          <p:cNvPr id="3" name="Text Placeholder 2">
            <a:extLst>
              <a:ext uri="{FF2B5EF4-FFF2-40B4-BE49-F238E27FC236}">
                <a16:creationId xmlns:a16="http://schemas.microsoft.com/office/drawing/2014/main" id="{CD2F6F43-B74E-8222-BB5F-E00F2F94CABC}"/>
              </a:ext>
            </a:extLst>
          </p:cNvPr>
          <p:cNvSpPr>
            <a:spLocks noGrp="1"/>
          </p:cNvSpPr>
          <p:nvPr>
            <p:ph type="body" idx="1"/>
          </p:nvPr>
        </p:nvSpPr>
        <p:spPr>
          <a:xfrm>
            <a:off x="838200" y="194754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251528435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3600" b="1" kern="1200">
          <a:solidFill>
            <a:srgbClr val="004AAD"/>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4AA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4AA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4AA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ylvaja.fi/osallistu/koulutuks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ylvaja.f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1D8B3A5-9482-554A-5F6D-92DA9A56D41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731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B716C7-5386-E8C6-62F7-FB1ACC42DD62}"/>
              </a:ext>
            </a:extLst>
          </p:cNvPr>
          <p:cNvSpPr>
            <a:spLocks noGrp="1"/>
          </p:cNvSpPr>
          <p:nvPr>
            <p:ph type="ctrTitle"/>
          </p:nvPr>
        </p:nvSpPr>
        <p:spPr>
          <a:xfrm>
            <a:off x="0" y="2850500"/>
            <a:ext cx="12192000" cy="2423249"/>
          </a:xfrm>
        </p:spPr>
        <p:txBody>
          <a:bodyPr>
            <a:normAutofit/>
          </a:bodyPr>
          <a:lstStyle/>
          <a:p>
            <a:r>
              <a:rPr lang="sv-SE" b="1" i="0" dirty="0">
                <a:solidFill>
                  <a:srgbClr val="004AAD"/>
                </a:solidFill>
                <a:effectLst/>
                <a:latin typeface="Calibri" panose="020F0502020204030204" pitchFamily="34" charset="0"/>
              </a:rPr>
              <a:t>Ett varmt tack för din gåva!</a:t>
            </a:r>
            <a:br>
              <a:rPr lang="sv-SE" b="1" i="0" dirty="0">
                <a:solidFill>
                  <a:srgbClr val="004AAD"/>
                </a:solidFill>
                <a:effectLst/>
                <a:latin typeface="Calibri" panose="020F0502020204030204" pitchFamily="34" charset="0"/>
              </a:rPr>
            </a:br>
            <a:br>
              <a:rPr lang="sv-SE" b="1" i="0" dirty="0">
                <a:solidFill>
                  <a:srgbClr val="004AAD"/>
                </a:solidFill>
                <a:effectLst/>
                <a:latin typeface="Calibri" panose="020F0502020204030204" pitchFamily="34" charset="0"/>
              </a:rPr>
            </a:br>
            <a:r>
              <a:rPr lang="sv-SE" sz="4000" b="1" i="0" dirty="0">
                <a:solidFill>
                  <a:srgbClr val="004AAD"/>
                </a:solidFill>
                <a:effectLst/>
                <a:latin typeface="Calibri" panose="020F0502020204030204" pitchFamily="34" charset="0"/>
              </a:rPr>
              <a:t>kylvaja.fi/</a:t>
            </a:r>
            <a:r>
              <a:rPr lang="sv-SE" sz="4000" b="1" i="0" dirty="0" err="1">
                <a:solidFill>
                  <a:srgbClr val="004AAD"/>
                </a:solidFill>
                <a:effectLst/>
                <a:latin typeface="Calibri" panose="020F0502020204030204" pitchFamily="34" charset="0"/>
              </a:rPr>
              <a:t>sv</a:t>
            </a:r>
            <a:endParaRPr lang="fi-FI" sz="4000" dirty="0"/>
          </a:p>
        </p:txBody>
      </p:sp>
      <p:pic>
        <p:nvPicPr>
          <p:cNvPr id="1026" name="Picture 2" descr="Icon&#10;&#10;Description automatically generated with low confidence">
            <a:extLst>
              <a:ext uri="{FF2B5EF4-FFF2-40B4-BE49-F238E27FC236}">
                <a16:creationId xmlns:a16="http://schemas.microsoft.com/office/drawing/2014/main" id="{EE2BE94E-C88B-8E52-C8F8-A04AC15F8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259770" y="4039638"/>
            <a:ext cx="1672459" cy="26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8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FFAFAA-ECA6-543B-7683-9C917A9033C7}"/>
              </a:ext>
            </a:extLst>
          </p:cNvPr>
          <p:cNvSpPr>
            <a:spLocks noGrp="1"/>
          </p:cNvSpPr>
          <p:nvPr>
            <p:ph type="title"/>
          </p:nvPr>
        </p:nvSpPr>
        <p:spPr>
          <a:xfrm>
            <a:off x="838200" y="1300081"/>
            <a:ext cx="7710377" cy="1325563"/>
          </a:xfrm>
        </p:spPr>
        <p:txBody>
          <a:bodyPr>
            <a:normAutofit fontScale="90000"/>
          </a:bodyPr>
          <a:lstStyle/>
          <a:p>
            <a:r>
              <a:rPr lang="sv-SE" dirty="0"/>
              <a:t>Att sända ut nya missionärer och stöda en ny generation att ta ansvar för missionsarbetet</a:t>
            </a:r>
            <a:endParaRPr lang="fi-FI" dirty="0"/>
          </a:p>
        </p:txBody>
      </p:sp>
      <p:sp>
        <p:nvSpPr>
          <p:cNvPr id="3" name="Sisällön paikkamerkki 2">
            <a:extLst>
              <a:ext uri="{FF2B5EF4-FFF2-40B4-BE49-F238E27FC236}">
                <a16:creationId xmlns:a16="http://schemas.microsoft.com/office/drawing/2014/main" id="{85D3A886-D7AD-948F-0003-AC4450080C28}"/>
              </a:ext>
            </a:extLst>
          </p:cNvPr>
          <p:cNvSpPr>
            <a:spLocks noGrp="1"/>
          </p:cNvSpPr>
          <p:nvPr>
            <p:ph idx="1"/>
          </p:nvPr>
        </p:nvSpPr>
        <p:spPr>
          <a:xfrm>
            <a:off x="838200" y="3059006"/>
            <a:ext cx="7412665" cy="3157870"/>
          </a:xfrm>
        </p:spPr>
        <p:txBody>
          <a:bodyPr>
            <a:normAutofit lnSpcReduction="10000"/>
          </a:bodyPr>
          <a:lstStyle/>
          <a:p>
            <a:r>
              <a:rPr lang="sv-SE" dirty="0"/>
              <a:t>Kyrkans grundläggande uppdrag är att förkunna Jesus Kristus som världens Frälsare och att främja förverkligandet av Guds rike (Ett gemensamt vittnesbörd 2023, Kyrkostyrelsen).</a:t>
            </a:r>
          </a:p>
          <a:p>
            <a:r>
              <a:rPr lang="sv-SE" dirty="0"/>
              <a:t>Missionsföreningen Såningsmannens särskilda uppgift i kyrkans mission är att utbilda och sända missionärer till onådda folkgrupper för att bland sprida det glada budskapet.</a:t>
            </a:r>
            <a:endParaRPr lang="fi-FI" dirty="0"/>
          </a:p>
        </p:txBody>
      </p:sp>
      <p:pic>
        <p:nvPicPr>
          <p:cNvPr id="6" name="Kuva 5">
            <a:extLst>
              <a:ext uri="{FF2B5EF4-FFF2-40B4-BE49-F238E27FC236}">
                <a16:creationId xmlns:a16="http://schemas.microsoft.com/office/drawing/2014/main" id="{D2E2C5D9-56E1-9E78-7953-17C2DE3D6C05}"/>
              </a:ext>
            </a:extLst>
          </p:cNvPr>
          <p:cNvPicPr>
            <a:picLocks noChangeAspect="1"/>
          </p:cNvPicPr>
          <p:nvPr/>
        </p:nvPicPr>
        <p:blipFill>
          <a:blip r:embed="rId3"/>
          <a:srcRect l="47301" r="19302"/>
          <a:stretch/>
        </p:blipFill>
        <p:spPr>
          <a:xfrm>
            <a:off x="9333222" y="747087"/>
            <a:ext cx="2553975" cy="5100457"/>
          </a:xfrm>
          <a:prstGeom prst="rect">
            <a:avLst/>
          </a:prstGeom>
          <a:effectLst>
            <a:softEdge rad="25400"/>
          </a:effectLst>
        </p:spPr>
      </p:pic>
      <p:sp>
        <p:nvSpPr>
          <p:cNvPr id="4" name="Tekstiruutu 3">
            <a:extLst>
              <a:ext uri="{FF2B5EF4-FFF2-40B4-BE49-F238E27FC236}">
                <a16:creationId xmlns:a16="http://schemas.microsoft.com/office/drawing/2014/main" id="{B404371C-CB7E-1BCD-462D-5EE3FEB77B27}"/>
              </a:ext>
            </a:extLst>
          </p:cNvPr>
          <p:cNvSpPr txBox="1"/>
          <p:nvPr/>
        </p:nvSpPr>
        <p:spPr>
          <a:xfrm>
            <a:off x="10185991" y="5847544"/>
            <a:ext cx="1881963" cy="369332"/>
          </a:xfrm>
          <a:prstGeom prst="rect">
            <a:avLst/>
          </a:prstGeom>
          <a:noFill/>
        </p:spPr>
        <p:txBody>
          <a:bodyPr wrap="square" rtlCol="0">
            <a:spAutoFit/>
          </a:bodyPr>
          <a:lstStyle/>
          <a:p>
            <a:r>
              <a:rPr lang="fi-FI" dirty="0"/>
              <a:t>Marius </a:t>
            </a:r>
            <a:r>
              <a:rPr lang="fi-FI" dirty="0" err="1"/>
              <a:t>Bergersen</a:t>
            </a:r>
            <a:endParaRPr lang="fi-FI" dirty="0"/>
          </a:p>
        </p:txBody>
      </p:sp>
    </p:spTree>
    <p:extLst>
      <p:ext uri="{BB962C8B-B14F-4D97-AF65-F5344CB8AC3E}">
        <p14:creationId xmlns:p14="http://schemas.microsoft.com/office/powerpoint/2010/main" val="60365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6CEB52B-2247-A83B-F67E-597D439AF7C5}"/>
              </a:ext>
            </a:extLst>
          </p:cNvPr>
          <p:cNvSpPr>
            <a:spLocks noGrp="1"/>
          </p:cNvSpPr>
          <p:nvPr>
            <p:ph idx="1"/>
          </p:nvPr>
        </p:nvSpPr>
        <p:spPr>
          <a:xfrm>
            <a:off x="712382" y="1796903"/>
            <a:ext cx="7602278" cy="3955311"/>
          </a:xfrm>
        </p:spPr>
        <p:txBody>
          <a:bodyPr>
            <a:normAutofit/>
          </a:bodyPr>
          <a:lstStyle/>
          <a:p>
            <a:endParaRPr lang="sv-SE" dirty="0"/>
          </a:p>
          <a:p>
            <a:r>
              <a:rPr lang="sv-SE" dirty="0"/>
              <a:t>Såningsmannen erbjuder unga vuxna en trygg gemenskap där de kan växa i sin kristna identitet och utforska sin kallelse samt förstå sitt globala ansvar och hitta sin plats i kyrkans mission. </a:t>
            </a:r>
          </a:p>
          <a:p>
            <a:r>
              <a:rPr lang="sv-SE" dirty="0"/>
              <a:t>Vi ger möjlighet att ta de första stegen på missionskallelsens väg i en internationell miljö via korttidsmission.</a:t>
            </a:r>
            <a:endParaRPr lang="fi-FI" dirty="0"/>
          </a:p>
        </p:txBody>
      </p:sp>
      <p:pic>
        <p:nvPicPr>
          <p:cNvPr id="6" name="Kuva 5" descr="Kuva, joka sisältää kohteen vaate, henkilö, sisä-, seinä&#10;&#10;Kuvaus luotu automaattisesti">
            <a:extLst>
              <a:ext uri="{FF2B5EF4-FFF2-40B4-BE49-F238E27FC236}">
                <a16:creationId xmlns:a16="http://schemas.microsoft.com/office/drawing/2014/main" id="{E8411D97-5B5D-A134-70A7-9E0D182E788F}"/>
              </a:ext>
            </a:extLst>
          </p:cNvPr>
          <p:cNvPicPr>
            <a:picLocks noChangeAspect="1"/>
          </p:cNvPicPr>
          <p:nvPr/>
        </p:nvPicPr>
        <p:blipFill>
          <a:blip r:embed="rId2"/>
          <a:srcRect t="3648" b="4935"/>
          <a:stretch/>
        </p:blipFill>
        <p:spPr>
          <a:xfrm rot="16200000">
            <a:off x="7826388" y="1976834"/>
            <a:ext cx="5059458" cy="3083447"/>
          </a:xfrm>
          <a:prstGeom prst="rect">
            <a:avLst/>
          </a:prstGeom>
          <a:effectLst>
            <a:softEdge rad="25400"/>
          </a:effectLst>
        </p:spPr>
      </p:pic>
      <p:sp>
        <p:nvSpPr>
          <p:cNvPr id="7" name="Tekstiruutu 6">
            <a:extLst>
              <a:ext uri="{FF2B5EF4-FFF2-40B4-BE49-F238E27FC236}">
                <a16:creationId xmlns:a16="http://schemas.microsoft.com/office/drawing/2014/main" id="{66DC3169-A667-05E7-E456-F30763BC4097}"/>
              </a:ext>
            </a:extLst>
          </p:cNvPr>
          <p:cNvSpPr txBox="1"/>
          <p:nvPr/>
        </p:nvSpPr>
        <p:spPr>
          <a:xfrm>
            <a:off x="10764768" y="6048287"/>
            <a:ext cx="1674564" cy="369332"/>
          </a:xfrm>
          <a:prstGeom prst="rect">
            <a:avLst/>
          </a:prstGeom>
          <a:noFill/>
        </p:spPr>
        <p:txBody>
          <a:bodyPr wrap="square" rtlCol="0">
            <a:spAutoFit/>
          </a:bodyPr>
          <a:lstStyle/>
          <a:p>
            <a:r>
              <a:rPr lang="fi-FI" dirty="0"/>
              <a:t>Niko Seppä</a:t>
            </a:r>
          </a:p>
        </p:txBody>
      </p:sp>
    </p:spTree>
    <p:extLst>
      <p:ext uri="{BB962C8B-B14F-4D97-AF65-F5344CB8AC3E}">
        <p14:creationId xmlns:p14="http://schemas.microsoft.com/office/powerpoint/2010/main" val="57969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9B6422E-A7F1-7A0D-EFE3-2AF44EDCEE0F}"/>
              </a:ext>
            </a:extLst>
          </p:cNvPr>
          <p:cNvSpPr>
            <a:spLocks noGrp="1"/>
          </p:cNvSpPr>
          <p:nvPr>
            <p:ph idx="1"/>
          </p:nvPr>
        </p:nvSpPr>
        <p:spPr>
          <a:xfrm>
            <a:off x="839972" y="1392865"/>
            <a:ext cx="10513828" cy="5027938"/>
          </a:xfrm>
        </p:spPr>
        <p:txBody>
          <a:bodyPr>
            <a:normAutofit/>
          </a:bodyPr>
          <a:lstStyle/>
          <a:p>
            <a:r>
              <a:rPr lang="sv-SE" dirty="0"/>
              <a:t>Under missionärsutbildningen förbereder vi personer som planerar att ge sig ut som långtidsmissionärer. Under utbildningen fördjupar vi oss i hur missionsbefallningen i praktiken och ur helhetssynvinkel kan förverkligas i olika kulturer och stärker förmågan att anpassa sig och agera i olika verksamhetsmiljöer. Syftet med utbildningen är att stärka missionskallelsen och ge verktyg för personlig tillväxt som missionär.</a:t>
            </a:r>
          </a:p>
          <a:p>
            <a:endParaRPr lang="sv-SE" dirty="0"/>
          </a:p>
          <a:p>
            <a:r>
              <a:rPr lang="sv-SE" dirty="0"/>
              <a:t>År 2026 är vårt mål att sända två nya missionärer att arbeta för Guds rike, särskilt där det finns få eller inga kristna och kyrkor. För att vi ska kunna sända missionärer krävs gemensam förbön och stöd från församlingar och församlingsmedlemmar.</a:t>
            </a:r>
            <a:endParaRPr lang="fi-FI" dirty="0"/>
          </a:p>
        </p:txBody>
      </p:sp>
    </p:spTree>
    <p:extLst>
      <p:ext uri="{BB962C8B-B14F-4D97-AF65-F5344CB8AC3E}">
        <p14:creationId xmlns:p14="http://schemas.microsoft.com/office/powerpoint/2010/main" val="296486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D02E74-D37E-21D3-0FB6-4CC7C76B69CD}"/>
              </a:ext>
            </a:extLst>
          </p:cNvPr>
          <p:cNvSpPr>
            <a:spLocks noGrp="1"/>
          </p:cNvSpPr>
          <p:nvPr>
            <p:ph type="title"/>
          </p:nvPr>
        </p:nvSpPr>
        <p:spPr/>
        <p:txBody>
          <a:bodyPr/>
          <a:lstStyle/>
          <a:p>
            <a:r>
              <a:rPr lang="fi-FI" dirty="0" err="1"/>
              <a:t>Utbildning</a:t>
            </a:r>
            <a:r>
              <a:rPr lang="fi-FI" dirty="0"/>
              <a:t> av </a:t>
            </a:r>
            <a:r>
              <a:rPr lang="fi-FI" dirty="0" err="1"/>
              <a:t>nya</a:t>
            </a:r>
            <a:r>
              <a:rPr lang="fi-FI" dirty="0"/>
              <a:t> </a:t>
            </a:r>
            <a:r>
              <a:rPr lang="fi-FI" dirty="0" err="1"/>
              <a:t>missionärer</a:t>
            </a:r>
            <a:endParaRPr lang="fi-FI" dirty="0"/>
          </a:p>
        </p:txBody>
      </p:sp>
      <p:sp>
        <p:nvSpPr>
          <p:cNvPr id="3" name="Sisällön paikkamerkki 2">
            <a:extLst>
              <a:ext uri="{FF2B5EF4-FFF2-40B4-BE49-F238E27FC236}">
                <a16:creationId xmlns:a16="http://schemas.microsoft.com/office/drawing/2014/main" id="{1CFEF207-298C-39B8-9366-6B0F2488BF51}"/>
              </a:ext>
            </a:extLst>
          </p:cNvPr>
          <p:cNvSpPr>
            <a:spLocks noGrp="1"/>
          </p:cNvSpPr>
          <p:nvPr>
            <p:ph idx="1"/>
          </p:nvPr>
        </p:nvSpPr>
        <p:spPr>
          <a:xfrm>
            <a:off x="838200" y="2069465"/>
            <a:ext cx="5998535" cy="4351338"/>
          </a:xfrm>
        </p:spPr>
        <p:txBody>
          <a:bodyPr>
            <a:normAutofit/>
          </a:bodyPr>
          <a:lstStyle/>
          <a:p>
            <a:pPr marL="342900" lvl="0" indent="-342900">
              <a:lnSpc>
                <a:spcPct val="115000"/>
              </a:lnSpc>
              <a:buFont typeface="Times New Roman" panose="02020603050405020304" pitchFamily="18" charset="0"/>
              <a:buChar char="-"/>
              <a:tabLst>
                <a:tab pos="457200" algn="l"/>
              </a:tabLst>
            </a:pPr>
            <a:r>
              <a:rPr lang="fi-FI" kern="0" dirty="0">
                <a:ea typeface="Times New Roman" panose="02020603050405020304" pitchFamily="18" charset="0"/>
                <a:cs typeface="Times New Roman" panose="02020603050405020304" pitchFamily="18" charset="0"/>
              </a:rPr>
              <a:t>Vi </a:t>
            </a:r>
            <a:r>
              <a:rPr lang="fi-FI" kern="0" dirty="0" err="1">
                <a:ea typeface="Times New Roman" panose="02020603050405020304" pitchFamily="18" charset="0"/>
                <a:cs typeface="Times New Roman" panose="02020603050405020304" pitchFamily="18" charset="0"/>
              </a:rPr>
              <a:t>arrangerar</a:t>
            </a:r>
            <a:r>
              <a:rPr lang="fi-FI" kern="0" dirty="0">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missionsutbildning</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under</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år</a:t>
            </a:r>
            <a:r>
              <a:rPr lang="fi-FI" kern="0" dirty="0">
                <a:effectLst/>
                <a:ea typeface="Times New Roman" panose="02020603050405020304" pitchFamily="18" charset="0"/>
                <a:cs typeface="Times New Roman" panose="02020603050405020304" pitchFamily="18" charset="0"/>
              </a:rPr>
              <a:t> 2026. </a:t>
            </a:r>
            <a:endParaRPr lang="fi-FI" kern="100" dirty="0">
              <a:effectLst/>
              <a:ea typeface="Aptos" panose="020B0004020202020204" pitchFamily="34"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457200" algn="l"/>
              </a:tabLst>
            </a:pPr>
            <a:r>
              <a:rPr lang="fi-FI" kern="0" dirty="0">
                <a:effectLst/>
                <a:ea typeface="Times New Roman" panose="02020603050405020304" pitchFamily="18" charset="0"/>
                <a:cs typeface="Times New Roman" panose="02020603050405020304" pitchFamily="18" charset="0"/>
              </a:rPr>
              <a:t>Vi </a:t>
            </a:r>
            <a:r>
              <a:rPr lang="fi-FI" kern="0" dirty="0" err="1">
                <a:effectLst/>
                <a:ea typeface="Times New Roman" panose="02020603050405020304" pitchFamily="18" charset="0"/>
                <a:cs typeface="Times New Roman" panose="02020603050405020304" pitchFamily="18" charset="0"/>
              </a:rPr>
              <a:t>söker</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personer</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som</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har</a:t>
            </a:r>
            <a:r>
              <a:rPr lang="fi-FI" kern="0" dirty="0">
                <a:effectLst/>
                <a:ea typeface="Times New Roman" panose="02020603050405020304" pitchFamily="18" charset="0"/>
                <a:cs typeface="Times New Roman" panose="02020603050405020304" pitchFamily="18" charset="0"/>
              </a:rPr>
              <a:t> en </a:t>
            </a:r>
            <a:r>
              <a:rPr lang="fi-FI" kern="0" dirty="0" err="1">
                <a:effectLst/>
                <a:ea typeface="Times New Roman" panose="02020603050405020304" pitchFamily="18" charset="0"/>
                <a:cs typeface="Times New Roman" panose="02020603050405020304" pitchFamily="18" charset="0"/>
              </a:rPr>
              <a:t>personlig</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tro</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på</a:t>
            </a:r>
            <a:r>
              <a:rPr lang="fi-FI" kern="0" dirty="0">
                <a:effectLst/>
                <a:ea typeface="Times New Roman" panose="02020603050405020304" pitchFamily="18" charset="0"/>
                <a:cs typeface="Times New Roman" panose="02020603050405020304" pitchFamily="18" charset="0"/>
              </a:rPr>
              <a:t> Jesus </a:t>
            </a:r>
            <a:r>
              <a:rPr lang="fi-FI" kern="0" dirty="0" err="1">
                <a:effectLst/>
                <a:ea typeface="Times New Roman" panose="02020603050405020304" pitchFamily="18" charset="0"/>
                <a:cs typeface="Times New Roman" panose="02020603050405020304" pitchFamily="18" charset="0"/>
              </a:rPr>
              <a:t>som</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sin</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Frälsare</a:t>
            </a:r>
            <a:r>
              <a:rPr lang="fi-FI" kern="0" dirty="0">
                <a:effectLst/>
                <a:ea typeface="Times New Roman" panose="02020603050405020304" pitchFamily="18" charset="0"/>
                <a:cs typeface="Times New Roman" panose="02020603050405020304" pitchFamily="18" charset="0"/>
              </a:rPr>
              <a:t>, en </a:t>
            </a:r>
            <a:r>
              <a:rPr lang="fi-FI" kern="0" dirty="0" err="1">
                <a:effectLst/>
                <a:ea typeface="Times New Roman" panose="02020603050405020304" pitchFamily="18" charset="0"/>
                <a:cs typeface="Times New Roman" panose="02020603050405020304" pitchFamily="18" charset="0"/>
              </a:rPr>
              <a:t>stark</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kristen</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identitet</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och</a:t>
            </a:r>
            <a:r>
              <a:rPr lang="fi-FI" kern="0" dirty="0">
                <a:effectLst/>
                <a:ea typeface="Times New Roman" panose="02020603050405020304" pitchFamily="18" charset="0"/>
                <a:cs typeface="Times New Roman" panose="02020603050405020304" pitchFamily="18" charset="0"/>
              </a:rPr>
              <a:t> en </a:t>
            </a:r>
            <a:r>
              <a:rPr lang="fi-FI" kern="0" dirty="0" err="1">
                <a:effectLst/>
                <a:ea typeface="Times New Roman" panose="02020603050405020304" pitchFamily="18" charset="0"/>
                <a:cs typeface="Times New Roman" panose="02020603050405020304" pitchFamily="18" charset="0"/>
              </a:rPr>
              <a:t>grundmurad</a:t>
            </a:r>
            <a:r>
              <a:rPr lang="fi-FI" kern="0" dirty="0">
                <a:effectLst/>
                <a:ea typeface="Times New Roman" panose="02020603050405020304" pitchFamily="18" charset="0"/>
                <a:cs typeface="Times New Roman" panose="02020603050405020304" pitchFamily="18" charset="0"/>
              </a:rPr>
              <a:t> vilja </a:t>
            </a:r>
            <a:r>
              <a:rPr lang="fi-FI" kern="0" dirty="0" err="1">
                <a:effectLst/>
                <a:ea typeface="Times New Roman" panose="02020603050405020304" pitchFamily="18" charset="0"/>
                <a:cs typeface="Times New Roman" panose="02020603050405020304" pitchFamily="18" charset="0"/>
              </a:rPr>
              <a:t>att</a:t>
            </a:r>
            <a:r>
              <a:rPr lang="fi-FI" kern="0" dirty="0">
                <a:effectLst/>
                <a:ea typeface="Times New Roman" panose="02020603050405020304" pitchFamily="18" charset="0"/>
                <a:cs typeface="Times New Roman" panose="02020603050405020304" pitchFamily="18" charset="0"/>
              </a:rPr>
              <a:t> </a:t>
            </a:r>
            <a:r>
              <a:rPr lang="fi-FI" kern="0" dirty="0" err="1">
                <a:ea typeface="Times New Roman" panose="02020603050405020304" pitchFamily="18" charset="0"/>
                <a:cs typeface="Times New Roman" panose="02020603050405020304" pitchFamily="18" charset="0"/>
              </a:rPr>
              <a:t>kommunicera</a:t>
            </a:r>
            <a:r>
              <a:rPr lang="fi-FI" kern="0" dirty="0">
                <a:ea typeface="Times New Roman" panose="02020603050405020304" pitchFamily="18" charset="0"/>
                <a:cs typeface="Times New Roman" panose="02020603050405020304" pitchFamily="18" charset="0"/>
              </a:rPr>
              <a:t> </a:t>
            </a:r>
            <a:r>
              <a:rPr lang="fi-FI" kern="0" dirty="0" err="1">
                <a:ea typeface="Times New Roman" panose="02020603050405020304" pitchFamily="18" charset="0"/>
                <a:cs typeface="Times New Roman" panose="02020603050405020304" pitchFamily="18" charset="0"/>
              </a:rPr>
              <a:t>evangeliet</a:t>
            </a:r>
            <a:endParaRPr lang="fi-FI" kern="0" dirty="0">
              <a:ea typeface="Times New Roman" panose="02020603050405020304" pitchFamily="18" charset="0"/>
              <a:cs typeface="Times New Roman" panose="02020603050405020304" pitchFamily="18" charset="0"/>
            </a:endParaRPr>
          </a:p>
        </p:txBody>
      </p:sp>
      <p:pic>
        <p:nvPicPr>
          <p:cNvPr id="5" name="Kuva 4" descr="Kuva, joka sisältää kohteen henkilö, Ihmisen kasvot, sisä-, lasit&#10;&#10;Kuvaus luotu automaattisesti">
            <a:extLst>
              <a:ext uri="{FF2B5EF4-FFF2-40B4-BE49-F238E27FC236}">
                <a16:creationId xmlns:a16="http://schemas.microsoft.com/office/drawing/2014/main" id="{F77107C9-0275-1713-C623-98959B9CE443}"/>
              </a:ext>
            </a:extLst>
          </p:cNvPr>
          <p:cNvPicPr>
            <a:picLocks noChangeAspect="1"/>
          </p:cNvPicPr>
          <p:nvPr/>
        </p:nvPicPr>
        <p:blipFill>
          <a:blip r:embed="rId3"/>
          <a:srcRect l="4099" r="30494"/>
          <a:stretch/>
        </p:blipFill>
        <p:spPr>
          <a:xfrm>
            <a:off x="6836735" y="2069465"/>
            <a:ext cx="5060428" cy="3735022"/>
          </a:xfrm>
          <a:prstGeom prst="rect">
            <a:avLst/>
          </a:prstGeom>
          <a:effectLst>
            <a:softEdge rad="25400"/>
          </a:effectLst>
        </p:spPr>
      </p:pic>
      <p:sp>
        <p:nvSpPr>
          <p:cNvPr id="6" name="Tekstiruutu 5">
            <a:extLst>
              <a:ext uri="{FF2B5EF4-FFF2-40B4-BE49-F238E27FC236}">
                <a16:creationId xmlns:a16="http://schemas.microsoft.com/office/drawing/2014/main" id="{EB72E10E-163B-9A64-1A52-E33A5B6A64B6}"/>
              </a:ext>
            </a:extLst>
          </p:cNvPr>
          <p:cNvSpPr txBox="1"/>
          <p:nvPr/>
        </p:nvSpPr>
        <p:spPr>
          <a:xfrm>
            <a:off x="9693349" y="5804487"/>
            <a:ext cx="2498651" cy="369332"/>
          </a:xfrm>
          <a:prstGeom prst="rect">
            <a:avLst/>
          </a:prstGeom>
          <a:noFill/>
        </p:spPr>
        <p:txBody>
          <a:bodyPr wrap="square" rtlCol="0">
            <a:spAutoFit/>
          </a:bodyPr>
          <a:lstStyle/>
          <a:p>
            <a:r>
              <a:rPr lang="fi-FI" dirty="0" err="1"/>
              <a:t>Såningsmannens</a:t>
            </a:r>
            <a:r>
              <a:rPr lang="fi-FI" dirty="0"/>
              <a:t> </a:t>
            </a:r>
            <a:r>
              <a:rPr lang="fi-FI" dirty="0" err="1"/>
              <a:t>arkiv</a:t>
            </a:r>
            <a:endParaRPr lang="fi-FI" dirty="0"/>
          </a:p>
        </p:txBody>
      </p:sp>
    </p:spTree>
    <p:extLst>
      <p:ext uri="{BB962C8B-B14F-4D97-AF65-F5344CB8AC3E}">
        <p14:creationId xmlns:p14="http://schemas.microsoft.com/office/powerpoint/2010/main" val="350428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8B1AB21-90DB-B610-575B-EB30FCC18A22}"/>
              </a:ext>
            </a:extLst>
          </p:cNvPr>
          <p:cNvSpPr>
            <a:spLocks noGrp="1"/>
          </p:cNvSpPr>
          <p:nvPr>
            <p:ph idx="1"/>
          </p:nvPr>
        </p:nvSpPr>
        <p:spPr/>
        <p:txBody>
          <a:bodyPr/>
          <a:lstStyle/>
          <a:p>
            <a:pPr marL="342900" lvl="0" indent="-342900">
              <a:lnSpc>
                <a:spcPct val="115000"/>
              </a:lnSpc>
              <a:spcAft>
                <a:spcPts val="800"/>
              </a:spcAft>
              <a:buFont typeface="Times New Roman" panose="02020603050405020304" pitchFamily="18" charset="0"/>
              <a:buChar char="-"/>
              <a:tabLst>
                <a:tab pos="457200" algn="l"/>
              </a:tabLst>
            </a:pPr>
            <a:r>
              <a:rPr lang="fi-FI" kern="0" dirty="0">
                <a:effectLst/>
                <a:ea typeface="Times New Roman" panose="02020603050405020304" pitchFamily="18" charset="0"/>
                <a:cs typeface="Times New Roman" panose="02020603050405020304" pitchFamily="18" charset="0"/>
              </a:rPr>
              <a:t>Det </a:t>
            </a:r>
            <a:r>
              <a:rPr lang="fi-FI" kern="0" dirty="0" err="1">
                <a:effectLst/>
                <a:ea typeface="Times New Roman" panose="02020603050405020304" pitchFamily="18" charset="0"/>
                <a:cs typeface="Times New Roman" panose="02020603050405020304" pitchFamily="18" charset="0"/>
              </a:rPr>
              <a:t>är</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möjligt</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att</a:t>
            </a:r>
            <a:r>
              <a:rPr lang="fi-FI" kern="0" dirty="0">
                <a:effectLst/>
                <a:ea typeface="Times New Roman" panose="02020603050405020304" pitchFamily="18" charset="0"/>
                <a:cs typeface="Times New Roman" panose="02020603050405020304" pitchFamily="18" charset="0"/>
              </a:rPr>
              <a:t> delta i </a:t>
            </a:r>
            <a:r>
              <a:rPr lang="fi-FI" kern="0" dirty="0" err="1">
                <a:effectLst/>
                <a:ea typeface="Times New Roman" panose="02020603050405020304" pitchFamily="18" charset="0"/>
                <a:cs typeface="Times New Roman" panose="02020603050405020304" pitchFamily="18" charset="0"/>
              </a:rPr>
              <a:t>utbildningens</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öppna</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moduler</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också</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om</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man</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vill</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reflektera</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över</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sin</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egen</a:t>
            </a:r>
            <a:r>
              <a:rPr lang="fi-FI" kern="0" dirty="0">
                <a:effectLst/>
                <a:ea typeface="Times New Roman" panose="02020603050405020304" pitchFamily="18" charset="0"/>
                <a:cs typeface="Times New Roman" panose="02020603050405020304" pitchFamily="18" charset="0"/>
              </a:rPr>
              <a:t> roll i </a:t>
            </a:r>
            <a:r>
              <a:rPr lang="fi-FI" kern="0" dirty="0" err="1">
                <a:effectLst/>
                <a:ea typeface="Times New Roman" panose="02020603050405020304" pitchFamily="18" charset="0"/>
                <a:cs typeface="Times New Roman" panose="02020603050405020304" pitchFamily="18" charset="0"/>
              </a:rPr>
              <a:t>missionsarbetet</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eller</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om</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man</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vill</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bli</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andligt</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utrustad</a:t>
            </a:r>
            <a:r>
              <a:rPr lang="fi-FI" kern="0" dirty="0">
                <a:effectLst/>
                <a:ea typeface="Times New Roman" panose="02020603050405020304" pitchFamily="18" charset="0"/>
                <a:cs typeface="Times New Roman" panose="02020603050405020304" pitchFamily="18" charset="0"/>
              </a:rPr>
              <a:t> för </a:t>
            </a:r>
            <a:r>
              <a:rPr lang="fi-FI" kern="0" dirty="0" err="1">
                <a:effectLst/>
                <a:ea typeface="Times New Roman" panose="02020603050405020304" pitchFamily="18" charset="0"/>
                <a:cs typeface="Times New Roman" panose="02020603050405020304" pitchFamily="18" charset="0"/>
              </a:rPr>
              <a:t>sina</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nuvarande</a:t>
            </a:r>
            <a:r>
              <a:rPr lang="fi-FI" kern="0" dirty="0">
                <a:effectLst/>
                <a:ea typeface="Times New Roman" panose="02020603050405020304" pitchFamily="18" charset="0"/>
                <a:cs typeface="Times New Roman" panose="02020603050405020304" pitchFamily="18" charset="0"/>
              </a:rPr>
              <a:t> </a:t>
            </a:r>
            <a:r>
              <a:rPr lang="fi-FI" kern="0" dirty="0" err="1">
                <a:effectLst/>
                <a:ea typeface="Times New Roman" panose="02020603050405020304" pitchFamily="18" charset="0"/>
                <a:cs typeface="Times New Roman" panose="02020603050405020304" pitchFamily="18" charset="0"/>
              </a:rPr>
              <a:t>uppgifter</a:t>
            </a:r>
            <a:r>
              <a:rPr lang="fi-FI" kern="0" dirty="0">
                <a:effectLst/>
                <a:ea typeface="Times New Roman" panose="02020603050405020304" pitchFamily="18" charset="0"/>
                <a:cs typeface="Times New Roman" panose="02020603050405020304" pitchFamily="18" charset="0"/>
              </a:rPr>
              <a:t> i </a:t>
            </a:r>
            <a:r>
              <a:rPr lang="fi-FI" kern="0" dirty="0" err="1">
                <a:effectLst/>
                <a:ea typeface="Times New Roman" panose="02020603050405020304" pitchFamily="18" charset="0"/>
                <a:cs typeface="Times New Roman" panose="02020603050405020304" pitchFamily="18" charset="0"/>
              </a:rPr>
              <a:t>vardagen</a:t>
            </a:r>
            <a:r>
              <a:rPr lang="fi-FI" kern="0" dirty="0">
                <a:effectLst/>
                <a:ea typeface="Times New Roman" panose="02020603050405020304" pitchFamily="18" charset="0"/>
                <a:cs typeface="Times New Roman" panose="02020603050405020304" pitchFamily="18" charset="0"/>
              </a:rPr>
              <a:t>.</a:t>
            </a:r>
            <a:endParaRPr lang="fi-FI" dirty="0">
              <a:hlinkClick r:id="rId3"/>
            </a:endParaRPr>
          </a:p>
          <a:p>
            <a:pPr marL="457200" indent="-457200">
              <a:buFontTx/>
              <a:buChar char="-"/>
            </a:pPr>
            <a:r>
              <a:rPr lang="fi-FI" dirty="0"/>
              <a:t>www.kylvaja.fi/tule-mukaan/koulutukset/</a:t>
            </a:r>
          </a:p>
          <a:p>
            <a:endParaRPr lang="fi-FI" dirty="0"/>
          </a:p>
        </p:txBody>
      </p:sp>
    </p:spTree>
    <p:extLst>
      <p:ext uri="{BB962C8B-B14F-4D97-AF65-F5344CB8AC3E}">
        <p14:creationId xmlns:p14="http://schemas.microsoft.com/office/powerpoint/2010/main" val="199341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vaate, uskonnollinen rakennus, henkilö, Pyhät paikat&#10;&#10;Kuvaus luotu automaattisesti">
            <a:extLst>
              <a:ext uri="{FF2B5EF4-FFF2-40B4-BE49-F238E27FC236}">
                <a16:creationId xmlns:a16="http://schemas.microsoft.com/office/drawing/2014/main" id="{096BE939-E6EE-163C-FC76-6790175099B8}"/>
              </a:ext>
            </a:extLst>
          </p:cNvPr>
          <p:cNvPicPr>
            <a:picLocks noChangeAspect="1"/>
          </p:cNvPicPr>
          <p:nvPr/>
        </p:nvPicPr>
        <p:blipFill>
          <a:blip r:embed="rId3"/>
          <a:srcRect r="6146"/>
          <a:stretch/>
        </p:blipFill>
        <p:spPr>
          <a:xfrm>
            <a:off x="8591106" y="846161"/>
            <a:ext cx="3258557" cy="5205309"/>
          </a:xfrm>
          <a:prstGeom prst="rect">
            <a:avLst/>
          </a:prstGeom>
          <a:effectLst>
            <a:softEdge rad="38100"/>
          </a:effectLst>
        </p:spPr>
      </p:pic>
      <p:sp>
        <p:nvSpPr>
          <p:cNvPr id="2" name="Otsikko 1">
            <a:extLst>
              <a:ext uri="{FF2B5EF4-FFF2-40B4-BE49-F238E27FC236}">
                <a16:creationId xmlns:a16="http://schemas.microsoft.com/office/drawing/2014/main" id="{584906BC-17B8-9B49-42FE-A296BB118F72}"/>
              </a:ext>
            </a:extLst>
          </p:cNvPr>
          <p:cNvSpPr>
            <a:spLocks noGrp="1"/>
          </p:cNvSpPr>
          <p:nvPr>
            <p:ph type="title"/>
          </p:nvPr>
        </p:nvSpPr>
        <p:spPr>
          <a:xfrm>
            <a:off x="838200" y="949207"/>
            <a:ext cx="6328144" cy="1325563"/>
          </a:xfrm>
        </p:spPr>
        <p:txBody>
          <a:bodyPr>
            <a:normAutofit/>
          </a:bodyPr>
          <a:lstStyle/>
          <a:p>
            <a:r>
              <a:rPr lang="fi-FI" dirty="0" err="1"/>
              <a:t>Utsändning</a:t>
            </a:r>
            <a:r>
              <a:rPr lang="fi-FI" dirty="0"/>
              <a:t> av </a:t>
            </a:r>
            <a:r>
              <a:rPr lang="fi-FI" dirty="0" err="1"/>
              <a:t>nya</a:t>
            </a:r>
            <a:r>
              <a:rPr lang="fi-FI" dirty="0"/>
              <a:t> </a:t>
            </a:r>
            <a:r>
              <a:rPr lang="fi-FI" dirty="0" err="1"/>
              <a:t>missionärer</a:t>
            </a:r>
            <a:endParaRPr lang="fi-FI" dirty="0"/>
          </a:p>
        </p:txBody>
      </p:sp>
      <p:sp>
        <p:nvSpPr>
          <p:cNvPr id="5" name="Sisällön paikkamerkki 4">
            <a:extLst>
              <a:ext uri="{FF2B5EF4-FFF2-40B4-BE49-F238E27FC236}">
                <a16:creationId xmlns:a16="http://schemas.microsoft.com/office/drawing/2014/main" id="{24EAEF60-FD27-0EC2-F020-FFA8E788DB7D}"/>
              </a:ext>
            </a:extLst>
          </p:cNvPr>
          <p:cNvSpPr>
            <a:spLocks noGrp="1"/>
          </p:cNvSpPr>
          <p:nvPr>
            <p:ph idx="1"/>
          </p:nvPr>
        </p:nvSpPr>
        <p:spPr>
          <a:xfrm>
            <a:off x="838201" y="2636873"/>
            <a:ext cx="6849140" cy="3783929"/>
          </a:xfrm>
        </p:spPr>
        <p:txBody>
          <a:bodyPr/>
          <a:lstStyle/>
          <a:p>
            <a:pPr marL="457200" indent="-457200">
              <a:buFontTx/>
              <a:buChar char="-"/>
            </a:pPr>
            <a:r>
              <a:rPr lang="sv-SE" dirty="0"/>
              <a:t>Vi sänder två nya missionärer under år 2026.</a:t>
            </a:r>
          </a:p>
          <a:p>
            <a:pPr marL="457200" indent="-457200">
              <a:buFontTx/>
              <a:buChar char="-"/>
            </a:pPr>
            <a:r>
              <a:rPr lang="sv-SE" dirty="0"/>
              <a:t>Vi planerar placeringen av dem som går utbildningen på olika arbetsfält samt tidtabellen för utsändning.</a:t>
            </a:r>
            <a:endParaRPr lang="fi-FI" dirty="0"/>
          </a:p>
          <a:p>
            <a:pPr marL="457200" indent="-457200">
              <a:buFontTx/>
              <a:buChar char="-"/>
            </a:pPr>
            <a:endParaRPr lang="fi-FI" dirty="0"/>
          </a:p>
          <a:p>
            <a:pPr marL="457200" indent="-457200">
              <a:buFontTx/>
              <a:buChar char="-"/>
            </a:pPr>
            <a:endParaRPr lang="fi-FI" dirty="0"/>
          </a:p>
          <a:p>
            <a:pPr marL="457200" indent="-457200">
              <a:buFontTx/>
              <a:buChar char="-"/>
            </a:pPr>
            <a:endParaRPr lang="fi-FI" dirty="0"/>
          </a:p>
        </p:txBody>
      </p:sp>
      <p:sp>
        <p:nvSpPr>
          <p:cNvPr id="3" name="Tekstiruutu 2">
            <a:extLst>
              <a:ext uri="{FF2B5EF4-FFF2-40B4-BE49-F238E27FC236}">
                <a16:creationId xmlns:a16="http://schemas.microsoft.com/office/drawing/2014/main" id="{3EB0F07C-545E-4B23-67F2-CC4578DEF961}"/>
              </a:ext>
            </a:extLst>
          </p:cNvPr>
          <p:cNvSpPr txBox="1"/>
          <p:nvPr/>
        </p:nvSpPr>
        <p:spPr>
          <a:xfrm>
            <a:off x="10338389" y="6051470"/>
            <a:ext cx="2030819" cy="369332"/>
          </a:xfrm>
          <a:prstGeom prst="rect">
            <a:avLst/>
          </a:prstGeom>
          <a:noFill/>
        </p:spPr>
        <p:txBody>
          <a:bodyPr wrap="square" rtlCol="0">
            <a:spAutoFit/>
          </a:bodyPr>
          <a:lstStyle/>
          <a:p>
            <a:r>
              <a:rPr lang="fi-FI" dirty="0"/>
              <a:t>Jussi Valkeajoki</a:t>
            </a:r>
          </a:p>
        </p:txBody>
      </p:sp>
    </p:spTree>
    <p:extLst>
      <p:ext uri="{BB962C8B-B14F-4D97-AF65-F5344CB8AC3E}">
        <p14:creationId xmlns:p14="http://schemas.microsoft.com/office/powerpoint/2010/main" val="218764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5BB209-7D20-C16A-398E-3D37E03374E8}"/>
              </a:ext>
            </a:extLst>
          </p:cNvPr>
          <p:cNvSpPr>
            <a:spLocks noGrp="1"/>
          </p:cNvSpPr>
          <p:nvPr>
            <p:ph type="title"/>
          </p:nvPr>
        </p:nvSpPr>
        <p:spPr/>
        <p:txBody>
          <a:bodyPr/>
          <a:lstStyle/>
          <a:p>
            <a:r>
              <a:rPr lang="sv-SE" dirty="0"/>
              <a:t>Utrustning av unga vuxna för missionsarbete</a:t>
            </a:r>
            <a:endParaRPr lang="fi-FI" dirty="0"/>
          </a:p>
        </p:txBody>
      </p:sp>
      <p:sp>
        <p:nvSpPr>
          <p:cNvPr id="3" name="Sisällön paikkamerkki 2">
            <a:extLst>
              <a:ext uri="{FF2B5EF4-FFF2-40B4-BE49-F238E27FC236}">
                <a16:creationId xmlns:a16="http://schemas.microsoft.com/office/drawing/2014/main" id="{16794B3A-B9F8-61C3-9D33-458F9C8F6D50}"/>
              </a:ext>
            </a:extLst>
          </p:cNvPr>
          <p:cNvSpPr>
            <a:spLocks noGrp="1"/>
          </p:cNvSpPr>
          <p:nvPr>
            <p:ph idx="1"/>
          </p:nvPr>
        </p:nvSpPr>
        <p:spPr>
          <a:xfrm>
            <a:off x="838200" y="2069465"/>
            <a:ext cx="6370674" cy="4351338"/>
          </a:xfrm>
        </p:spPr>
        <p:txBody>
          <a:bodyPr/>
          <a:lstStyle/>
          <a:p>
            <a:pPr marL="457200" indent="-457200">
              <a:buFontTx/>
              <a:buChar char="-"/>
            </a:pPr>
            <a:r>
              <a:rPr lang="sv-SE" dirty="0" err="1"/>
              <a:t>Lähetetty</a:t>
            </a:r>
            <a:r>
              <a:rPr lang="sv-SE" dirty="0"/>
              <a:t>-utbildning för unga vuxna årligen, fyra veckoslut </a:t>
            </a:r>
          </a:p>
          <a:p>
            <a:pPr marL="457200" indent="-457200">
              <a:buFontTx/>
              <a:buChar char="-"/>
            </a:pPr>
            <a:r>
              <a:rPr lang="sv-SE" dirty="0"/>
              <a:t>Valo-kvällar </a:t>
            </a:r>
          </a:p>
          <a:p>
            <a:pPr marL="457200" indent="-457200">
              <a:buFontTx/>
              <a:buChar char="-"/>
            </a:pPr>
            <a:r>
              <a:rPr lang="sv-SE" dirty="0" err="1"/>
              <a:t>Legacys</a:t>
            </a:r>
            <a:r>
              <a:rPr lang="sv-SE" dirty="0"/>
              <a:t> aktionsresor för unga vuxna </a:t>
            </a:r>
          </a:p>
          <a:p>
            <a:pPr marL="457200" indent="-457200">
              <a:buFontTx/>
              <a:buChar char="-"/>
            </a:pPr>
            <a:r>
              <a:rPr lang="sv-SE" dirty="0"/>
              <a:t>Frivilligt arbete på ett arbetsfält </a:t>
            </a:r>
          </a:p>
          <a:p>
            <a:pPr marL="457200" indent="-457200">
              <a:buFontTx/>
              <a:buChar char="-"/>
            </a:pPr>
            <a:r>
              <a:rPr lang="sv-SE" dirty="0"/>
              <a:t>Tilläggsinformation:</a:t>
            </a:r>
            <a:endParaRPr lang="fi-FI" dirty="0">
              <a:hlinkClick r:id="rId3"/>
            </a:endParaRPr>
          </a:p>
          <a:p>
            <a:pPr marL="914400" lvl="1" indent="-457200">
              <a:buFontTx/>
              <a:buChar char="-"/>
            </a:pPr>
            <a:r>
              <a:rPr lang="fi-FI" dirty="0">
                <a:hlinkClick r:id="rId3"/>
              </a:rPr>
              <a:t>www.kylvaja.fi</a:t>
            </a:r>
            <a:r>
              <a:rPr lang="fi-FI" dirty="0"/>
              <a:t> – Nuoret aikuiset</a:t>
            </a:r>
          </a:p>
          <a:p>
            <a:pPr marL="914400" lvl="1" indent="-457200">
              <a:buFontTx/>
              <a:buChar char="-"/>
            </a:pPr>
            <a:r>
              <a:rPr lang="fi-FI" dirty="0"/>
              <a:t>Sara </a:t>
            </a:r>
            <a:r>
              <a:rPr lang="fi-FI" dirty="0" err="1"/>
              <a:t>Gumér</a:t>
            </a:r>
            <a:r>
              <a:rPr lang="fi-FI" dirty="0"/>
              <a:t>, sara.gumer@kylvaja.fi</a:t>
            </a:r>
          </a:p>
        </p:txBody>
      </p:sp>
      <p:sp>
        <p:nvSpPr>
          <p:cNvPr id="6" name="Tekstiruutu 5">
            <a:extLst>
              <a:ext uri="{FF2B5EF4-FFF2-40B4-BE49-F238E27FC236}">
                <a16:creationId xmlns:a16="http://schemas.microsoft.com/office/drawing/2014/main" id="{153659DA-DCE0-6262-6336-8E76E12BFB94}"/>
              </a:ext>
            </a:extLst>
          </p:cNvPr>
          <p:cNvSpPr txBox="1"/>
          <p:nvPr/>
        </p:nvSpPr>
        <p:spPr>
          <a:xfrm>
            <a:off x="10279912" y="5611455"/>
            <a:ext cx="2339162" cy="369332"/>
          </a:xfrm>
          <a:prstGeom prst="rect">
            <a:avLst/>
          </a:prstGeom>
          <a:noFill/>
        </p:spPr>
        <p:txBody>
          <a:bodyPr wrap="square" rtlCol="0">
            <a:spAutoFit/>
          </a:bodyPr>
          <a:lstStyle/>
          <a:p>
            <a:r>
              <a:rPr lang="fi-FI" dirty="0"/>
              <a:t>Sofi Valkealintu</a:t>
            </a:r>
          </a:p>
        </p:txBody>
      </p:sp>
      <p:pic>
        <p:nvPicPr>
          <p:cNvPr id="7" name="Kuva 6" descr="Kuva, joka sisältää kohteen vaate, henkilö, huonekalu, mies&#10;&#10;Kuvaus luotu automaattisesti">
            <a:extLst>
              <a:ext uri="{FF2B5EF4-FFF2-40B4-BE49-F238E27FC236}">
                <a16:creationId xmlns:a16="http://schemas.microsoft.com/office/drawing/2014/main" id="{C42762A0-CE89-8C22-8C6A-623EDE469135}"/>
              </a:ext>
            </a:extLst>
          </p:cNvPr>
          <p:cNvPicPr>
            <a:picLocks noChangeAspect="1"/>
          </p:cNvPicPr>
          <p:nvPr/>
        </p:nvPicPr>
        <p:blipFill>
          <a:blip r:embed="rId4"/>
          <a:stretch>
            <a:fillRect/>
          </a:stretch>
        </p:blipFill>
        <p:spPr>
          <a:xfrm>
            <a:off x="6979055" y="2263812"/>
            <a:ext cx="4823085" cy="3347643"/>
          </a:xfrm>
          <a:prstGeom prst="rect">
            <a:avLst/>
          </a:prstGeom>
          <a:effectLst>
            <a:softEdge rad="25400"/>
          </a:effectLst>
        </p:spPr>
      </p:pic>
    </p:spTree>
    <p:extLst>
      <p:ext uri="{BB962C8B-B14F-4D97-AF65-F5344CB8AC3E}">
        <p14:creationId xmlns:p14="http://schemas.microsoft.com/office/powerpoint/2010/main" val="373381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3740C89-1C8A-35B5-8DB8-8C690C81BC5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23692588"/>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1857</TotalTime>
  <Words>809</Words>
  <Application>Microsoft Office PowerPoint</Application>
  <PresentationFormat>Laajakuva</PresentationFormat>
  <Paragraphs>56</Paragraphs>
  <Slides>10</Slides>
  <Notes>7</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Aptos</vt:lpstr>
      <vt:lpstr>Arial</vt:lpstr>
      <vt:lpstr>Calibri</vt:lpstr>
      <vt:lpstr>Times New Roman</vt:lpstr>
      <vt:lpstr>Office Theme 2013 - 2022</vt:lpstr>
      <vt:lpstr>PowerPoint-esitys</vt:lpstr>
      <vt:lpstr>Att sända ut nya missionärer och stöda en ny generation att ta ansvar för missionsarbetet</vt:lpstr>
      <vt:lpstr>PowerPoint-esitys</vt:lpstr>
      <vt:lpstr>PowerPoint-esitys</vt:lpstr>
      <vt:lpstr>Utbildning av nya missionärer</vt:lpstr>
      <vt:lpstr>PowerPoint-esitys</vt:lpstr>
      <vt:lpstr>Utsändning av nya missionärer</vt:lpstr>
      <vt:lpstr>Utrustning av unga vuxna för missionsarbete</vt:lpstr>
      <vt:lpstr>PowerPoint-esitys</vt:lpstr>
      <vt:lpstr>Ett varmt tack för din gåva!  kylvaja.fi/sv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 Alakiikonen</dc:creator>
  <cp:lastModifiedBy>Saija Tiilikainen</cp:lastModifiedBy>
  <cp:revision>17</cp:revision>
  <dcterms:created xsi:type="dcterms:W3CDTF">2023-01-04T10:24:10Z</dcterms:created>
  <dcterms:modified xsi:type="dcterms:W3CDTF">2026-04-10T11:05:59Z</dcterms:modified>
</cp:coreProperties>
</file>