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34" r:id="rId2"/>
    <p:sldId id="335" r:id="rId3"/>
    <p:sldId id="285" r:id="rId4"/>
    <p:sldId id="330" r:id="rId5"/>
    <p:sldId id="322" r:id="rId6"/>
    <p:sldId id="333" r:id="rId7"/>
    <p:sldId id="336" r:id="rId8"/>
    <p:sldId id="337" r:id="rId9"/>
    <p:sldId id="338" r:id="rId10"/>
    <p:sldId id="339" r:id="rId11"/>
    <p:sldId id="342" r:id="rId12"/>
    <p:sldId id="34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D502F-420D-481C-9E2B-F4F1F752CAE3}" type="datetimeFigureOut">
              <a:rPr lang="fi-FI" smtClean="0"/>
              <a:t>9.4.2026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BA3C-C629-4DBC-87BA-7FBF1CF4319B}" type="slidenum">
              <a:rPr lang="fi-FI" smtClean="0"/>
              <a:t>‹#›</a:t>
            </a:fld>
            <a:endParaRPr lang="fi-FI"/>
          </a:p>
        </p:txBody>
      </p:sp>
    </p:spTree>
    <p:extLst>
      <p:ext uri="{BB962C8B-B14F-4D97-AF65-F5344CB8AC3E}">
        <p14:creationId xmlns:p14="http://schemas.microsoft.com/office/powerpoint/2010/main" val="262207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kern="100" dirty="0" err="1"/>
              <a:t>Såningmannen</a:t>
            </a:r>
            <a:r>
              <a:rPr lang="sv" kern="100" dirty="0"/>
              <a:t> har bedrivit utvecklingssamarbete med stöd från Utrikesministeriet i snart 50 år (sedan 1979).</a:t>
            </a:r>
            <a:endParaRPr lang="fi-FI" dirty="0"/>
          </a:p>
          <a:p>
            <a:br>
              <a:rPr lang="sv" kern="100" dirty="0">
                <a:cs typeface="+mn-lt"/>
              </a:rPr>
            </a:br>
            <a:r>
              <a:rPr lang="sv" kern="100" dirty="0"/>
              <a:t>Motivationen bakom vårt utvecklingssamarbete får sitt ursprung  ur den kristna kärleken. Vi erkänner varje människas värde utan åtskillnad. För oss är även social rättvisa viktig. Alla ska ha möjlighet till ett värdigt och meningsfullt liv med hopp om framtiden.</a:t>
            </a:r>
            <a:endParaRPr lang="fi-FI" dirty="0"/>
          </a:p>
          <a:p>
            <a:endParaRPr lang="fi-FI" sz="1800" kern="100" dirty="0">
              <a:effectLst/>
              <a:latin typeface="Calibri" panose="020F0502020204030204" pitchFamily="34" charset="0"/>
              <a:ea typeface="Calibri" panose="020F0502020204030204" pitchFamily="34" charset="0"/>
              <a:cs typeface="Calibri"/>
            </a:endParaRPr>
          </a:p>
          <a:p>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20E1-C283-4F58-B242-F140F505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2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457"/>
              </a:lnSpc>
              <a:spcAft>
                <a:spcPts val="800"/>
              </a:spcAft>
              <a:defRPr/>
            </a:pPr>
            <a:r>
              <a:rPr lang="sv" dirty="0">
                <a:solidFill>
                  <a:srgbClr val="000000"/>
                </a:solidFill>
              </a:rPr>
              <a:t>År 2025 inledde Såningsmannen ett nytt utvecklingssamarbetsprojekt i Etiopien för att stärka kvinnor med funktionsnedsättning. Projektet tar tag i de utmaningar och hinder som kvinnor i utkanten av Etiopiens huvudstad Addis Abeba möter.</a:t>
            </a:r>
            <a:br>
              <a:rPr lang="sv" dirty="0">
                <a:cs typeface="+mn-lt"/>
              </a:rPr>
            </a:br>
            <a:r>
              <a:rPr lang="sv" dirty="0">
                <a:solidFill>
                  <a:srgbClr val="000000"/>
                </a:solidFill>
              </a:rPr>
              <a:t> I de tätbefolkade och fattiga grannskapen i Addis Abebas utkanter möter kvinnorna många svårigheter, hinder och även diskriminering på grund av sin funktionsnedsättning. I området bor många flyktingar, vilket ytterligare förstärker kvinnornas upplevelse av osynlighet. Trots alla utmaningar är kvinnorna modiga och drömmer om ett bättre liv för sig själva och sina familjer.</a:t>
            </a:r>
            <a:br>
              <a:rPr lang="sv" dirty="0">
                <a:cs typeface="+mn-lt"/>
              </a:rPr>
            </a:br>
            <a:r>
              <a:rPr lang="sv" dirty="0">
                <a:solidFill>
                  <a:srgbClr val="000000"/>
                </a:solidFill>
              </a:rPr>
              <a:t> Vår partner i Etiopien är </a:t>
            </a:r>
            <a:r>
              <a:rPr lang="sv" dirty="0" err="1">
                <a:solidFill>
                  <a:srgbClr val="000000"/>
                </a:solidFill>
              </a:rPr>
              <a:t>Mekane</a:t>
            </a:r>
            <a:r>
              <a:rPr lang="sv" dirty="0">
                <a:solidFill>
                  <a:srgbClr val="000000"/>
                </a:solidFill>
              </a:rPr>
              <a:t> </a:t>
            </a:r>
            <a:r>
              <a:rPr lang="sv" dirty="0" err="1">
                <a:solidFill>
                  <a:srgbClr val="000000"/>
                </a:solidFill>
              </a:rPr>
              <a:t>Yesus</a:t>
            </a:r>
            <a:r>
              <a:rPr lang="sv" dirty="0">
                <a:solidFill>
                  <a:srgbClr val="000000"/>
                </a:solidFill>
              </a:rPr>
              <a:t>-kyrkans utvecklingsorganisation </a:t>
            </a:r>
            <a:r>
              <a:rPr lang="sv" dirty="0" err="1">
                <a:solidFill>
                  <a:srgbClr val="000000"/>
                </a:solidFill>
              </a:rPr>
              <a:t>Development</a:t>
            </a:r>
            <a:r>
              <a:rPr lang="sv" dirty="0">
                <a:solidFill>
                  <a:srgbClr val="000000"/>
                </a:solidFill>
              </a:rPr>
              <a:t> and Social Services Commission (DASSC).</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30622-E047-4172-A5B1-DB89CF4B13D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67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sv"/>
              <a:t>I det nya projektet främjar vi kvinnor med funktionsnedsättnings rättigheter, delaktighet och möjligheter till inflytande. Vi ökar också kvinnornas tillgång till resurser och tjänster som förbättrar deras livskvalitet.</a:t>
            </a:r>
            <a:endParaRPr lang="fi-FI"/>
          </a:p>
          <a:p>
            <a:pPr>
              <a:defRPr/>
            </a:pPr>
            <a:br>
              <a:rPr lang="sv" dirty="0">
                <a:cs typeface="+mn-lt"/>
              </a:rPr>
            </a:br>
            <a:r>
              <a:rPr lang="sv" dirty="0"/>
              <a:t> </a:t>
            </a:r>
            <a:r>
              <a:rPr lang="fi-FI" err="1"/>
              <a:t>Projektets</a:t>
            </a:r>
            <a:r>
              <a:rPr lang="fi-FI" dirty="0"/>
              <a:t> </a:t>
            </a:r>
            <a:r>
              <a:rPr lang="fi-FI" err="1"/>
              <a:t>centrala</a:t>
            </a:r>
            <a:r>
              <a:rPr lang="fi-FI" dirty="0"/>
              <a:t> </a:t>
            </a:r>
            <a:r>
              <a:rPr lang="fi-FI" err="1"/>
              <a:t>mål</a:t>
            </a:r>
            <a:r>
              <a:rPr lang="fi-FI" dirty="0"/>
              <a:t> </a:t>
            </a:r>
            <a:r>
              <a:rPr lang="fi-FI" err="1"/>
              <a:t>är</a:t>
            </a:r>
            <a:r>
              <a:rPr lang="fi-FI"/>
              <a:t>:</a:t>
            </a:r>
          </a:p>
          <a:p>
            <a:pPr marL="228600" indent="-228600">
              <a:buAutoNum type="arabicPeriod"/>
              <a:defRPr/>
            </a:pPr>
            <a:r>
              <a:rPr lang="sv" b="1" dirty="0"/>
              <a:t>Påverkansarbete och ökad medvetenhet:</a:t>
            </a:r>
            <a:r>
              <a:rPr lang="sv" dirty="0"/>
              <a:t> Vi ökar kunskapen om funktionsnedsatta kvinnors rättigheter och behov. Vi förbättrar deras möjligheter att delta i gemensamma beslutsprocesser i samhället.</a:t>
            </a:r>
            <a:endParaRPr lang="fi-FI" dirty="0"/>
          </a:p>
          <a:p>
            <a:pPr marL="171450" indent="-171450">
              <a:buAutoNum type="arabicPeriod"/>
              <a:defRPr/>
            </a:pPr>
            <a:r>
              <a:rPr lang="sv" b="1"/>
              <a:t>Ekonomiskt stärkande:</a:t>
            </a:r>
            <a:r>
              <a:rPr lang="sv"/>
              <a:t> Vi skapar möjligheter för kvinnor med funktionsnedsättning att förbättra sin ekonomiska situation genom entreprenörskapsutbildning och utveckling av andra yrkesfärdigheter.</a:t>
            </a:r>
            <a:endParaRPr lang="fi-FI"/>
          </a:p>
          <a:p>
            <a:pPr marL="171450" indent="-171450">
              <a:buAutoNum type="arabicPeriod"/>
              <a:defRPr/>
            </a:pPr>
            <a:r>
              <a:rPr lang="sv" b="1"/>
              <a:t>Social delaktighet:</a:t>
            </a:r>
            <a:r>
              <a:rPr lang="sv"/>
              <a:t> Vi underlättar funktionsnedsatta kvinnors deltagande i sociala gemenskaper. Vi motverkar stigmatisering och diskriminering. Vi stöder gemenskaper som värdesätter mångfald och inkluderar personer med funktionsnedsättning.</a:t>
            </a:r>
            <a:endParaRPr lang="fi-FI"/>
          </a:p>
          <a:p>
            <a:pPr marL="171450" indent="-171450">
              <a:buAutoNum type="arabicPeriod"/>
              <a:defRPr/>
            </a:pPr>
            <a:r>
              <a:rPr lang="sv" b="1"/>
              <a:t>Tillgänglighet och rörlighet:</a:t>
            </a:r>
            <a:r>
              <a:rPr lang="sv"/>
              <a:t> Vi förbättrar tillgängligheten i offentliga miljöer och i trafiken så att kvinnor med funktionsnedsättning kan röra sig fritt och självständigt i sina samhällen.</a:t>
            </a:r>
            <a:endParaRPr lang="fi-FI"/>
          </a:p>
          <a:p>
            <a:pPr marL="0" marR="0" lvl="0" indent="0" algn="l" defTabSz="914400">
              <a:spcBef>
                <a:spcPts val="0"/>
              </a:spcBef>
              <a:buClrTx/>
              <a:buSzTx/>
              <a:buFontTx/>
              <a:buNone/>
              <a:tabLst/>
              <a:defRPr/>
            </a:pP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30622-E047-4172-A5B1-DB89CF4B13D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22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sv" kern="100" dirty="0"/>
              <a:t>Projektet stöds med Finlands utvecklingssamarbetsmedel</a:t>
            </a:r>
            <a:r>
              <a:rPr lang="sv" kern="100" dirty="0">
                <a:effectLst/>
              </a:rPr>
              <a:t>. </a:t>
            </a:r>
            <a:r>
              <a:rPr lang="sv" kern="100" dirty="0"/>
              <a:t>För att erhålla stödet krävs en insamlad självfinansieringsandel</a:t>
            </a:r>
            <a:r>
              <a:rPr lang="sv" kern="100" dirty="0">
                <a:effectLst/>
              </a:rPr>
              <a:t>.</a:t>
            </a:r>
            <a:endParaRPr lang="sv"/>
          </a:p>
          <a:p>
            <a:pPr>
              <a:defRPr/>
            </a:pPr>
            <a:br>
              <a:rPr lang="sv" kern="100" dirty="0">
                <a:cs typeface="+mn-lt"/>
              </a:rPr>
            </a:br>
            <a:r>
              <a:rPr lang="sv" kern="100" dirty="0"/>
              <a:t>Självfinansieringsandelen är</a:t>
            </a:r>
            <a:r>
              <a:rPr lang="sv" kern="100" dirty="0">
                <a:effectLst/>
              </a:rPr>
              <a:t> 7,5</a:t>
            </a:r>
            <a:r>
              <a:rPr lang="sv" kern="100" dirty="0"/>
              <a:t> </a:t>
            </a:r>
            <a:r>
              <a:rPr lang="sv" kern="100" dirty="0">
                <a:effectLst/>
              </a:rPr>
              <a:t>% </a:t>
            </a:r>
            <a:r>
              <a:rPr lang="sv" kern="100" dirty="0"/>
              <a:t>av projektets årliga totalbudget</a:t>
            </a:r>
            <a:r>
              <a:rPr lang="sv" kern="100" dirty="0">
                <a:effectLst/>
              </a:rPr>
              <a:t>. </a:t>
            </a:r>
            <a:r>
              <a:rPr lang="sv" kern="100" dirty="0"/>
              <a:t>År </a:t>
            </a:r>
            <a:r>
              <a:rPr lang="sv" kern="100" dirty="0">
                <a:effectLst/>
              </a:rPr>
              <a:t>2026 </a:t>
            </a:r>
            <a:r>
              <a:rPr lang="sv" kern="100" dirty="0"/>
              <a:t>är totalbudgeten </a:t>
            </a:r>
            <a:r>
              <a:rPr lang="sv" kern="100" dirty="0">
                <a:effectLst/>
              </a:rPr>
              <a:t>195 698 €.</a:t>
            </a:r>
            <a:endParaRPr lang="sv" dirty="0"/>
          </a:p>
          <a:p>
            <a:pPr marL="0" marR="0" lvl="0" indent="0" algn="l" defTabSz="914400" fontAlgn="base">
              <a:lnSpc>
                <a:spcPts val="1950"/>
              </a:lnSpc>
              <a:spcBef>
                <a:spcPts val="0"/>
              </a:spcBef>
              <a:spcAft>
                <a:spcPts val="800"/>
              </a:spcAft>
              <a:buClrTx/>
              <a:buSzTx/>
              <a:buFontTx/>
              <a:buNone/>
              <a:tabLst/>
              <a:defRPr/>
            </a:pPr>
            <a:endParaRPr lang="fi-FI"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F56EBA3C-C629-4DBC-87BA-7FBF1CF4319B}" type="slidenum">
              <a:rPr lang="fi-FI" smtClean="0"/>
              <a:t>6</a:t>
            </a:fld>
            <a:endParaRPr lang="fi-FI"/>
          </a:p>
        </p:txBody>
      </p:sp>
    </p:spTree>
    <p:extLst>
      <p:ext uri="{BB962C8B-B14F-4D97-AF65-F5344CB8AC3E}">
        <p14:creationId xmlns:p14="http://schemas.microsoft.com/office/powerpoint/2010/main" val="365911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56EBA3C-C629-4DBC-87BA-7FBF1CF4319B}" type="slidenum">
              <a:rPr lang="fi-FI" smtClean="0"/>
              <a:t>7</a:t>
            </a:fld>
            <a:endParaRPr lang="fi-FI"/>
          </a:p>
        </p:txBody>
      </p:sp>
    </p:spTree>
    <p:extLst>
      <p:ext uri="{BB962C8B-B14F-4D97-AF65-F5344CB8AC3E}">
        <p14:creationId xmlns:p14="http://schemas.microsoft.com/office/powerpoint/2010/main" val="40271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8</a:t>
            </a:fld>
            <a:endParaRPr lang="fi-FI"/>
          </a:p>
        </p:txBody>
      </p:sp>
    </p:spTree>
    <p:extLst>
      <p:ext uri="{BB962C8B-B14F-4D97-AF65-F5344CB8AC3E}">
        <p14:creationId xmlns:p14="http://schemas.microsoft.com/office/powerpoint/2010/main" val="49330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dirty="0"/>
              <a:t>Utbildningsarbetet i </a:t>
            </a:r>
            <a:r>
              <a:rPr lang="sv" dirty="0" err="1"/>
              <a:t>Östasien</a:t>
            </a:r>
            <a:r>
              <a:rPr lang="sv" dirty="0"/>
              <a:t> ger studenterna färdigheter för fortsatta studier och internationella arbetsmöjligheter samt stöder ett öppnare och mer samarbetsinriktat samhälle.</a:t>
            </a:r>
            <a:br>
              <a:rPr lang="sv" dirty="0">
                <a:cs typeface="+mn-lt"/>
              </a:rPr>
            </a:br>
            <a:r>
              <a:rPr lang="sv" dirty="0"/>
              <a:t>Genom undervisning i engelska verkar vi bland landets invånare i diasporan, och vi bor och påverkar som kristna i gemenskapen. Undervisningen har bedrivits på olika årskurser, och samarbetet med såväl studenter som skolpersonal har varit varmt och konstruktivt. Arbetet har stärkt förtroendefulla relationer och lagt en god grund för långsiktigt samarbete.</a:t>
            </a:r>
            <a:br>
              <a:rPr lang="sv" dirty="0">
                <a:cs typeface="+mn-lt"/>
              </a:rPr>
            </a:br>
            <a:r>
              <a:rPr lang="sv" dirty="0"/>
              <a:t>Vi bidrar även med undervisning  vid ett universitet i landet. Universitetsstudier ger unga möjlighet att utveckla sitt land och dess framtid. Genom kvalificerade internationella lärare och professorer stöds även interkulturell kommunikation och studenternas världsbild breddas.</a:t>
            </a:r>
            <a:endParaRPr lang="fi-FI" dirty="0"/>
          </a:p>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9</a:t>
            </a:fld>
            <a:endParaRPr lang="fi-FI"/>
          </a:p>
        </p:txBody>
      </p:sp>
    </p:spTree>
    <p:extLst>
      <p:ext uri="{BB962C8B-B14F-4D97-AF65-F5344CB8AC3E}">
        <p14:creationId xmlns:p14="http://schemas.microsoft.com/office/powerpoint/2010/main" val="418336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v" dirty="0"/>
              <a:t>Vårt mål är att inleda samarbete med en internationell kristen organisation för att tillsammans med lokala aktörer utveckla infrastrukturen och förbättra tillgången till rent vatten, energi, mat och hälsovård. Medkänsla, ärlighet och öppenhet är viktiga i vårt arbete. Vi har fått se hur kärlek, sanning och uthållighet kan beröra och förändra människors hjärtan.</a:t>
            </a:r>
            <a:endParaRPr lang="fi-FI" dirty="0"/>
          </a:p>
        </p:txBody>
      </p:sp>
      <p:sp>
        <p:nvSpPr>
          <p:cNvPr id="4" name="Slide Number Placeholder 3"/>
          <p:cNvSpPr>
            <a:spLocks noGrp="1"/>
          </p:cNvSpPr>
          <p:nvPr>
            <p:ph type="sldNum" sz="quarter" idx="5"/>
          </p:nvPr>
        </p:nvSpPr>
        <p:spPr/>
        <p:txBody>
          <a:bodyPr/>
          <a:lstStyle/>
          <a:p>
            <a:fld id="{C4989F0D-DD10-47A8-9732-1E36B83AB250}" type="slidenum">
              <a:rPr lang="fi-FI" smtClean="0"/>
              <a:t>10</a:t>
            </a:fld>
            <a:endParaRPr lang="fi-FI"/>
          </a:p>
        </p:txBody>
      </p:sp>
    </p:spTree>
    <p:extLst>
      <p:ext uri="{BB962C8B-B14F-4D97-AF65-F5344CB8AC3E}">
        <p14:creationId xmlns:p14="http://schemas.microsoft.com/office/powerpoint/2010/main" val="28304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56EBA3C-C629-4DBC-87BA-7FBF1CF4319B}" type="slidenum">
              <a:rPr lang="fi-FI" smtClean="0"/>
              <a:t>12</a:t>
            </a:fld>
            <a:endParaRPr lang="fi-FI"/>
          </a:p>
        </p:txBody>
      </p:sp>
    </p:spTree>
    <p:extLst>
      <p:ext uri="{BB962C8B-B14F-4D97-AF65-F5344CB8AC3E}">
        <p14:creationId xmlns:p14="http://schemas.microsoft.com/office/powerpoint/2010/main" val="18084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7BC1-9BD4-780C-FC71-0859BC3E31C9}"/>
              </a:ext>
            </a:extLst>
          </p:cNvPr>
          <p:cNvSpPr>
            <a:spLocks noGrp="1"/>
          </p:cNvSpPr>
          <p:nvPr>
            <p:ph type="ctrTitle"/>
          </p:nvPr>
        </p:nvSpPr>
        <p:spPr>
          <a:xfrm>
            <a:off x="1524000" y="1274763"/>
            <a:ext cx="9144000" cy="2387600"/>
          </a:xfrm>
        </p:spPr>
        <p:txBody>
          <a:bodyPr anchor="b"/>
          <a:lstStyle>
            <a:lvl1pPr algn="ctr">
              <a:defRPr sz="6000"/>
            </a:lvl1pPr>
          </a:lstStyle>
          <a:p>
            <a:r>
              <a:rPr lang="en-GB"/>
              <a:t>Click to edit Master title style</a:t>
            </a:r>
            <a:endParaRPr lang="fi-FI"/>
          </a:p>
        </p:txBody>
      </p:sp>
      <p:sp>
        <p:nvSpPr>
          <p:cNvPr id="3" name="Subtitle 2">
            <a:extLst>
              <a:ext uri="{FF2B5EF4-FFF2-40B4-BE49-F238E27FC236}">
                <a16:creationId xmlns:a16="http://schemas.microsoft.com/office/drawing/2014/main" id="{7C03EA3C-F184-2915-5D63-C04E71961253}"/>
              </a:ext>
            </a:extLst>
          </p:cNvPr>
          <p:cNvSpPr>
            <a:spLocks noGrp="1"/>
          </p:cNvSpPr>
          <p:nvPr>
            <p:ph type="subTitle" idx="1"/>
          </p:nvPr>
        </p:nvSpPr>
        <p:spPr>
          <a:xfrm>
            <a:off x="1524000" y="5024438"/>
            <a:ext cx="9144000" cy="13154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Tree>
    <p:extLst>
      <p:ext uri="{BB962C8B-B14F-4D97-AF65-F5344CB8AC3E}">
        <p14:creationId xmlns:p14="http://schemas.microsoft.com/office/powerpoint/2010/main" val="17336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B466-F5D0-D3B6-75DA-5285D23D3F29}"/>
              </a:ext>
            </a:extLst>
          </p:cNvPr>
          <p:cNvSpPr>
            <a:spLocks noGrp="1"/>
          </p:cNvSpPr>
          <p:nvPr>
            <p:ph type="title"/>
          </p:nvPr>
        </p:nvSpPr>
        <p:spPr>
          <a:xfrm>
            <a:off x="838200" y="608965"/>
            <a:ext cx="10515600" cy="1325563"/>
          </a:xfrm>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23750EF4-5E4B-BC7C-70A3-AE959F497CA4}"/>
              </a:ext>
            </a:extLst>
          </p:cNvPr>
          <p:cNvSpPr>
            <a:spLocks noGrp="1"/>
          </p:cNvSpPr>
          <p:nvPr>
            <p:ph idx="1"/>
          </p:nvPr>
        </p:nvSpPr>
        <p:spPr>
          <a:xfrm>
            <a:off x="838200" y="206946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4260616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D82D8E35-505A-7AF9-D0FA-5C4770A035DE}"/>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F0C497C-BCB4-EFE1-A36D-C779B46E36E5}"/>
              </a:ext>
            </a:extLst>
          </p:cNvPr>
          <p:cNvSpPr>
            <a:spLocks noGrp="1"/>
          </p:cNvSpPr>
          <p:nvPr>
            <p:ph type="title"/>
          </p:nvPr>
        </p:nvSpPr>
        <p:spPr>
          <a:xfrm>
            <a:off x="838200" y="487045"/>
            <a:ext cx="10515600" cy="1325563"/>
          </a:xfrm>
          <a:prstGeom prst="rect">
            <a:avLst/>
          </a:prstGeom>
        </p:spPr>
        <p:txBody>
          <a:bodyPr vert="horz" lIns="91440" tIns="45720" rIns="91440" bIns="45720" rtlCol="0" anchor="ctr">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CD2F6F43-B74E-8222-BB5F-E00F2F94CABC}"/>
              </a:ext>
            </a:extLst>
          </p:cNvPr>
          <p:cNvSpPr>
            <a:spLocks noGrp="1"/>
          </p:cNvSpPr>
          <p:nvPr>
            <p:ph type="body" idx="1"/>
          </p:nvPr>
        </p:nvSpPr>
        <p:spPr>
          <a:xfrm>
            <a:off x="838200" y="194754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40079693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b="1" kern="1200">
          <a:solidFill>
            <a:srgbClr val="004AA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4AA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4AA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5480322-5F40-F9F2-B965-909322D685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023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B6BB-F008-3E58-6C49-C6AAAF156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6D719-184F-E4ED-AE78-FD9266C04B2A}"/>
              </a:ext>
            </a:extLst>
          </p:cNvPr>
          <p:cNvSpPr>
            <a:spLocks noGrp="1"/>
          </p:cNvSpPr>
          <p:nvPr>
            <p:ph type="title"/>
          </p:nvPr>
        </p:nvSpPr>
        <p:spPr>
          <a:xfrm>
            <a:off x="824011" y="1264325"/>
            <a:ext cx="4834180" cy="878872"/>
          </a:xfrm>
        </p:spPr>
        <p:txBody>
          <a:bodyPr>
            <a:normAutofit/>
          </a:bodyPr>
          <a:lstStyle/>
          <a:p>
            <a:r>
              <a:rPr lang="sv-SE" dirty="0">
                <a:latin typeface="Calibri"/>
                <a:ea typeface="Calibri"/>
                <a:cs typeface="Calibri"/>
              </a:rPr>
              <a:t>Biståndsarbete</a:t>
            </a:r>
            <a:endParaRPr lang="fi-FI" dirty="0"/>
          </a:p>
        </p:txBody>
      </p:sp>
      <p:sp>
        <p:nvSpPr>
          <p:cNvPr id="3" name="Content Placeholder 2">
            <a:extLst>
              <a:ext uri="{FF2B5EF4-FFF2-40B4-BE49-F238E27FC236}">
                <a16:creationId xmlns:a16="http://schemas.microsoft.com/office/drawing/2014/main" id="{AC2059D0-2001-993E-18C9-9A0333E3C2FE}"/>
              </a:ext>
            </a:extLst>
          </p:cNvPr>
          <p:cNvSpPr>
            <a:spLocks noGrp="1"/>
          </p:cNvSpPr>
          <p:nvPr>
            <p:ph idx="1"/>
          </p:nvPr>
        </p:nvSpPr>
        <p:spPr>
          <a:xfrm>
            <a:off x="432498" y="2537360"/>
            <a:ext cx="11153760" cy="4764609"/>
          </a:xfrm>
        </p:spPr>
        <p:txBody>
          <a:bodyPr vert="horz" lIns="91440" tIns="45720" rIns="91440" bIns="45720" rtlCol="0" anchor="t">
            <a:normAutofit/>
          </a:bodyPr>
          <a:lstStyle/>
          <a:p>
            <a:pPr marL="457200" indent="-457200">
              <a:buFont typeface="Arial" panose="020B0604020202020204" pitchFamily="34" charset="0"/>
              <a:buChar char="•"/>
            </a:pPr>
            <a:r>
              <a:rPr lang="sv" dirty="0">
                <a:ea typeface="+mn-lt"/>
                <a:cs typeface="+mn-lt"/>
              </a:rPr>
              <a:t>Vi strävar efter att förbättra levnadsförhållandena i samarbete med en internationell kristen organisation och lokala aktörer.</a:t>
            </a:r>
            <a:endParaRPr lang="fi-FI" dirty="0"/>
          </a:p>
          <a:p>
            <a:pPr marL="457200" indent="-457200">
              <a:buFont typeface="Arial" panose="020B0604020202020204" pitchFamily="34" charset="0"/>
              <a:buChar char="•"/>
            </a:pPr>
            <a:r>
              <a:rPr lang="sv" dirty="0">
                <a:ea typeface="+mn-lt"/>
                <a:cs typeface="+mn-lt"/>
              </a:rPr>
              <a:t>Vi utvecklar infrastrukturen och stärker tillgången på rent vatten, energi, mat och hälsovård.</a:t>
            </a:r>
          </a:p>
          <a:p>
            <a:pPr marL="457200" indent="-457200">
              <a:buFont typeface="Arial" panose="020B0604020202020204" pitchFamily="34" charset="0"/>
              <a:buChar char="•"/>
            </a:pPr>
            <a:r>
              <a:rPr lang="sv" dirty="0">
                <a:ea typeface="+mn-lt"/>
                <a:cs typeface="+mn-lt"/>
              </a:rPr>
              <a:t>Vi verkar öppet som kristna, ärligt och uthålligt, och stärker lokala gemenskaper.</a:t>
            </a:r>
            <a:endParaRPr lang="sv" dirty="0">
              <a:ea typeface="Calibri"/>
              <a:cs typeface="Calibri"/>
            </a:endParaRPr>
          </a:p>
          <a:p>
            <a:pPr marL="457200" indent="-457200">
              <a:buFont typeface="Arial" panose="020B0604020202020204" pitchFamily="34" charset="0"/>
              <a:buChar char="•"/>
            </a:pPr>
            <a:endParaRPr lang="fi-FI" dirty="0">
              <a:ea typeface="Calibri"/>
              <a:cs typeface="Calibri"/>
            </a:endParaRPr>
          </a:p>
        </p:txBody>
      </p:sp>
    </p:spTree>
    <p:extLst>
      <p:ext uri="{BB962C8B-B14F-4D97-AF65-F5344CB8AC3E}">
        <p14:creationId xmlns:p14="http://schemas.microsoft.com/office/powerpoint/2010/main" val="101251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0129929-0F5F-FE56-D7D1-5A804F95548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570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B47672-C0EC-826E-8342-418C4D8B4273}"/>
              </a:ext>
            </a:extLst>
          </p:cNvPr>
          <p:cNvSpPr>
            <a:spLocks noGrp="1"/>
          </p:cNvSpPr>
          <p:nvPr>
            <p:ph type="ctrTitle"/>
          </p:nvPr>
        </p:nvSpPr>
        <p:spPr/>
        <p:txBody>
          <a:bodyPr/>
          <a:lstStyle/>
          <a:p>
            <a:r>
              <a:rPr lang="sv" dirty="0">
                <a:ea typeface="+mn-lt"/>
                <a:cs typeface="+mn-lt"/>
              </a:rPr>
              <a:t>Ett varmt tack för din gåva!</a:t>
            </a:r>
            <a:endParaRPr lang="fi-FI" dirty="0"/>
          </a:p>
        </p:txBody>
      </p:sp>
      <p:sp>
        <p:nvSpPr>
          <p:cNvPr id="4" name="Alaotsikko 2">
            <a:extLst>
              <a:ext uri="{FF2B5EF4-FFF2-40B4-BE49-F238E27FC236}">
                <a16:creationId xmlns:a16="http://schemas.microsoft.com/office/drawing/2014/main" id="{C2A97927-26C8-2D54-5CA6-A20892483EF2}"/>
              </a:ext>
            </a:extLst>
          </p:cNvPr>
          <p:cNvSpPr>
            <a:spLocks noGrp="1"/>
          </p:cNvSpPr>
          <p:nvPr>
            <p:ph type="subTitle" idx="1"/>
          </p:nvPr>
        </p:nvSpPr>
        <p:spPr>
          <a:xfrm>
            <a:off x="1524000" y="4267835"/>
            <a:ext cx="9144000" cy="1315402"/>
          </a:xfrm>
        </p:spPr>
        <p:txBody>
          <a:bodyPr>
            <a:normAutofit/>
          </a:bodyPr>
          <a:lstStyle/>
          <a:p>
            <a:r>
              <a:rPr lang="fi-FI" sz="4000" dirty="0"/>
              <a:t>kylvaja.fi/</a:t>
            </a:r>
            <a:r>
              <a:rPr lang="fi-FI" sz="4000" dirty="0" err="1"/>
              <a:t>sv</a:t>
            </a:r>
            <a:endParaRPr lang="fi-FI" sz="4000" dirty="0"/>
          </a:p>
        </p:txBody>
      </p:sp>
    </p:spTree>
    <p:extLst>
      <p:ext uri="{BB962C8B-B14F-4D97-AF65-F5344CB8AC3E}">
        <p14:creationId xmlns:p14="http://schemas.microsoft.com/office/powerpoint/2010/main" val="97590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0528304-4E63-C0FE-C655-3FC944003055}"/>
              </a:ext>
            </a:extLst>
          </p:cNvPr>
          <p:cNvSpPr>
            <a:spLocks noGrp="1"/>
          </p:cNvSpPr>
          <p:nvPr>
            <p:ph idx="1"/>
          </p:nvPr>
        </p:nvSpPr>
        <p:spPr>
          <a:xfrm>
            <a:off x="715505" y="1379351"/>
            <a:ext cx="10760990" cy="4928460"/>
          </a:xfrm>
        </p:spPr>
        <p:txBody>
          <a:bodyPr vert="horz" lIns="91440" tIns="45720" rIns="91440" bIns="45720" rtlCol="0" anchor="t">
            <a:normAutofit/>
          </a:bodyPr>
          <a:lstStyle/>
          <a:p>
            <a:r>
              <a:rPr lang="fi-FI" dirty="0">
                <a:latin typeface="Calibri"/>
                <a:ea typeface="Calibri"/>
                <a:cs typeface="Calibri"/>
              </a:rPr>
              <a:t>De </a:t>
            </a:r>
            <a:r>
              <a:rPr lang="fi-FI" err="1">
                <a:latin typeface="Calibri"/>
                <a:ea typeface="Calibri"/>
                <a:cs typeface="Calibri"/>
              </a:rPr>
              <a:t>kvinnor</a:t>
            </a:r>
            <a:r>
              <a:rPr lang="fi-FI" dirty="0">
                <a:latin typeface="Calibri"/>
                <a:ea typeface="Calibri"/>
                <a:cs typeface="Calibri"/>
              </a:rPr>
              <a:t> </a:t>
            </a:r>
            <a:r>
              <a:rPr lang="fi-FI" err="1">
                <a:latin typeface="Calibri"/>
                <a:ea typeface="Calibri"/>
                <a:cs typeface="Calibri"/>
              </a:rPr>
              <a:t>med</a:t>
            </a:r>
            <a:r>
              <a:rPr lang="fi-FI" dirty="0">
                <a:latin typeface="Calibri"/>
                <a:ea typeface="Calibri"/>
                <a:cs typeface="Calibri"/>
              </a:rPr>
              <a:t> </a:t>
            </a:r>
            <a:r>
              <a:rPr lang="fi-FI" err="1">
                <a:latin typeface="Calibri"/>
                <a:ea typeface="Calibri"/>
                <a:cs typeface="Calibri"/>
              </a:rPr>
              <a:t>funktionsvariation</a:t>
            </a:r>
            <a:r>
              <a:rPr lang="fi-FI" dirty="0">
                <a:latin typeface="Calibri"/>
                <a:ea typeface="Calibri"/>
                <a:cs typeface="Calibri"/>
              </a:rPr>
              <a:t> </a:t>
            </a:r>
            <a:r>
              <a:rPr lang="fi-FI" err="1">
                <a:latin typeface="Calibri"/>
                <a:ea typeface="Calibri"/>
                <a:cs typeface="Calibri"/>
              </a:rPr>
              <a:t>som</a:t>
            </a:r>
            <a:r>
              <a:rPr lang="fi-FI" dirty="0">
                <a:latin typeface="Calibri"/>
                <a:ea typeface="Calibri"/>
                <a:cs typeface="Calibri"/>
              </a:rPr>
              <a:t> bor i utkanterna av </a:t>
            </a:r>
            <a:r>
              <a:rPr lang="fi-FI" b="1" dirty="0">
                <a:latin typeface="Calibri"/>
                <a:ea typeface="Calibri"/>
                <a:cs typeface="Calibri"/>
              </a:rPr>
              <a:t>Etiopiens</a:t>
            </a:r>
            <a:r>
              <a:rPr lang="fi-FI" dirty="0">
                <a:latin typeface="Calibri"/>
                <a:ea typeface="Calibri"/>
                <a:cs typeface="Calibri"/>
              </a:rPr>
              <a:t> huvudstad möter många utmaningar, hinder och diskriminering. </a:t>
            </a:r>
            <a:endParaRPr lang="fi-FI"/>
          </a:p>
          <a:p>
            <a:r>
              <a:rPr lang="fi-FI" dirty="0" err="1">
                <a:latin typeface="Calibri"/>
                <a:ea typeface="Calibri"/>
                <a:cs typeface="Calibri"/>
              </a:rPr>
              <a:t>Med</a:t>
            </a:r>
            <a:r>
              <a:rPr lang="fi-FI" dirty="0">
                <a:latin typeface="Calibri"/>
                <a:ea typeface="Calibri"/>
                <a:cs typeface="Calibri"/>
              </a:rPr>
              <a:t> </a:t>
            </a:r>
            <a:r>
              <a:rPr lang="fi-FI" dirty="0" err="1">
                <a:latin typeface="Calibri"/>
                <a:ea typeface="Calibri"/>
                <a:cs typeface="Calibri"/>
              </a:rPr>
              <a:t>stöd</a:t>
            </a:r>
            <a:r>
              <a:rPr lang="fi-FI" dirty="0">
                <a:latin typeface="Calibri"/>
                <a:ea typeface="Calibri"/>
                <a:cs typeface="Calibri"/>
              </a:rPr>
              <a:t> av Utrikesministeriet har Såningsmannen </a:t>
            </a:r>
            <a:r>
              <a:rPr lang="fi-FI" dirty="0" err="1">
                <a:latin typeface="Calibri"/>
                <a:ea typeface="Calibri"/>
                <a:cs typeface="Calibri"/>
              </a:rPr>
              <a:t>inlett</a:t>
            </a:r>
            <a:r>
              <a:rPr lang="fi-FI" dirty="0">
                <a:latin typeface="Calibri"/>
                <a:ea typeface="Calibri"/>
                <a:cs typeface="Calibri"/>
              </a:rPr>
              <a:t> ett </a:t>
            </a:r>
            <a:r>
              <a:rPr lang="fi-FI" dirty="0" err="1">
                <a:latin typeface="Calibri"/>
                <a:ea typeface="Calibri"/>
                <a:cs typeface="Calibri"/>
              </a:rPr>
              <a:t>utvecklingssamarbetsprojekt</a:t>
            </a:r>
            <a:r>
              <a:rPr lang="fi-FI" dirty="0">
                <a:latin typeface="Calibri"/>
                <a:ea typeface="Calibri"/>
                <a:cs typeface="Calibri"/>
              </a:rPr>
              <a:t> för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förbättra</a:t>
            </a:r>
            <a:r>
              <a:rPr lang="fi-FI" dirty="0">
                <a:latin typeface="Calibri"/>
                <a:ea typeface="Calibri"/>
                <a:cs typeface="Calibri"/>
              </a:rPr>
              <a:t> </a:t>
            </a:r>
            <a:r>
              <a:rPr lang="fi-FI" dirty="0" err="1">
                <a:latin typeface="Calibri"/>
                <a:ea typeface="Calibri"/>
                <a:cs typeface="Calibri"/>
              </a:rPr>
              <a:t>kvinnornas</a:t>
            </a:r>
            <a:r>
              <a:rPr lang="fi-FI" dirty="0">
                <a:latin typeface="Calibri"/>
                <a:ea typeface="Calibri"/>
                <a:cs typeface="Calibri"/>
              </a:rPr>
              <a:t> </a:t>
            </a:r>
            <a:r>
              <a:rPr lang="fi-FI" dirty="0" err="1">
                <a:latin typeface="Calibri"/>
                <a:ea typeface="Calibri"/>
                <a:cs typeface="Calibri"/>
              </a:rPr>
              <a:t>livskvalitet</a:t>
            </a:r>
            <a:r>
              <a:rPr lang="fi-FI" dirty="0">
                <a:latin typeface="Calibri"/>
                <a:ea typeface="Calibri"/>
                <a:cs typeface="Calibri"/>
              </a:rPr>
              <a:t>.</a:t>
            </a:r>
            <a:endParaRPr lang="fi-FI" dirty="0"/>
          </a:p>
          <a:p>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projektet</a:t>
            </a:r>
            <a:r>
              <a:rPr lang="fi-FI" dirty="0">
                <a:latin typeface="Calibri"/>
                <a:ea typeface="Calibri"/>
                <a:cs typeface="Calibri"/>
              </a:rPr>
              <a:t> </a:t>
            </a:r>
            <a:r>
              <a:rPr lang="fi-FI" dirty="0" err="1">
                <a:latin typeface="Calibri"/>
                <a:ea typeface="Calibri"/>
                <a:cs typeface="Calibri"/>
              </a:rPr>
              <a:t>stärks</a:t>
            </a:r>
            <a:r>
              <a:rPr lang="fi-FI" dirty="0">
                <a:latin typeface="Calibri"/>
                <a:ea typeface="Calibri"/>
                <a:cs typeface="Calibri"/>
              </a:rPr>
              <a:t> </a:t>
            </a:r>
            <a:r>
              <a:rPr lang="fi-FI" dirty="0" err="1">
                <a:latin typeface="Calibri"/>
                <a:ea typeface="Calibri"/>
                <a:cs typeface="Calibri"/>
              </a:rPr>
              <a:t>deras</a:t>
            </a:r>
            <a:r>
              <a:rPr lang="fi-FI" dirty="0">
                <a:latin typeface="Calibri"/>
                <a:ea typeface="Calibri"/>
                <a:cs typeface="Calibri"/>
              </a:rPr>
              <a:t> </a:t>
            </a:r>
            <a:r>
              <a:rPr lang="fi-FI" dirty="0" err="1">
                <a:latin typeface="Calibri"/>
                <a:ea typeface="Calibri"/>
                <a:cs typeface="Calibri"/>
              </a:rPr>
              <a:t>möjligheter</a:t>
            </a:r>
            <a:r>
              <a:rPr lang="fi-FI" dirty="0">
                <a:latin typeface="Calibri"/>
                <a:ea typeface="Calibri"/>
                <a:cs typeface="Calibri"/>
              </a:rPr>
              <a:t> </a:t>
            </a:r>
            <a:r>
              <a:rPr lang="fi-FI" dirty="0" err="1">
                <a:latin typeface="Calibri"/>
                <a:ea typeface="Calibri"/>
                <a:cs typeface="Calibri"/>
              </a:rPr>
              <a:t>att</a:t>
            </a:r>
            <a:r>
              <a:rPr lang="fi-FI" dirty="0">
                <a:latin typeface="Calibri"/>
                <a:ea typeface="Calibri"/>
                <a:cs typeface="Calibri"/>
              </a:rPr>
              <a:t> delta i </a:t>
            </a:r>
            <a:r>
              <a:rPr lang="fi-FI" dirty="0" err="1">
                <a:latin typeface="Calibri"/>
                <a:ea typeface="Calibri"/>
                <a:cs typeface="Calibri"/>
              </a:rPr>
              <a:t>samhällets</a:t>
            </a:r>
            <a:r>
              <a:rPr lang="fi-FI" dirty="0">
                <a:latin typeface="Calibri"/>
                <a:ea typeface="Calibri"/>
                <a:cs typeface="Calibri"/>
              </a:rPr>
              <a:t> </a:t>
            </a:r>
            <a:r>
              <a:rPr lang="fi-FI" dirty="0" err="1">
                <a:latin typeface="Calibri"/>
                <a:ea typeface="Calibri"/>
                <a:cs typeface="Calibri"/>
              </a:rPr>
              <a:t>gemensamma</a:t>
            </a:r>
            <a:r>
              <a:rPr lang="fi-FI" dirty="0">
                <a:latin typeface="Calibri"/>
                <a:ea typeface="Calibri"/>
                <a:cs typeface="Calibri"/>
              </a:rPr>
              <a:t> </a:t>
            </a:r>
            <a:r>
              <a:rPr lang="fi-FI" dirty="0" err="1">
                <a:latin typeface="Calibri"/>
                <a:ea typeface="Calibri"/>
                <a:cs typeface="Calibri"/>
              </a:rPr>
              <a:t>beslutsprocesser</a:t>
            </a:r>
            <a:r>
              <a:rPr lang="fi-FI" dirty="0">
                <a:latin typeface="Calibri"/>
                <a:ea typeface="Calibri"/>
                <a:cs typeface="Calibri"/>
              </a:rPr>
              <a:t>, </a:t>
            </a:r>
            <a:r>
              <a:rPr lang="fi-FI" dirty="0" err="1">
                <a:latin typeface="Calibri"/>
                <a:ea typeface="Calibri"/>
                <a:cs typeface="Calibri"/>
              </a:rPr>
              <a:t>deras</a:t>
            </a:r>
            <a:r>
              <a:rPr lang="fi-FI" dirty="0">
                <a:latin typeface="Calibri"/>
                <a:ea typeface="Calibri"/>
                <a:cs typeface="Calibri"/>
              </a:rPr>
              <a:t> </a:t>
            </a:r>
            <a:r>
              <a:rPr lang="fi-FI" dirty="0" err="1">
                <a:latin typeface="Calibri"/>
                <a:ea typeface="Calibri"/>
                <a:cs typeface="Calibri"/>
              </a:rPr>
              <a:t>möjligheter</a:t>
            </a:r>
            <a:r>
              <a:rPr lang="fi-FI" dirty="0">
                <a:latin typeface="Calibri"/>
                <a:ea typeface="Calibri"/>
                <a:cs typeface="Calibri"/>
              </a:rPr>
              <a:t>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förbättra</a:t>
            </a:r>
            <a:r>
              <a:rPr lang="fi-FI" dirty="0">
                <a:latin typeface="Calibri"/>
                <a:ea typeface="Calibri"/>
                <a:cs typeface="Calibri"/>
              </a:rPr>
              <a:t> </a:t>
            </a:r>
            <a:r>
              <a:rPr lang="fi-FI" dirty="0" err="1">
                <a:latin typeface="Calibri"/>
                <a:ea typeface="Calibri"/>
                <a:cs typeface="Calibri"/>
              </a:rPr>
              <a:t>sin</a:t>
            </a:r>
            <a:r>
              <a:rPr lang="fi-FI" dirty="0">
                <a:latin typeface="Calibri"/>
                <a:ea typeface="Calibri"/>
                <a:cs typeface="Calibri"/>
              </a:rPr>
              <a:t> </a:t>
            </a:r>
            <a:r>
              <a:rPr lang="fi-FI" dirty="0" err="1">
                <a:latin typeface="Calibri"/>
                <a:ea typeface="Calibri"/>
                <a:cs typeface="Calibri"/>
              </a:rPr>
              <a:t>ekonomiska</a:t>
            </a:r>
            <a:r>
              <a:rPr lang="fi-FI" dirty="0">
                <a:latin typeface="Calibri"/>
                <a:ea typeface="Calibri"/>
                <a:cs typeface="Calibri"/>
              </a:rPr>
              <a:t> </a:t>
            </a:r>
            <a:r>
              <a:rPr lang="fi-FI" dirty="0" err="1">
                <a:latin typeface="Calibri"/>
                <a:ea typeface="Calibri"/>
                <a:cs typeface="Calibri"/>
              </a:rPr>
              <a:t>situation</a:t>
            </a:r>
            <a:r>
              <a:rPr lang="fi-FI" dirty="0">
                <a:latin typeface="Calibri"/>
                <a:ea typeface="Calibri"/>
                <a:cs typeface="Calibri"/>
              </a:rPr>
              <a:t> </a:t>
            </a:r>
            <a:r>
              <a:rPr lang="fi-FI" dirty="0" err="1">
                <a:latin typeface="Calibri"/>
                <a:ea typeface="Calibri"/>
                <a:cs typeface="Calibri"/>
              </a:rPr>
              <a:t>stärks</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fostran</a:t>
            </a:r>
            <a:r>
              <a:rPr lang="fi-FI" dirty="0">
                <a:latin typeface="Calibri"/>
                <a:ea typeface="Calibri"/>
                <a:cs typeface="Calibri"/>
              </a:rPr>
              <a:t> i entreprenörskap och de får hjälp att utveckla andra yrkesfärdigheter. Projektet förbättrar också tillgängligheten i offentliga rum och trafiken. </a:t>
            </a:r>
          </a:p>
          <a:p>
            <a:r>
              <a:rPr lang="fi-FI" dirty="0" err="1">
                <a:latin typeface="Calibri"/>
                <a:ea typeface="Calibri"/>
                <a:cs typeface="Calibri"/>
              </a:rPr>
              <a:t>Vår</a:t>
            </a:r>
            <a:r>
              <a:rPr lang="fi-FI" dirty="0">
                <a:latin typeface="Calibri"/>
                <a:ea typeface="Calibri"/>
                <a:cs typeface="Calibri"/>
              </a:rPr>
              <a:t> </a:t>
            </a:r>
            <a:r>
              <a:rPr lang="fi-FI" dirty="0" err="1">
                <a:latin typeface="Calibri"/>
                <a:ea typeface="Calibri"/>
                <a:cs typeface="Calibri"/>
              </a:rPr>
              <a:t>samarbetspartner</a:t>
            </a:r>
            <a:r>
              <a:rPr lang="fi-FI" dirty="0">
                <a:latin typeface="Calibri"/>
                <a:ea typeface="Calibri"/>
                <a:cs typeface="Calibri"/>
              </a:rPr>
              <a:t> </a:t>
            </a:r>
            <a:r>
              <a:rPr lang="fi-FI" dirty="0" err="1">
                <a:latin typeface="Calibri"/>
                <a:ea typeface="Calibri"/>
                <a:cs typeface="Calibri"/>
              </a:rPr>
              <a:t>är</a:t>
            </a:r>
            <a:r>
              <a:rPr lang="fi-FI" dirty="0">
                <a:latin typeface="Calibri"/>
                <a:ea typeface="Calibri"/>
                <a:cs typeface="Calibri"/>
              </a:rPr>
              <a:t> </a:t>
            </a:r>
            <a:r>
              <a:rPr lang="fi-FI" dirty="0" err="1">
                <a:latin typeface="Calibri"/>
                <a:ea typeface="Calibri"/>
                <a:cs typeface="Calibri"/>
              </a:rPr>
              <a:t>den</a:t>
            </a:r>
            <a:r>
              <a:rPr lang="fi-FI" dirty="0">
                <a:latin typeface="Calibri"/>
                <a:ea typeface="Calibri"/>
                <a:cs typeface="Calibri"/>
              </a:rPr>
              <a:t> </a:t>
            </a:r>
            <a:r>
              <a:rPr lang="fi-FI" dirty="0" err="1">
                <a:latin typeface="Calibri"/>
                <a:ea typeface="Calibri"/>
                <a:cs typeface="Calibri"/>
              </a:rPr>
              <a:t>etiopiska</a:t>
            </a:r>
            <a:r>
              <a:rPr lang="fi-FI" dirty="0">
                <a:latin typeface="Calibri"/>
                <a:ea typeface="Calibri"/>
                <a:cs typeface="Calibri"/>
              </a:rPr>
              <a:t> </a:t>
            </a:r>
            <a:r>
              <a:rPr lang="fi-FI" dirty="0" err="1">
                <a:latin typeface="Calibri"/>
                <a:ea typeface="Calibri"/>
                <a:cs typeface="Calibri"/>
              </a:rPr>
              <a:t>Mekane</a:t>
            </a:r>
            <a:r>
              <a:rPr lang="fi-FI" dirty="0">
                <a:latin typeface="Calibri"/>
                <a:ea typeface="Calibri"/>
                <a:cs typeface="Calibri"/>
              </a:rPr>
              <a:t> </a:t>
            </a:r>
            <a:r>
              <a:rPr lang="fi-FI" dirty="0" err="1">
                <a:latin typeface="Calibri"/>
                <a:ea typeface="Calibri"/>
                <a:cs typeface="Calibri"/>
              </a:rPr>
              <a:t>Yesus-kyrkans</a:t>
            </a:r>
            <a:r>
              <a:rPr lang="fi-FI" dirty="0">
                <a:latin typeface="Calibri"/>
                <a:ea typeface="Calibri"/>
                <a:cs typeface="Calibri"/>
              </a:rPr>
              <a:t> </a:t>
            </a:r>
            <a:r>
              <a:rPr lang="fi-FI" dirty="0" err="1">
                <a:latin typeface="Calibri"/>
                <a:ea typeface="Calibri"/>
                <a:cs typeface="Calibri"/>
              </a:rPr>
              <a:t>organisation</a:t>
            </a:r>
            <a:r>
              <a:rPr lang="fi-FI" dirty="0">
                <a:latin typeface="Calibri"/>
                <a:ea typeface="Calibri"/>
                <a:cs typeface="Calibri"/>
              </a:rPr>
              <a:t> för </a:t>
            </a:r>
            <a:r>
              <a:rPr lang="fi-FI" dirty="0" err="1">
                <a:latin typeface="Calibri"/>
                <a:ea typeface="Calibri"/>
                <a:cs typeface="Calibri"/>
              </a:rPr>
              <a:t>utvecklingssamarbete</a:t>
            </a:r>
            <a:r>
              <a:rPr lang="fi-FI" dirty="0">
                <a:latin typeface="Calibri"/>
                <a:ea typeface="Calibri"/>
                <a:cs typeface="Calibri"/>
              </a:rPr>
              <a:t>.</a:t>
            </a:r>
            <a:endParaRPr lang="fi-FI">
              <a:ea typeface="Calibri"/>
              <a:cs typeface="Calibri"/>
            </a:endParaRPr>
          </a:p>
        </p:txBody>
      </p:sp>
    </p:spTree>
    <p:extLst>
      <p:ext uri="{BB962C8B-B14F-4D97-AF65-F5344CB8AC3E}">
        <p14:creationId xmlns:p14="http://schemas.microsoft.com/office/powerpoint/2010/main" val="50968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p:txBody>
          <a:bodyPr>
            <a:normAutofit/>
          </a:bodyPr>
          <a:lstStyle/>
          <a:p>
            <a:pPr algn="ct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förmedla</a:t>
            </a:r>
            <a:r>
              <a:rPr lang="fi-FI" dirty="0">
                <a:latin typeface="Calibri"/>
                <a:ea typeface="Calibri"/>
                <a:cs typeface="Calibri"/>
              </a:rPr>
              <a:t> </a:t>
            </a:r>
            <a:r>
              <a:rPr lang="fi-FI" dirty="0" err="1">
                <a:latin typeface="Calibri"/>
                <a:ea typeface="Calibri"/>
                <a:cs typeface="Calibri"/>
              </a:rPr>
              <a:t>kärlek</a:t>
            </a:r>
            <a:r>
              <a:rPr lang="fi-FI" dirty="0">
                <a:latin typeface="Calibri"/>
                <a:ea typeface="Calibri"/>
                <a:cs typeface="Calibri"/>
              </a:rPr>
              <a:t> i </a:t>
            </a:r>
            <a:r>
              <a:rPr lang="fi-FI" dirty="0" err="1">
                <a:latin typeface="Calibri"/>
                <a:ea typeface="Calibri"/>
                <a:cs typeface="Calibri"/>
              </a:rPr>
              <a:t>ord</a:t>
            </a:r>
            <a:r>
              <a:rPr lang="fi-FI" dirty="0">
                <a:latin typeface="Calibri"/>
                <a:ea typeface="Calibri"/>
                <a:cs typeface="Calibri"/>
              </a:rPr>
              <a:t> </a:t>
            </a:r>
            <a:r>
              <a:rPr lang="fi-FI" dirty="0" err="1">
                <a:latin typeface="Calibri"/>
                <a:ea typeface="Calibri"/>
                <a:cs typeface="Calibri"/>
              </a:rPr>
              <a:t>och</a:t>
            </a:r>
            <a:r>
              <a:rPr lang="fi-FI" dirty="0">
                <a:latin typeface="Calibri"/>
                <a:ea typeface="Calibri"/>
                <a:cs typeface="Calibri"/>
              </a:rPr>
              <a:t> </a:t>
            </a:r>
            <a:r>
              <a:rPr lang="fi-FI" dirty="0" err="1">
                <a:latin typeface="Calibri"/>
                <a:ea typeface="Calibri"/>
                <a:cs typeface="Calibri"/>
              </a:rPr>
              <a:t>handling</a:t>
            </a:r>
            <a:endParaRPr lang="fi-FI" dirty="0" err="1">
              <a:ea typeface="Calibri"/>
              <a:cs typeface="Calibri"/>
            </a:endParaRPr>
          </a:p>
        </p:txBody>
      </p:sp>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838200" y="2219875"/>
            <a:ext cx="4140201" cy="3504021"/>
          </a:xfrm>
        </p:spPr>
        <p:txBody>
          <a:bodyPr vert="horz" lIns="91440" tIns="45720" rIns="91440" bIns="45720" rtlCol="0" anchor="t">
            <a:normAutofit/>
          </a:bodyPr>
          <a:lstStyle/>
          <a:p>
            <a:pPr marL="0" indent="0">
              <a:buNone/>
            </a:pPr>
            <a:endParaRPr lang="fi-FI" sz="2800"/>
          </a:p>
          <a:p>
            <a:endParaRPr lang="fi-FI"/>
          </a:p>
        </p:txBody>
      </p:sp>
      <p:sp>
        <p:nvSpPr>
          <p:cNvPr id="3" name="Tekstiruutu 2">
            <a:extLst>
              <a:ext uri="{FF2B5EF4-FFF2-40B4-BE49-F238E27FC236}">
                <a16:creationId xmlns:a16="http://schemas.microsoft.com/office/drawing/2014/main" id="{0E0B28B6-92F7-98EE-5944-1E1FDF127F3C}"/>
              </a:ext>
            </a:extLst>
          </p:cNvPr>
          <p:cNvSpPr txBox="1"/>
          <p:nvPr/>
        </p:nvSpPr>
        <p:spPr>
          <a:xfrm>
            <a:off x="10133075" y="6064369"/>
            <a:ext cx="244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Sofi Valkealintu</a:t>
            </a:r>
          </a:p>
        </p:txBody>
      </p:sp>
      <p:pic>
        <p:nvPicPr>
          <p:cNvPr id="4" name="Kuva 3">
            <a:extLst>
              <a:ext uri="{FF2B5EF4-FFF2-40B4-BE49-F238E27FC236}">
                <a16:creationId xmlns:a16="http://schemas.microsoft.com/office/drawing/2014/main" id="{53052AC3-C355-0363-6F24-C9E101D9BA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8046" y="1956981"/>
            <a:ext cx="6179893" cy="4117186"/>
          </a:xfrm>
          <a:prstGeom prst="rect">
            <a:avLst/>
          </a:prstGeom>
          <a:ln>
            <a:noFill/>
          </a:ln>
          <a:effectLst>
            <a:softEdge rad="112500"/>
          </a:effectLst>
        </p:spPr>
      </p:pic>
      <p:sp>
        <p:nvSpPr>
          <p:cNvPr id="6" name="Tekstiruutu 5">
            <a:extLst>
              <a:ext uri="{FF2B5EF4-FFF2-40B4-BE49-F238E27FC236}">
                <a16:creationId xmlns:a16="http://schemas.microsoft.com/office/drawing/2014/main" id="{2A23CC7F-8D0B-FB84-6AA4-3198378383B3}"/>
              </a:ext>
            </a:extLst>
          </p:cNvPr>
          <p:cNvSpPr txBox="1"/>
          <p:nvPr/>
        </p:nvSpPr>
        <p:spPr>
          <a:xfrm>
            <a:off x="545142" y="2370699"/>
            <a:ext cx="4535352" cy="34512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i-FI" sz="2800" i="1" err="1">
                <a:solidFill>
                  <a:srgbClr val="004AAD"/>
                </a:solidFill>
                <a:latin typeface="Calibri"/>
                <a:ea typeface="Calibri"/>
                <a:cs typeface="Calibri"/>
              </a:rPr>
              <a:t>Nej</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detta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är</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den</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fasta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jag</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vill</a:t>
            </a:r>
            <a:r>
              <a:rPr lang="fi-FI" sz="2800" i="1" dirty="0">
                <a:solidFill>
                  <a:srgbClr val="004AAD"/>
                </a:solidFill>
                <a:latin typeface="Calibri"/>
                <a:ea typeface="Calibri"/>
                <a:cs typeface="Calibri"/>
              </a:rPr>
              <a:t> se: </a:t>
            </a:r>
            <a:r>
              <a:rPr lang="fi-FI" sz="2800" i="1" err="1">
                <a:solidFill>
                  <a:srgbClr val="004AAD"/>
                </a:solidFill>
                <a:latin typeface="Calibri"/>
                <a:ea typeface="Calibri"/>
                <a:cs typeface="Calibri"/>
              </a:rPr>
              <a:t>att</a:t>
            </a:r>
            <a:r>
              <a:rPr lang="fi-FI" sz="2800" i="1" dirty="0">
                <a:solidFill>
                  <a:srgbClr val="004AAD"/>
                </a:solidFill>
                <a:latin typeface="Calibri"/>
                <a:ea typeface="Calibri"/>
                <a:cs typeface="Calibri"/>
              </a:rPr>
              <a:t> du (…) </a:t>
            </a:r>
            <a:r>
              <a:rPr lang="fi-FI" sz="2800" i="1">
                <a:solidFill>
                  <a:srgbClr val="004AAD"/>
                </a:solidFill>
                <a:latin typeface="Calibri"/>
                <a:ea typeface="Calibri"/>
                <a:cs typeface="Calibri"/>
              </a:rPr>
              <a:t>Dela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ditt</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bröd</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med</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den</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hungrige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ge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hemlösa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stackare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husrum</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ser</a:t>
            </a:r>
            <a:r>
              <a:rPr lang="fi-FI" sz="2800" i="1" dirty="0">
                <a:solidFill>
                  <a:srgbClr val="004AAD"/>
                </a:solidFill>
                <a:latin typeface="Calibri"/>
                <a:ea typeface="Calibri"/>
                <a:cs typeface="Calibri"/>
              </a:rPr>
              <a:t> du en </a:t>
            </a:r>
            <a:r>
              <a:rPr lang="fi-FI" sz="2800" i="1" err="1">
                <a:solidFill>
                  <a:srgbClr val="004AAD"/>
                </a:solidFill>
                <a:latin typeface="Calibri"/>
                <a:ea typeface="Calibri"/>
                <a:cs typeface="Calibri"/>
              </a:rPr>
              <a:t>naken</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så</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klä</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honom</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vänd</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inte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dina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egna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ryggen</a:t>
            </a:r>
            <a:r>
              <a:rPr lang="fi-FI" sz="2800" i="1" dirty="0">
                <a:solidFill>
                  <a:srgbClr val="004AAD"/>
                </a:solidFill>
                <a:latin typeface="Calibri"/>
                <a:ea typeface="Calibri"/>
                <a:cs typeface="Calibri"/>
              </a:rPr>
              <a:t>! </a:t>
            </a:r>
          </a:p>
          <a:p>
            <a:pPr>
              <a:lnSpc>
                <a:spcPct val="90000"/>
              </a:lnSpc>
              <a:spcBef>
                <a:spcPts val="1000"/>
              </a:spcBef>
            </a:pPr>
            <a:r>
              <a:rPr lang="fi-FI" sz="2800" i="1" dirty="0">
                <a:solidFill>
                  <a:srgbClr val="004AAD"/>
                </a:solidFill>
                <a:latin typeface="Calibri"/>
                <a:ea typeface="Calibri"/>
                <a:cs typeface="Calibri"/>
              </a:rPr>
              <a:t>Jesaja 58:6–7</a:t>
            </a:r>
            <a:endParaRPr lang="fi-FI" dirty="0"/>
          </a:p>
          <a:p>
            <a:pPr>
              <a:lnSpc>
                <a:spcPct val="90000"/>
              </a:lnSpc>
              <a:spcBef>
                <a:spcPts val="1000"/>
              </a:spcBef>
            </a:pPr>
            <a:endParaRPr lang="fi-FI" sz="2800" dirty="0">
              <a:solidFill>
                <a:srgbClr val="004AAD"/>
              </a:solidFill>
              <a:latin typeface="Calibri"/>
              <a:ea typeface="Calibri"/>
              <a:cs typeface="Calibri"/>
            </a:endParaRPr>
          </a:p>
        </p:txBody>
      </p:sp>
    </p:spTree>
    <p:extLst>
      <p:ext uri="{BB962C8B-B14F-4D97-AF65-F5344CB8AC3E}">
        <p14:creationId xmlns:p14="http://schemas.microsoft.com/office/powerpoint/2010/main" val="11409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C928C9-5790-C076-3437-471873C40940}"/>
              </a:ext>
            </a:extLst>
          </p:cNvPr>
          <p:cNvSpPr>
            <a:spLocks noGrp="1"/>
          </p:cNvSpPr>
          <p:nvPr>
            <p:ph type="title"/>
          </p:nvPr>
        </p:nvSpPr>
        <p:spPr>
          <a:xfrm>
            <a:off x="838200" y="942781"/>
            <a:ext cx="10515600" cy="1325563"/>
          </a:xfrm>
        </p:spPr>
        <p:txBody>
          <a:bodyPr>
            <a:normAutofit/>
          </a:bodyPr>
          <a:lstStyle/>
          <a:p>
            <a:pPr algn="ctr"/>
            <a:r>
              <a:rPr lang="fi-FI" dirty="0" err="1">
                <a:ea typeface="+mn-lt"/>
                <a:cs typeface="+mn-lt"/>
              </a:rPr>
              <a:t>Att</a:t>
            </a:r>
            <a:r>
              <a:rPr lang="fi-FI" dirty="0">
                <a:ea typeface="+mn-lt"/>
                <a:cs typeface="+mn-lt"/>
              </a:rPr>
              <a:t> </a:t>
            </a:r>
            <a:r>
              <a:rPr lang="fi-FI" dirty="0" err="1">
                <a:ea typeface="+mn-lt"/>
                <a:cs typeface="+mn-lt"/>
              </a:rPr>
              <a:t>stöda</a:t>
            </a:r>
            <a:r>
              <a:rPr lang="fi-FI" dirty="0">
                <a:ea typeface="+mn-lt"/>
                <a:cs typeface="+mn-lt"/>
              </a:rPr>
              <a:t> </a:t>
            </a:r>
            <a:r>
              <a:rPr lang="fi-FI" dirty="0" err="1">
                <a:ea typeface="+mn-lt"/>
                <a:cs typeface="+mn-lt"/>
              </a:rPr>
              <a:t>kvinnor</a:t>
            </a:r>
            <a:r>
              <a:rPr lang="fi-FI" dirty="0">
                <a:ea typeface="+mn-lt"/>
                <a:cs typeface="+mn-lt"/>
              </a:rPr>
              <a:t> </a:t>
            </a:r>
            <a:r>
              <a:rPr lang="fi-FI" dirty="0" err="1">
                <a:ea typeface="+mn-lt"/>
                <a:cs typeface="+mn-lt"/>
              </a:rPr>
              <a:t>med</a:t>
            </a:r>
            <a:r>
              <a:rPr lang="fi-FI" dirty="0">
                <a:ea typeface="+mn-lt"/>
                <a:cs typeface="+mn-lt"/>
              </a:rPr>
              <a:t> </a:t>
            </a:r>
            <a:r>
              <a:rPr lang="fi-FI" dirty="0" err="1">
                <a:ea typeface="+mn-lt"/>
                <a:cs typeface="+mn-lt"/>
              </a:rPr>
              <a:t>funktionsnedsättning</a:t>
            </a:r>
            <a:r>
              <a:rPr lang="fi-FI" dirty="0">
                <a:ea typeface="+mn-lt"/>
                <a:cs typeface="+mn-lt"/>
              </a:rPr>
              <a:t> i </a:t>
            </a:r>
            <a:r>
              <a:rPr lang="fi-FI" dirty="0" err="1">
                <a:ea typeface="+mn-lt"/>
                <a:cs typeface="+mn-lt"/>
              </a:rPr>
              <a:t>Etiopien</a:t>
            </a:r>
            <a:br>
              <a:rPr lang="fi-FI" dirty="0"/>
            </a:br>
            <a:endParaRPr lang="fi-FI">
              <a:ea typeface="Calibri"/>
              <a:cs typeface="Calibri"/>
            </a:endParaRPr>
          </a:p>
        </p:txBody>
      </p:sp>
      <p:pic>
        <p:nvPicPr>
          <p:cNvPr id="4" name="Sisällön paikkamerkki 3">
            <a:extLst>
              <a:ext uri="{FF2B5EF4-FFF2-40B4-BE49-F238E27FC236}">
                <a16:creationId xmlns:a16="http://schemas.microsoft.com/office/drawing/2014/main" id="{ED3EC49D-94FC-9478-E378-ABC87C1D259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3765" y="2101526"/>
            <a:ext cx="5428250" cy="3620717"/>
          </a:xfrm>
          <a:prstGeom prst="rect">
            <a:avLst/>
          </a:prstGeom>
          <a:ln>
            <a:noFill/>
          </a:ln>
          <a:effectLst>
            <a:softEdge rad="112500"/>
          </a:effectLst>
        </p:spPr>
      </p:pic>
      <p:pic>
        <p:nvPicPr>
          <p:cNvPr id="3" name="Sisällön paikkamerkki 3">
            <a:extLst>
              <a:ext uri="{FF2B5EF4-FFF2-40B4-BE49-F238E27FC236}">
                <a16:creationId xmlns:a16="http://schemas.microsoft.com/office/drawing/2014/main" id="{339D2D83-4419-A376-AA9D-4741AA8B0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3786" y="2101526"/>
            <a:ext cx="4824449" cy="3618337"/>
          </a:xfrm>
          <a:prstGeom prst="rect">
            <a:avLst/>
          </a:prstGeom>
          <a:ln>
            <a:noFill/>
          </a:ln>
          <a:effectLst>
            <a:softEdge rad="112500"/>
          </a:effectLst>
        </p:spPr>
      </p:pic>
      <p:sp>
        <p:nvSpPr>
          <p:cNvPr id="5" name="Tekstiruutu 4">
            <a:extLst>
              <a:ext uri="{FF2B5EF4-FFF2-40B4-BE49-F238E27FC236}">
                <a16:creationId xmlns:a16="http://schemas.microsoft.com/office/drawing/2014/main" id="{A13F7DB6-78D3-659E-8238-D7D7DCB35F4C}"/>
              </a:ext>
            </a:extLst>
          </p:cNvPr>
          <p:cNvSpPr txBox="1"/>
          <p:nvPr/>
        </p:nvSpPr>
        <p:spPr>
          <a:xfrm>
            <a:off x="4547216" y="5702195"/>
            <a:ext cx="2146570" cy="369332"/>
          </a:xfrm>
          <a:prstGeom prst="rect">
            <a:avLst/>
          </a:prstGeom>
          <a:noFill/>
        </p:spPr>
        <p:txBody>
          <a:bodyPr wrap="square" rtlCol="0">
            <a:spAutoFit/>
          </a:bodyPr>
          <a:lstStyle/>
          <a:p>
            <a:r>
              <a:rPr lang="fi-FI"/>
              <a:t>Sofi Valkealintu</a:t>
            </a:r>
          </a:p>
        </p:txBody>
      </p:sp>
      <p:sp>
        <p:nvSpPr>
          <p:cNvPr id="6" name="Tekstiruutu 5">
            <a:extLst>
              <a:ext uri="{FF2B5EF4-FFF2-40B4-BE49-F238E27FC236}">
                <a16:creationId xmlns:a16="http://schemas.microsoft.com/office/drawing/2014/main" id="{52F9B56F-C410-11E8-C6C8-8E1D92744E0C}"/>
              </a:ext>
            </a:extLst>
          </p:cNvPr>
          <p:cNvSpPr txBox="1"/>
          <p:nvPr/>
        </p:nvSpPr>
        <p:spPr>
          <a:xfrm>
            <a:off x="9898432" y="5688418"/>
            <a:ext cx="1916665" cy="369332"/>
          </a:xfrm>
          <a:prstGeom prst="rect">
            <a:avLst/>
          </a:prstGeom>
          <a:noFill/>
        </p:spPr>
        <p:txBody>
          <a:bodyPr wrap="square" lIns="91440" tIns="45720" rIns="91440" bIns="45720" rtlCol="0" anchor="t">
            <a:spAutoFit/>
          </a:bodyPr>
          <a:lstStyle/>
          <a:p>
            <a:r>
              <a:rPr lang="fi-FI" dirty="0" err="1">
                <a:ea typeface="Calibri"/>
                <a:cs typeface="Calibri"/>
              </a:rPr>
              <a:t>Såningsmannen</a:t>
            </a:r>
          </a:p>
        </p:txBody>
      </p:sp>
    </p:spTree>
    <p:extLst>
      <p:ext uri="{BB962C8B-B14F-4D97-AF65-F5344CB8AC3E}">
        <p14:creationId xmlns:p14="http://schemas.microsoft.com/office/powerpoint/2010/main" val="77035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91115C-ED43-72D9-BB54-E63C9D673DBD}"/>
              </a:ext>
            </a:extLst>
          </p:cNvPr>
          <p:cNvSpPr>
            <a:spLocks noGrp="1"/>
          </p:cNvSpPr>
          <p:nvPr>
            <p:ph type="title"/>
          </p:nvPr>
        </p:nvSpPr>
        <p:spPr>
          <a:xfrm>
            <a:off x="838200" y="892273"/>
            <a:ext cx="10515600" cy="1325563"/>
          </a:xfrm>
        </p:spPr>
        <p:txBody>
          <a:bodyPr vert="horz" lIns="91440" tIns="45720" rIns="91440" bIns="45720" rtlCol="0" anchor="ctr">
            <a:noAutofit/>
          </a:bodyPr>
          <a:lstStyle/>
          <a:p>
            <a:pPr algn="ctr"/>
            <a:r>
              <a:rPr lang="fi-FI" dirty="0" err="1">
                <a:latin typeface="Calibri"/>
                <a:ea typeface="Calibri"/>
                <a:cs typeface="Calibri"/>
              </a:rPr>
              <a:t>Projektet</a:t>
            </a:r>
            <a:r>
              <a:rPr lang="fi-FI" dirty="0">
                <a:latin typeface="Calibri"/>
                <a:ea typeface="Calibri"/>
                <a:cs typeface="Calibri"/>
              </a:rPr>
              <a:t> </a:t>
            </a:r>
            <a:r>
              <a:rPr lang="fi-FI" dirty="0" err="1">
                <a:latin typeface="Calibri"/>
                <a:ea typeface="Calibri"/>
                <a:cs typeface="Calibri"/>
              </a:rPr>
              <a:t>förbättrar</a:t>
            </a:r>
            <a:r>
              <a:rPr lang="fi-FI" dirty="0">
                <a:latin typeface="Calibri"/>
                <a:ea typeface="Calibri"/>
                <a:cs typeface="Calibri"/>
              </a:rPr>
              <a:t> </a:t>
            </a:r>
            <a:r>
              <a:rPr lang="fi-FI" dirty="0" err="1">
                <a:latin typeface="Calibri"/>
                <a:ea typeface="Calibri"/>
                <a:cs typeface="Calibri"/>
              </a:rPr>
              <a:t>situationen</a:t>
            </a:r>
            <a:r>
              <a:rPr lang="fi-FI" dirty="0">
                <a:latin typeface="Calibri"/>
                <a:ea typeface="Calibri"/>
                <a:cs typeface="Calibri"/>
              </a:rPr>
              <a:t> för </a:t>
            </a:r>
            <a:r>
              <a:rPr lang="fi-FI" dirty="0" err="1">
                <a:latin typeface="Calibri"/>
                <a:ea typeface="Calibri"/>
                <a:cs typeface="Calibri"/>
              </a:rPr>
              <a:t>kvinnor</a:t>
            </a:r>
            <a:r>
              <a:rPr lang="fi-FI" dirty="0">
                <a:latin typeface="Calibri"/>
                <a:ea typeface="Calibri"/>
                <a:cs typeface="Calibri"/>
              </a:rPr>
              <a:t> </a:t>
            </a:r>
            <a:r>
              <a:rPr lang="fi-FI" dirty="0" err="1">
                <a:latin typeface="Calibri"/>
                <a:ea typeface="Calibri"/>
                <a:cs typeface="Calibri"/>
              </a:rPr>
              <a:t>med</a:t>
            </a:r>
            <a:r>
              <a:rPr lang="fi-FI" dirty="0">
                <a:latin typeface="Calibri"/>
                <a:ea typeface="Calibri"/>
                <a:cs typeface="Calibri"/>
              </a:rPr>
              <a:t> </a:t>
            </a:r>
            <a:r>
              <a:rPr lang="fi-FI" dirty="0" err="1">
                <a:latin typeface="Calibri"/>
                <a:ea typeface="Calibri"/>
                <a:cs typeface="Calibri"/>
              </a:rPr>
              <a:t>funktionsnedsättning</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a:t>
            </a:r>
          </a:p>
        </p:txBody>
      </p:sp>
      <p:sp>
        <p:nvSpPr>
          <p:cNvPr id="5" name="Sisällön paikkamerkki 4">
            <a:extLst>
              <a:ext uri="{FF2B5EF4-FFF2-40B4-BE49-F238E27FC236}">
                <a16:creationId xmlns:a16="http://schemas.microsoft.com/office/drawing/2014/main" id="{B2B3BD23-1205-3A61-EF7D-C09312993385}"/>
              </a:ext>
            </a:extLst>
          </p:cNvPr>
          <p:cNvSpPr>
            <a:spLocks noGrp="1"/>
          </p:cNvSpPr>
          <p:nvPr>
            <p:ph idx="1"/>
          </p:nvPr>
        </p:nvSpPr>
        <p:spPr>
          <a:xfrm>
            <a:off x="604434" y="2591922"/>
            <a:ext cx="5189135" cy="3755605"/>
          </a:xfrm>
        </p:spPr>
        <p:txBody>
          <a:bodyPr vert="horz" lIns="91440" tIns="45720" rIns="91440" bIns="45720" rtlCol="0" anchor="t">
            <a:normAutofit/>
          </a:bodyPr>
          <a:lstStyle/>
          <a:p>
            <a:pPr marL="457200" indent="-457200">
              <a:buChar char="•"/>
            </a:pPr>
            <a:r>
              <a:rPr lang="fi-FI" err="1">
                <a:latin typeface="Calibri"/>
                <a:ea typeface="Calibri"/>
                <a:cs typeface="Calibri"/>
              </a:rPr>
              <a:t>Påverkansarbete</a:t>
            </a:r>
            <a:r>
              <a:rPr lang="fi-FI" dirty="0">
                <a:latin typeface="Calibri"/>
                <a:ea typeface="Calibri"/>
                <a:cs typeface="Calibri"/>
              </a:rPr>
              <a:t> </a:t>
            </a:r>
            <a:r>
              <a:rPr lang="fi-FI" err="1">
                <a:latin typeface="Calibri"/>
                <a:ea typeface="Calibri"/>
                <a:cs typeface="Calibri"/>
              </a:rPr>
              <a:t>och</a:t>
            </a:r>
            <a:r>
              <a:rPr lang="fi-FI" dirty="0">
                <a:latin typeface="Calibri"/>
                <a:ea typeface="Calibri"/>
                <a:cs typeface="Calibri"/>
              </a:rPr>
              <a:t> </a:t>
            </a:r>
            <a:r>
              <a:rPr lang="fi-FI" err="1">
                <a:latin typeface="Calibri"/>
                <a:ea typeface="Calibri"/>
                <a:cs typeface="Calibri"/>
              </a:rPr>
              <a:t>ökad</a:t>
            </a:r>
            <a:r>
              <a:rPr lang="fi-FI" dirty="0">
                <a:latin typeface="Calibri"/>
                <a:ea typeface="Calibri"/>
                <a:cs typeface="Calibri"/>
              </a:rPr>
              <a:t> </a:t>
            </a:r>
            <a:r>
              <a:rPr lang="fi-FI" err="1">
                <a:latin typeface="Calibri"/>
                <a:ea typeface="Calibri"/>
                <a:cs typeface="Calibri"/>
              </a:rPr>
              <a:t>medvetenhet</a:t>
            </a:r>
            <a:endParaRPr lang="fi-FI" dirty="0" err="1">
              <a:latin typeface="Calibri"/>
              <a:ea typeface="Calibri"/>
              <a:cs typeface="Calibri"/>
            </a:endParaRPr>
          </a:p>
          <a:p>
            <a:pPr marL="457200" indent="-457200">
              <a:buChar char="•"/>
            </a:pPr>
            <a:r>
              <a:rPr lang="fi-FI" dirty="0" err="1">
                <a:latin typeface="Calibri"/>
                <a:ea typeface="Calibri"/>
                <a:cs typeface="Calibri"/>
              </a:rPr>
              <a:t>Ekonomiskt</a:t>
            </a:r>
            <a:r>
              <a:rPr lang="fi-FI" dirty="0">
                <a:latin typeface="Calibri"/>
                <a:ea typeface="Calibri"/>
                <a:cs typeface="Calibri"/>
              </a:rPr>
              <a:t> </a:t>
            </a:r>
            <a:r>
              <a:rPr lang="fi-FI" dirty="0" err="1">
                <a:latin typeface="Calibri"/>
                <a:ea typeface="Calibri"/>
                <a:cs typeface="Calibri"/>
              </a:rPr>
              <a:t>stöd</a:t>
            </a:r>
          </a:p>
          <a:p>
            <a:pPr marL="457200" indent="-457200">
              <a:buChar char="•"/>
            </a:pPr>
            <a:r>
              <a:rPr lang="fi-FI" err="1">
                <a:latin typeface="Calibri"/>
                <a:ea typeface="Calibri"/>
                <a:cs typeface="Calibri"/>
              </a:rPr>
              <a:t>Social</a:t>
            </a:r>
            <a:r>
              <a:rPr lang="fi-FI" dirty="0">
                <a:latin typeface="Calibri"/>
                <a:ea typeface="Calibri"/>
                <a:cs typeface="Calibri"/>
              </a:rPr>
              <a:t> </a:t>
            </a:r>
            <a:r>
              <a:rPr lang="fi-FI" dirty="0" err="1">
                <a:latin typeface="Calibri"/>
                <a:ea typeface="Calibri"/>
                <a:cs typeface="Calibri"/>
              </a:rPr>
              <a:t>delaktighet</a:t>
            </a:r>
            <a:endParaRPr lang="fi-FI">
              <a:latin typeface="Calibri"/>
              <a:ea typeface="Calibri"/>
              <a:cs typeface="Calibri"/>
            </a:endParaRPr>
          </a:p>
          <a:p>
            <a:pPr marL="457200" indent="-457200">
              <a:buChar char="•"/>
            </a:pPr>
            <a:r>
              <a:rPr lang="fi-FI" dirty="0" err="1">
                <a:latin typeface="Calibri"/>
                <a:ea typeface="Calibri"/>
                <a:cs typeface="Calibri"/>
              </a:rPr>
              <a:t>Tillgänglighet</a:t>
            </a:r>
            <a:r>
              <a:rPr lang="fi-FI" dirty="0">
                <a:latin typeface="Calibri"/>
                <a:ea typeface="Calibri"/>
                <a:cs typeface="Calibri"/>
              </a:rPr>
              <a:t> </a:t>
            </a:r>
            <a:r>
              <a:rPr lang="fi-FI" dirty="0" err="1">
                <a:latin typeface="Calibri"/>
                <a:ea typeface="Calibri"/>
                <a:cs typeface="Calibri"/>
              </a:rPr>
              <a:t>och</a:t>
            </a:r>
            <a:r>
              <a:rPr lang="fi-FI" dirty="0">
                <a:latin typeface="Calibri"/>
                <a:ea typeface="Calibri"/>
                <a:cs typeface="Calibri"/>
              </a:rPr>
              <a:t> </a:t>
            </a:r>
            <a:r>
              <a:rPr lang="fi-FI" dirty="0" err="1">
                <a:latin typeface="Calibri"/>
                <a:ea typeface="Calibri"/>
                <a:cs typeface="Calibri"/>
              </a:rPr>
              <a:t>rörlighet</a:t>
            </a:r>
            <a:endParaRPr lang="fi-FI" dirty="0">
              <a:latin typeface="Calibri"/>
              <a:ea typeface="Calibri"/>
              <a:cs typeface="Calibri"/>
            </a:endParaRPr>
          </a:p>
        </p:txBody>
      </p:sp>
      <p:pic>
        <p:nvPicPr>
          <p:cNvPr id="3" name="Kuva 2">
            <a:extLst>
              <a:ext uri="{FF2B5EF4-FFF2-40B4-BE49-F238E27FC236}">
                <a16:creationId xmlns:a16="http://schemas.microsoft.com/office/drawing/2014/main" id="{47083D76-751A-5114-574F-DED3665378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2058" y="2523537"/>
            <a:ext cx="5451742" cy="3640273"/>
          </a:xfrm>
          <a:prstGeom prst="rect">
            <a:avLst/>
          </a:prstGeom>
          <a:ln>
            <a:noFill/>
          </a:ln>
          <a:effectLst>
            <a:softEdge rad="112500"/>
          </a:effectLst>
        </p:spPr>
      </p:pic>
      <p:sp>
        <p:nvSpPr>
          <p:cNvPr id="4" name="Tekstiruutu 3">
            <a:extLst>
              <a:ext uri="{FF2B5EF4-FFF2-40B4-BE49-F238E27FC236}">
                <a16:creationId xmlns:a16="http://schemas.microsoft.com/office/drawing/2014/main" id="{9137FDAC-C7FF-A4A5-4003-ADE599CB7F02}"/>
              </a:ext>
            </a:extLst>
          </p:cNvPr>
          <p:cNvSpPr txBox="1"/>
          <p:nvPr/>
        </p:nvSpPr>
        <p:spPr>
          <a:xfrm>
            <a:off x="9844142" y="6163810"/>
            <a:ext cx="2042809" cy="369332"/>
          </a:xfrm>
          <a:prstGeom prst="rect">
            <a:avLst/>
          </a:prstGeom>
          <a:noFill/>
        </p:spPr>
        <p:txBody>
          <a:bodyPr wrap="square" rtlCol="0">
            <a:spAutoFit/>
          </a:bodyPr>
          <a:lstStyle/>
          <a:p>
            <a:pPr lvl="0">
              <a:defRPr/>
            </a:pPr>
            <a:r>
              <a:rPr lang="fi-FI">
                <a:solidFill>
                  <a:prstClr val="black"/>
                </a:solidFill>
              </a:rPr>
              <a:t>Sofi Valkealintu</a:t>
            </a:r>
          </a:p>
        </p:txBody>
      </p:sp>
    </p:spTree>
    <p:extLst>
      <p:ext uri="{BB962C8B-B14F-4D97-AF65-F5344CB8AC3E}">
        <p14:creationId xmlns:p14="http://schemas.microsoft.com/office/powerpoint/2010/main" val="42358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7F986-E46B-A07B-33EB-DC924E0DDA73}"/>
              </a:ext>
            </a:extLst>
          </p:cNvPr>
          <p:cNvSpPr>
            <a:spLocks noGrp="1"/>
          </p:cNvSpPr>
          <p:nvPr>
            <p:ph type="title"/>
          </p:nvPr>
        </p:nvSpPr>
        <p:spPr/>
        <p:txBody>
          <a:bodyPr vert="horz" lIns="91440" tIns="45720" rIns="91440" bIns="45720" rtlCol="0" anchor="ctr">
            <a:noAutofit/>
          </a:bodyPr>
          <a:lstStyle/>
          <a:p>
            <a:pPr algn="ctr"/>
            <a:r>
              <a:rPr lang="fi-FI" dirty="0" err="1">
                <a:latin typeface="Calibri"/>
                <a:ea typeface="Calibri"/>
                <a:cs typeface="Calibri"/>
              </a:rPr>
              <a:t>Projektfinansiering</a:t>
            </a:r>
          </a:p>
        </p:txBody>
      </p:sp>
      <p:pic>
        <p:nvPicPr>
          <p:cNvPr id="4" name="Sisällön paikkamerkki 3">
            <a:extLst>
              <a:ext uri="{FF2B5EF4-FFF2-40B4-BE49-F238E27FC236}">
                <a16:creationId xmlns:a16="http://schemas.microsoft.com/office/drawing/2014/main" id="{F1D9FAB8-7F0C-0BC0-E8AA-7D97CCED47A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4712" y="1934528"/>
            <a:ext cx="5962405" cy="3981033"/>
          </a:xfrm>
          <a:prstGeom prst="rect">
            <a:avLst/>
          </a:prstGeom>
          <a:ln>
            <a:noFill/>
          </a:ln>
          <a:effectLst>
            <a:softEdge rad="112500"/>
          </a:effectLst>
        </p:spPr>
      </p:pic>
      <p:sp>
        <p:nvSpPr>
          <p:cNvPr id="5" name="Tekstiruutu 4">
            <a:extLst>
              <a:ext uri="{FF2B5EF4-FFF2-40B4-BE49-F238E27FC236}">
                <a16:creationId xmlns:a16="http://schemas.microsoft.com/office/drawing/2014/main" id="{13DC45AB-1310-0A50-5A22-1EC9D8D35DF3}"/>
              </a:ext>
            </a:extLst>
          </p:cNvPr>
          <p:cNvSpPr txBox="1"/>
          <p:nvPr/>
        </p:nvSpPr>
        <p:spPr>
          <a:xfrm>
            <a:off x="7315201" y="2129913"/>
            <a:ext cx="4038600" cy="3710759"/>
          </a:xfrm>
          <a:prstGeom prst="rect">
            <a:avLst/>
          </a:prstGeom>
          <a:noFill/>
        </p:spPr>
        <p:txBody>
          <a:bodyPr wrap="square" lIns="91440" tIns="45720" rIns="91440" bIns="45720" rtlCol="0" anchor="t">
            <a:spAutoFit/>
          </a:bodyPr>
          <a:lstStyle/>
          <a:p>
            <a:pPr marL="457200" indent="-457200">
              <a:lnSpc>
                <a:spcPct val="90000"/>
              </a:lnSpc>
              <a:spcBef>
                <a:spcPts val="1000"/>
              </a:spcBef>
              <a:buFont typeface="Arial"/>
              <a:buChar char="•"/>
            </a:pPr>
            <a:r>
              <a:rPr lang="fi-FI" sz="2800" dirty="0" err="1">
                <a:solidFill>
                  <a:srgbClr val="004AAD"/>
                </a:solidFill>
                <a:latin typeface="Calibri"/>
                <a:ea typeface="Calibri"/>
                <a:cs typeface="Calibri"/>
              </a:rPr>
              <a:t>Projektet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stöds</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med</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utvecklingssamarbets-medel</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från</a:t>
            </a:r>
            <a:r>
              <a:rPr lang="fi-FI" sz="2800" dirty="0">
                <a:solidFill>
                  <a:srgbClr val="004AAD"/>
                </a:solidFill>
                <a:latin typeface="Calibri"/>
                <a:ea typeface="Calibri"/>
                <a:cs typeface="Calibri"/>
              </a:rPr>
              <a:t> Finland</a:t>
            </a:r>
            <a:endParaRPr lang="fi-FI" sz="2800" dirty="0">
              <a:solidFill>
                <a:srgbClr val="000000"/>
              </a:solidFill>
              <a:latin typeface="Calibri"/>
              <a:ea typeface="Calibri"/>
              <a:cs typeface="Calibri"/>
            </a:endParaRPr>
          </a:p>
          <a:p>
            <a:pPr marL="457200" indent="-457200">
              <a:lnSpc>
                <a:spcPct val="90000"/>
              </a:lnSpc>
              <a:spcBef>
                <a:spcPts val="1000"/>
              </a:spcBef>
              <a:buFont typeface="Arial"/>
              <a:buChar char="•"/>
            </a:pPr>
            <a:r>
              <a:rPr lang="fi-FI" sz="2800" dirty="0">
                <a:solidFill>
                  <a:srgbClr val="004AAD"/>
                </a:solidFill>
                <a:latin typeface="Calibri"/>
                <a:ea typeface="Calibri"/>
                <a:cs typeface="Calibri"/>
              </a:rPr>
              <a:t>För </a:t>
            </a:r>
            <a:r>
              <a:rPr lang="fi-FI" sz="2800" dirty="0" err="1">
                <a:solidFill>
                  <a:srgbClr val="004AAD"/>
                </a:solidFill>
                <a:latin typeface="Calibri"/>
                <a:ea typeface="Calibri"/>
                <a:cs typeface="Calibri"/>
              </a:rPr>
              <a:t>att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få</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stödet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krävs</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att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man</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samlar</a:t>
            </a:r>
            <a:r>
              <a:rPr lang="fi-FI" sz="2800" dirty="0">
                <a:solidFill>
                  <a:srgbClr val="004AAD"/>
                </a:solidFill>
                <a:latin typeface="Calibri"/>
                <a:ea typeface="Calibri"/>
                <a:cs typeface="Calibri"/>
              </a:rPr>
              <a:t> in en </a:t>
            </a:r>
            <a:r>
              <a:rPr lang="fi-FI" sz="2800" dirty="0" err="1">
                <a:solidFill>
                  <a:srgbClr val="004AAD"/>
                </a:solidFill>
                <a:latin typeface="Calibri"/>
                <a:ea typeface="Calibri"/>
                <a:cs typeface="Calibri"/>
              </a:rPr>
              <a:t>självfinansieringsandel</a:t>
            </a:r>
            <a:r>
              <a:rPr lang="fi-FI" sz="2800" dirty="0">
                <a:solidFill>
                  <a:srgbClr val="004AAD"/>
                </a:solidFill>
                <a:latin typeface="Calibri"/>
                <a:ea typeface="Calibri"/>
                <a:cs typeface="Calibri"/>
              </a:rPr>
              <a:t> av </a:t>
            </a:r>
            <a:r>
              <a:rPr lang="fi-FI" sz="2800" dirty="0" err="1">
                <a:solidFill>
                  <a:srgbClr val="004AAD"/>
                </a:solidFill>
                <a:latin typeface="Calibri"/>
                <a:ea typeface="Calibri"/>
                <a:cs typeface="Calibri"/>
              </a:rPr>
              <a:t>projektets</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totala</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budget</a:t>
            </a:r>
            <a:endParaRPr lang="fi-FI" sz="2800" dirty="0" err="1">
              <a:solidFill>
                <a:srgbClr val="004AAD"/>
              </a:solidFill>
              <a:ea typeface="Calibri"/>
              <a:cs typeface="Calibri"/>
            </a:endParaRPr>
          </a:p>
        </p:txBody>
      </p:sp>
      <p:sp>
        <p:nvSpPr>
          <p:cNvPr id="7" name="Tekstiruutu 6">
            <a:extLst>
              <a:ext uri="{FF2B5EF4-FFF2-40B4-BE49-F238E27FC236}">
                <a16:creationId xmlns:a16="http://schemas.microsoft.com/office/drawing/2014/main" id="{A5C9B85B-1C14-A65A-BA65-23E6DE7FEF6F}"/>
              </a:ext>
            </a:extLst>
          </p:cNvPr>
          <p:cNvSpPr txBox="1"/>
          <p:nvPr/>
        </p:nvSpPr>
        <p:spPr>
          <a:xfrm>
            <a:off x="5758774" y="5879703"/>
            <a:ext cx="1556427" cy="369332"/>
          </a:xfrm>
          <a:prstGeom prst="rect">
            <a:avLst/>
          </a:prstGeom>
          <a:noFill/>
        </p:spPr>
        <p:txBody>
          <a:bodyPr wrap="square" rtlCol="0">
            <a:spAutoFit/>
          </a:bodyPr>
          <a:lstStyle/>
          <a:p>
            <a:r>
              <a:rPr lang="fi-FI"/>
              <a:t>ww.imb.org</a:t>
            </a:r>
          </a:p>
        </p:txBody>
      </p:sp>
    </p:spTree>
    <p:extLst>
      <p:ext uri="{BB962C8B-B14F-4D97-AF65-F5344CB8AC3E}">
        <p14:creationId xmlns:p14="http://schemas.microsoft.com/office/powerpoint/2010/main" val="2841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3707F6A-FEF0-3FBB-F089-18AEB4E5005A}"/>
              </a:ext>
            </a:extLst>
          </p:cNvPr>
          <p:cNvSpPr>
            <a:spLocks noGrp="1"/>
          </p:cNvSpPr>
          <p:nvPr>
            <p:ph idx="1"/>
          </p:nvPr>
        </p:nvSpPr>
        <p:spPr>
          <a:xfrm>
            <a:off x="666427" y="1363850"/>
            <a:ext cx="10833315" cy="5056953"/>
          </a:xfrm>
        </p:spPr>
        <p:txBody>
          <a:bodyPr vert="horz" lIns="91440" tIns="45720" rIns="91440" bIns="45720" rtlCol="0" anchor="t">
            <a:normAutofit/>
          </a:bodyPr>
          <a:lstStyle/>
          <a:p>
            <a:r>
              <a:rPr lang="fi-FI" dirty="0" err="1">
                <a:latin typeface="Calibri"/>
                <a:ea typeface="Calibri"/>
                <a:cs typeface="Calibri"/>
              </a:rPr>
              <a:t>Såningsmannen</a:t>
            </a:r>
            <a:r>
              <a:rPr lang="fi-FI" dirty="0">
                <a:latin typeface="Calibri"/>
                <a:ea typeface="Calibri"/>
                <a:cs typeface="Calibri"/>
              </a:rPr>
              <a:t> </a:t>
            </a:r>
            <a:r>
              <a:rPr lang="fi-FI" dirty="0" err="1">
                <a:latin typeface="Calibri"/>
                <a:ea typeface="Calibri"/>
                <a:cs typeface="Calibri"/>
              </a:rPr>
              <a:t>hjälper</a:t>
            </a:r>
            <a:r>
              <a:rPr lang="fi-FI" dirty="0">
                <a:latin typeface="Calibri"/>
                <a:ea typeface="Calibri"/>
                <a:cs typeface="Calibri"/>
              </a:rPr>
              <a:t> ett folk </a:t>
            </a:r>
            <a:r>
              <a:rPr lang="fi-FI" dirty="0" err="1">
                <a:latin typeface="Calibri"/>
                <a:ea typeface="Calibri"/>
                <a:cs typeface="Calibri"/>
              </a:rPr>
              <a:t>som</a:t>
            </a:r>
            <a:r>
              <a:rPr lang="fi-FI" dirty="0">
                <a:latin typeface="Calibri"/>
                <a:ea typeface="Calibri"/>
                <a:cs typeface="Calibri"/>
              </a:rPr>
              <a:t> </a:t>
            </a:r>
            <a:r>
              <a:rPr lang="fi-FI" dirty="0" err="1">
                <a:latin typeface="Calibri"/>
                <a:ea typeface="Calibri"/>
                <a:cs typeface="Calibri"/>
              </a:rPr>
              <a:t>lever</a:t>
            </a:r>
            <a:r>
              <a:rPr lang="fi-FI" dirty="0">
                <a:latin typeface="Calibri"/>
                <a:ea typeface="Calibri"/>
                <a:cs typeface="Calibri"/>
              </a:rPr>
              <a:t> </a:t>
            </a:r>
            <a:r>
              <a:rPr lang="fi-FI" dirty="0" err="1">
                <a:latin typeface="Calibri"/>
                <a:ea typeface="Calibri"/>
                <a:cs typeface="Calibri"/>
              </a:rPr>
              <a:t>under</a:t>
            </a:r>
            <a:r>
              <a:rPr lang="fi-FI" dirty="0">
                <a:latin typeface="Calibri"/>
                <a:ea typeface="Calibri"/>
                <a:cs typeface="Calibri"/>
              </a:rPr>
              <a:t> </a:t>
            </a:r>
            <a:r>
              <a:rPr lang="fi-FI" dirty="0" err="1">
                <a:latin typeface="Calibri"/>
                <a:ea typeface="Calibri"/>
                <a:cs typeface="Calibri"/>
              </a:rPr>
              <a:t>svåra</a:t>
            </a:r>
            <a:r>
              <a:rPr lang="fi-FI" dirty="0">
                <a:latin typeface="Calibri"/>
                <a:ea typeface="Calibri"/>
                <a:cs typeface="Calibri"/>
              </a:rPr>
              <a:t> </a:t>
            </a:r>
            <a:r>
              <a:rPr lang="fi-FI" dirty="0" err="1">
                <a:latin typeface="Calibri"/>
                <a:ea typeface="Calibri"/>
                <a:cs typeface="Calibri"/>
              </a:rPr>
              <a:t>förhållanden</a:t>
            </a:r>
            <a:r>
              <a:rPr lang="fi-FI" dirty="0">
                <a:latin typeface="Calibri"/>
                <a:ea typeface="Calibri"/>
                <a:cs typeface="Calibri"/>
              </a:rPr>
              <a:t> i ett </a:t>
            </a:r>
            <a:r>
              <a:rPr lang="fi-FI" dirty="0" err="1">
                <a:latin typeface="Calibri"/>
                <a:ea typeface="Calibri"/>
                <a:cs typeface="Calibri"/>
              </a:rPr>
              <a:t>slutet</a:t>
            </a:r>
            <a:r>
              <a:rPr lang="fi-FI" dirty="0">
                <a:latin typeface="Calibri"/>
                <a:ea typeface="Calibri"/>
                <a:cs typeface="Calibri"/>
              </a:rPr>
              <a:t> </a:t>
            </a:r>
            <a:r>
              <a:rPr lang="fi-FI" dirty="0" err="1">
                <a:latin typeface="Calibri"/>
                <a:ea typeface="Calibri"/>
                <a:cs typeface="Calibri"/>
              </a:rPr>
              <a:t>land</a:t>
            </a:r>
            <a:r>
              <a:rPr lang="fi-FI" dirty="0">
                <a:latin typeface="Calibri"/>
                <a:ea typeface="Calibri"/>
                <a:cs typeface="Calibri"/>
              </a:rPr>
              <a:t> </a:t>
            </a:r>
            <a:r>
              <a:rPr lang="fi-FI" b="1" dirty="0">
                <a:latin typeface="Calibri"/>
                <a:ea typeface="Calibri"/>
                <a:cs typeface="Calibri"/>
              </a:rPr>
              <a:t>i </a:t>
            </a:r>
            <a:r>
              <a:rPr lang="fi-FI" b="1" dirty="0" err="1">
                <a:latin typeface="Calibri"/>
                <a:ea typeface="Calibri"/>
                <a:cs typeface="Calibri"/>
              </a:rPr>
              <a:t>Östasien</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utbildning</a:t>
            </a:r>
            <a:r>
              <a:rPr lang="fi-FI" dirty="0">
                <a:latin typeface="Calibri"/>
                <a:ea typeface="Calibri"/>
                <a:cs typeface="Calibri"/>
              </a:rPr>
              <a:t> </a:t>
            </a:r>
            <a:r>
              <a:rPr lang="fi-FI" dirty="0" err="1">
                <a:latin typeface="Calibri"/>
                <a:ea typeface="Calibri"/>
                <a:cs typeface="Calibri"/>
              </a:rPr>
              <a:t>och</a:t>
            </a:r>
            <a:r>
              <a:rPr lang="fi-FI" dirty="0">
                <a:latin typeface="Calibri"/>
                <a:ea typeface="Calibri"/>
                <a:cs typeface="Calibri"/>
              </a:rPr>
              <a:t> </a:t>
            </a:r>
            <a:r>
              <a:rPr lang="fi-FI" dirty="0" err="1">
                <a:latin typeface="Calibri"/>
                <a:ea typeface="Calibri"/>
                <a:cs typeface="Calibri"/>
              </a:rPr>
              <a:t>biståndsarbete</a:t>
            </a:r>
            <a:r>
              <a:rPr lang="fi-FI" dirty="0">
                <a:latin typeface="Calibri"/>
                <a:ea typeface="Calibri"/>
                <a:cs typeface="Calibri"/>
              </a:rPr>
              <a:t>. </a:t>
            </a:r>
          </a:p>
          <a:p>
            <a:r>
              <a:rPr lang="fi-FI" err="1">
                <a:latin typeface="Calibri"/>
                <a:ea typeface="Calibri"/>
                <a:cs typeface="Calibri"/>
              </a:rPr>
              <a:t>Utbildningen</a:t>
            </a:r>
            <a:r>
              <a:rPr lang="fi-FI" dirty="0">
                <a:latin typeface="Calibri"/>
                <a:ea typeface="Calibri"/>
                <a:cs typeface="Calibri"/>
              </a:rPr>
              <a:t> </a:t>
            </a:r>
            <a:r>
              <a:rPr lang="fi-FI" err="1">
                <a:latin typeface="Calibri"/>
                <a:ea typeface="Calibri"/>
                <a:cs typeface="Calibri"/>
              </a:rPr>
              <a:t>sker</a:t>
            </a:r>
            <a:r>
              <a:rPr lang="fi-FI" dirty="0">
                <a:latin typeface="Calibri"/>
                <a:ea typeface="Calibri"/>
                <a:cs typeface="Calibri"/>
              </a:rPr>
              <a:t> </a:t>
            </a:r>
            <a:r>
              <a:rPr lang="fi-FI" err="1">
                <a:latin typeface="Calibri"/>
                <a:ea typeface="Calibri"/>
                <a:cs typeface="Calibri"/>
              </a:rPr>
              <a:t>delvis</a:t>
            </a:r>
            <a:r>
              <a:rPr lang="fi-FI" dirty="0">
                <a:latin typeface="Calibri"/>
                <a:ea typeface="Calibri"/>
                <a:cs typeface="Calibri"/>
              </a:rPr>
              <a:t> </a:t>
            </a:r>
            <a:r>
              <a:rPr lang="fi-FI" err="1">
                <a:latin typeface="Calibri"/>
                <a:ea typeface="Calibri"/>
                <a:cs typeface="Calibri"/>
              </a:rPr>
              <a:t>utanför</a:t>
            </a:r>
            <a:r>
              <a:rPr lang="fi-FI" dirty="0">
                <a:latin typeface="Calibri"/>
                <a:ea typeface="Calibri"/>
                <a:cs typeface="Calibri"/>
              </a:rPr>
              <a:t> </a:t>
            </a:r>
            <a:r>
              <a:rPr lang="fi-FI" err="1">
                <a:latin typeface="Calibri"/>
                <a:ea typeface="Calibri"/>
                <a:cs typeface="Calibri"/>
              </a:rPr>
              <a:t>landets</a:t>
            </a:r>
            <a:r>
              <a:rPr lang="fi-FI" dirty="0">
                <a:latin typeface="Calibri"/>
                <a:ea typeface="Calibri"/>
                <a:cs typeface="Calibri"/>
              </a:rPr>
              <a:t> </a:t>
            </a:r>
            <a:r>
              <a:rPr lang="fi-FI" err="1">
                <a:latin typeface="Calibri"/>
                <a:ea typeface="Calibri"/>
                <a:cs typeface="Calibri"/>
              </a:rPr>
              <a:t>gränser</a:t>
            </a:r>
            <a:r>
              <a:rPr lang="fi-FI" dirty="0">
                <a:latin typeface="Calibri"/>
                <a:ea typeface="Calibri"/>
                <a:cs typeface="Calibri"/>
              </a:rPr>
              <a:t> </a:t>
            </a:r>
            <a:r>
              <a:rPr lang="fi-FI" err="1">
                <a:latin typeface="Calibri"/>
                <a:ea typeface="Calibri"/>
                <a:cs typeface="Calibri"/>
              </a:rPr>
              <a:t>genom</a:t>
            </a:r>
            <a:r>
              <a:rPr lang="fi-FI" dirty="0">
                <a:latin typeface="Calibri"/>
                <a:ea typeface="Calibri"/>
                <a:cs typeface="Calibri"/>
              </a:rPr>
              <a:t> </a:t>
            </a:r>
            <a:r>
              <a:rPr lang="fi-FI" err="1">
                <a:latin typeface="Calibri"/>
                <a:ea typeface="Calibri"/>
                <a:cs typeface="Calibri"/>
              </a:rPr>
              <a:t>undervisning</a:t>
            </a:r>
            <a:r>
              <a:rPr lang="fi-FI" dirty="0">
                <a:latin typeface="Calibri"/>
                <a:ea typeface="Calibri"/>
                <a:cs typeface="Calibri"/>
              </a:rPr>
              <a:t> i </a:t>
            </a:r>
            <a:r>
              <a:rPr lang="fi-FI" err="1">
                <a:latin typeface="Calibri"/>
                <a:ea typeface="Calibri"/>
                <a:cs typeface="Calibri"/>
              </a:rPr>
              <a:t>engelska</a:t>
            </a:r>
            <a:r>
              <a:rPr lang="fi-FI" dirty="0">
                <a:latin typeface="Calibri"/>
                <a:ea typeface="Calibri"/>
                <a:cs typeface="Calibri"/>
              </a:rPr>
              <a:t> för </a:t>
            </a:r>
            <a:r>
              <a:rPr lang="fi-FI" err="1">
                <a:latin typeface="Calibri"/>
                <a:ea typeface="Calibri"/>
                <a:cs typeface="Calibri"/>
              </a:rPr>
              <a:t>barn</a:t>
            </a:r>
            <a:r>
              <a:rPr lang="fi-FI" dirty="0">
                <a:latin typeface="Calibri"/>
                <a:ea typeface="Calibri"/>
                <a:cs typeface="Calibri"/>
              </a:rPr>
              <a:t> </a:t>
            </a:r>
            <a:r>
              <a:rPr lang="fi-FI" err="1">
                <a:latin typeface="Calibri"/>
                <a:ea typeface="Calibri"/>
                <a:cs typeface="Calibri"/>
              </a:rPr>
              <a:t>och</a:t>
            </a:r>
            <a:r>
              <a:rPr lang="fi-FI" dirty="0">
                <a:latin typeface="Calibri"/>
                <a:ea typeface="Calibri"/>
                <a:cs typeface="Calibri"/>
              </a:rPr>
              <a:t> </a:t>
            </a:r>
            <a:r>
              <a:rPr lang="fi-FI" err="1">
                <a:latin typeface="Calibri"/>
                <a:ea typeface="Calibri"/>
                <a:cs typeface="Calibri"/>
              </a:rPr>
              <a:t>ungdomar</a:t>
            </a:r>
            <a:r>
              <a:rPr lang="fi-FI" dirty="0">
                <a:latin typeface="Calibri"/>
                <a:ea typeface="Calibri"/>
                <a:cs typeface="Calibri"/>
              </a:rPr>
              <a:t>. </a:t>
            </a:r>
            <a:endParaRPr lang="fi-FI">
              <a:latin typeface="Calibri"/>
              <a:ea typeface="Calibri"/>
              <a:cs typeface="Calibri"/>
            </a:endParaRPr>
          </a:p>
          <a:p>
            <a:r>
              <a:rPr lang="fi-FI" dirty="0">
                <a:latin typeface="Calibri"/>
                <a:ea typeface="Calibri"/>
                <a:cs typeface="Calibri"/>
              </a:rPr>
              <a:t>Vi </a:t>
            </a:r>
            <a:r>
              <a:rPr lang="fi-FI" err="1">
                <a:latin typeface="Calibri"/>
                <a:ea typeface="Calibri"/>
                <a:cs typeface="Calibri"/>
              </a:rPr>
              <a:t>stöder</a:t>
            </a:r>
            <a:r>
              <a:rPr lang="fi-FI" dirty="0">
                <a:latin typeface="Calibri"/>
                <a:ea typeface="Calibri"/>
                <a:cs typeface="Calibri"/>
              </a:rPr>
              <a:t> </a:t>
            </a:r>
            <a:r>
              <a:rPr lang="fi-FI" err="1">
                <a:latin typeface="Calibri"/>
                <a:ea typeface="Calibri"/>
                <a:cs typeface="Calibri"/>
              </a:rPr>
              <a:t>också</a:t>
            </a:r>
            <a:r>
              <a:rPr lang="fi-FI" dirty="0">
                <a:latin typeface="Calibri"/>
                <a:ea typeface="Calibri"/>
                <a:cs typeface="Calibri"/>
              </a:rPr>
              <a:t> ett </a:t>
            </a:r>
            <a:r>
              <a:rPr lang="fi-FI" err="1">
                <a:latin typeface="Calibri"/>
                <a:ea typeface="Calibri"/>
                <a:cs typeface="Calibri"/>
              </a:rPr>
              <a:t>universitet</a:t>
            </a:r>
            <a:r>
              <a:rPr lang="fi-FI" dirty="0">
                <a:latin typeface="Calibri"/>
                <a:ea typeface="Calibri"/>
                <a:cs typeface="Calibri"/>
              </a:rPr>
              <a:t> </a:t>
            </a:r>
            <a:r>
              <a:rPr lang="fi-FI" err="1">
                <a:latin typeface="Calibri"/>
                <a:ea typeface="Calibri"/>
                <a:cs typeface="Calibri"/>
              </a:rPr>
              <a:t>som</a:t>
            </a:r>
            <a:r>
              <a:rPr lang="fi-FI" dirty="0">
                <a:latin typeface="Calibri"/>
                <a:ea typeface="Calibri"/>
                <a:cs typeface="Calibri"/>
              </a:rPr>
              <a:t> </a:t>
            </a:r>
            <a:r>
              <a:rPr lang="fi-FI" err="1">
                <a:latin typeface="Calibri"/>
                <a:ea typeface="Calibri"/>
                <a:cs typeface="Calibri"/>
              </a:rPr>
              <a:t>är</a:t>
            </a:r>
            <a:r>
              <a:rPr lang="fi-FI" dirty="0">
                <a:latin typeface="Calibri"/>
                <a:ea typeface="Calibri"/>
                <a:cs typeface="Calibri"/>
              </a:rPr>
              <a:t> </a:t>
            </a:r>
            <a:r>
              <a:rPr lang="fi-FI" err="1">
                <a:latin typeface="Calibri"/>
                <a:ea typeface="Calibri"/>
                <a:cs typeface="Calibri"/>
              </a:rPr>
              <a:t>verksamt</a:t>
            </a:r>
            <a:r>
              <a:rPr lang="fi-FI" dirty="0">
                <a:latin typeface="Calibri"/>
                <a:ea typeface="Calibri"/>
                <a:cs typeface="Calibri"/>
              </a:rPr>
              <a:t> i landet. </a:t>
            </a:r>
            <a:r>
              <a:rPr lang="fi-FI" err="1">
                <a:latin typeface="Calibri"/>
                <a:ea typeface="Calibri"/>
                <a:cs typeface="Calibri"/>
              </a:rPr>
              <a:t>Att</a:t>
            </a:r>
            <a:r>
              <a:rPr lang="fi-FI" dirty="0">
                <a:latin typeface="Calibri"/>
                <a:ea typeface="Calibri"/>
                <a:cs typeface="Calibri"/>
              </a:rPr>
              <a:t> </a:t>
            </a:r>
            <a:r>
              <a:rPr lang="fi-FI" err="1">
                <a:latin typeface="Calibri"/>
                <a:ea typeface="Calibri"/>
                <a:cs typeface="Calibri"/>
              </a:rPr>
              <a:t>studera</a:t>
            </a:r>
            <a:r>
              <a:rPr lang="fi-FI" dirty="0">
                <a:latin typeface="Calibri"/>
                <a:ea typeface="Calibri"/>
                <a:cs typeface="Calibri"/>
              </a:rPr>
              <a:t> </a:t>
            </a:r>
            <a:r>
              <a:rPr lang="fi-FI" err="1">
                <a:latin typeface="Calibri"/>
                <a:ea typeface="Calibri"/>
                <a:cs typeface="Calibri"/>
              </a:rPr>
              <a:t>vid</a:t>
            </a:r>
            <a:r>
              <a:rPr lang="fi-FI" dirty="0">
                <a:latin typeface="Calibri"/>
                <a:ea typeface="Calibri"/>
                <a:cs typeface="Calibri"/>
              </a:rPr>
              <a:t> </a:t>
            </a:r>
            <a:r>
              <a:rPr lang="fi-FI" err="1">
                <a:latin typeface="Calibri"/>
                <a:ea typeface="Calibri"/>
                <a:cs typeface="Calibri"/>
              </a:rPr>
              <a:t>universitetet</a:t>
            </a:r>
            <a:r>
              <a:rPr lang="fi-FI" dirty="0">
                <a:latin typeface="Calibri"/>
                <a:ea typeface="Calibri"/>
                <a:cs typeface="Calibri"/>
              </a:rPr>
              <a:t> </a:t>
            </a:r>
            <a:r>
              <a:rPr lang="fi-FI" err="1">
                <a:latin typeface="Calibri"/>
                <a:ea typeface="Calibri"/>
                <a:cs typeface="Calibri"/>
              </a:rPr>
              <a:t>ger</a:t>
            </a:r>
            <a:r>
              <a:rPr lang="fi-FI" dirty="0">
                <a:latin typeface="Calibri"/>
                <a:ea typeface="Calibri"/>
                <a:cs typeface="Calibri"/>
              </a:rPr>
              <a:t> </a:t>
            </a:r>
            <a:r>
              <a:rPr lang="fi-FI" err="1">
                <a:latin typeface="Calibri"/>
                <a:ea typeface="Calibri"/>
                <a:cs typeface="Calibri"/>
              </a:rPr>
              <a:t>unga</a:t>
            </a:r>
            <a:r>
              <a:rPr lang="fi-FI" dirty="0">
                <a:latin typeface="Calibri"/>
                <a:ea typeface="Calibri"/>
                <a:cs typeface="Calibri"/>
              </a:rPr>
              <a:t> </a:t>
            </a:r>
            <a:r>
              <a:rPr lang="fi-FI" err="1">
                <a:latin typeface="Calibri"/>
                <a:ea typeface="Calibri"/>
                <a:cs typeface="Calibri"/>
              </a:rPr>
              <a:t>människor</a:t>
            </a:r>
            <a:r>
              <a:rPr lang="fi-FI" dirty="0">
                <a:latin typeface="Calibri"/>
                <a:ea typeface="Calibri"/>
                <a:cs typeface="Calibri"/>
              </a:rPr>
              <a:t> </a:t>
            </a:r>
            <a:r>
              <a:rPr lang="fi-FI" err="1">
                <a:latin typeface="Calibri"/>
                <a:ea typeface="Calibri"/>
                <a:cs typeface="Calibri"/>
              </a:rPr>
              <a:t>möjlighet</a:t>
            </a:r>
            <a:r>
              <a:rPr lang="fi-FI" dirty="0">
                <a:latin typeface="Calibri"/>
                <a:ea typeface="Calibri"/>
                <a:cs typeface="Calibri"/>
              </a:rPr>
              <a:t> </a:t>
            </a:r>
            <a:r>
              <a:rPr lang="fi-FI" err="1">
                <a:latin typeface="Calibri"/>
                <a:ea typeface="Calibri"/>
                <a:cs typeface="Calibri"/>
              </a:rPr>
              <a:t>att</a:t>
            </a:r>
            <a:r>
              <a:rPr lang="fi-FI" dirty="0">
                <a:latin typeface="Calibri"/>
                <a:ea typeface="Calibri"/>
                <a:cs typeface="Calibri"/>
              </a:rPr>
              <a:t> </a:t>
            </a:r>
            <a:r>
              <a:rPr lang="fi-FI" err="1">
                <a:latin typeface="Calibri"/>
                <a:ea typeface="Calibri"/>
                <a:cs typeface="Calibri"/>
              </a:rPr>
              <a:t>utveckla</a:t>
            </a:r>
            <a:r>
              <a:rPr lang="fi-FI" dirty="0">
                <a:latin typeface="Calibri"/>
                <a:ea typeface="Calibri"/>
                <a:cs typeface="Calibri"/>
              </a:rPr>
              <a:t> </a:t>
            </a:r>
            <a:r>
              <a:rPr lang="fi-FI" err="1">
                <a:latin typeface="Calibri"/>
                <a:ea typeface="Calibri"/>
                <a:cs typeface="Calibri"/>
              </a:rPr>
              <a:t>sitt</a:t>
            </a:r>
            <a:r>
              <a:rPr lang="fi-FI" dirty="0">
                <a:latin typeface="Calibri"/>
                <a:ea typeface="Calibri"/>
                <a:cs typeface="Calibri"/>
              </a:rPr>
              <a:t> </a:t>
            </a:r>
            <a:r>
              <a:rPr lang="fi-FI" err="1">
                <a:latin typeface="Calibri"/>
                <a:ea typeface="Calibri"/>
                <a:cs typeface="Calibri"/>
              </a:rPr>
              <a:t>land</a:t>
            </a:r>
            <a:r>
              <a:rPr lang="fi-FI" dirty="0">
                <a:latin typeface="Calibri"/>
                <a:ea typeface="Calibri"/>
                <a:cs typeface="Calibri"/>
              </a:rPr>
              <a:t> </a:t>
            </a:r>
            <a:r>
              <a:rPr lang="fi-FI" err="1">
                <a:latin typeface="Calibri"/>
                <a:ea typeface="Calibri"/>
                <a:cs typeface="Calibri"/>
              </a:rPr>
              <a:t>och</a:t>
            </a:r>
            <a:r>
              <a:rPr lang="fi-FI" dirty="0">
                <a:latin typeface="Calibri"/>
                <a:ea typeface="Calibri"/>
                <a:cs typeface="Calibri"/>
              </a:rPr>
              <a:t> </a:t>
            </a:r>
            <a:r>
              <a:rPr lang="fi-FI" err="1">
                <a:latin typeface="Calibri"/>
                <a:ea typeface="Calibri"/>
                <a:cs typeface="Calibri"/>
              </a:rPr>
              <a:t>dess</a:t>
            </a:r>
            <a:r>
              <a:rPr lang="fi-FI" dirty="0">
                <a:latin typeface="Calibri"/>
                <a:ea typeface="Calibri"/>
                <a:cs typeface="Calibri"/>
              </a:rPr>
              <a:t> </a:t>
            </a:r>
            <a:r>
              <a:rPr lang="fi-FI" err="1">
                <a:latin typeface="Calibri"/>
                <a:ea typeface="Calibri"/>
                <a:cs typeface="Calibri"/>
              </a:rPr>
              <a:t>framtid</a:t>
            </a:r>
            <a:r>
              <a:rPr lang="fi-FI" dirty="0">
                <a:latin typeface="Calibri"/>
                <a:ea typeface="Calibri"/>
                <a:cs typeface="Calibri"/>
              </a:rPr>
              <a:t>. </a:t>
            </a:r>
            <a:endParaRPr lang="fi-FI">
              <a:latin typeface="Calibri"/>
              <a:ea typeface="Calibri"/>
              <a:cs typeface="Calibri"/>
            </a:endParaRPr>
          </a:p>
          <a:p>
            <a:r>
              <a:rPr lang="fi-FI" dirty="0">
                <a:latin typeface="Calibri"/>
                <a:ea typeface="Calibri"/>
                <a:cs typeface="Calibri"/>
              </a:rPr>
              <a:t>Vi </a:t>
            </a:r>
            <a:r>
              <a:rPr lang="fi-FI" dirty="0" err="1">
                <a:latin typeface="Calibri"/>
                <a:ea typeface="Calibri"/>
                <a:cs typeface="Calibri"/>
              </a:rPr>
              <a:t>arbetar</a:t>
            </a:r>
            <a:r>
              <a:rPr lang="fi-FI" dirty="0">
                <a:latin typeface="Calibri"/>
                <a:ea typeface="Calibri"/>
                <a:cs typeface="Calibri"/>
              </a:rPr>
              <a:t> </a:t>
            </a:r>
            <a:r>
              <a:rPr lang="fi-FI" dirty="0" err="1">
                <a:latin typeface="Calibri"/>
                <a:ea typeface="Calibri"/>
                <a:cs typeface="Calibri"/>
              </a:rPr>
              <a:t>också</a:t>
            </a:r>
            <a:r>
              <a:rPr lang="fi-FI" dirty="0">
                <a:latin typeface="Calibri"/>
                <a:ea typeface="Calibri"/>
                <a:cs typeface="Calibri"/>
              </a:rPr>
              <a:t> för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kunna</a:t>
            </a:r>
            <a:r>
              <a:rPr lang="fi-FI" dirty="0">
                <a:latin typeface="Calibri"/>
                <a:ea typeface="Calibri"/>
                <a:cs typeface="Calibri"/>
              </a:rPr>
              <a:t> </a:t>
            </a:r>
            <a:r>
              <a:rPr lang="fi-FI" dirty="0" err="1">
                <a:latin typeface="Calibri"/>
                <a:ea typeface="Calibri"/>
                <a:cs typeface="Calibri"/>
              </a:rPr>
              <a:t>utveckla</a:t>
            </a:r>
            <a:r>
              <a:rPr lang="fi-FI" dirty="0">
                <a:latin typeface="Calibri"/>
                <a:ea typeface="Calibri"/>
                <a:cs typeface="Calibri"/>
              </a:rPr>
              <a:t> </a:t>
            </a:r>
            <a:r>
              <a:rPr lang="fi-FI" dirty="0" err="1">
                <a:latin typeface="Calibri"/>
                <a:ea typeface="Calibri"/>
                <a:cs typeface="Calibri"/>
              </a:rPr>
              <a:t>infrastrukturen</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förbättra</a:t>
            </a:r>
            <a:r>
              <a:rPr lang="fi-FI" dirty="0">
                <a:latin typeface="Calibri"/>
                <a:ea typeface="Calibri"/>
                <a:cs typeface="Calibri"/>
              </a:rPr>
              <a:t> </a:t>
            </a:r>
            <a:r>
              <a:rPr lang="fi-FI" dirty="0" err="1">
                <a:latin typeface="Calibri"/>
                <a:ea typeface="Calibri"/>
                <a:cs typeface="Calibri"/>
              </a:rPr>
              <a:t>tillgången</a:t>
            </a:r>
            <a:r>
              <a:rPr lang="fi-FI" dirty="0">
                <a:latin typeface="Calibri"/>
                <a:ea typeface="Calibri"/>
                <a:cs typeface="Calibri"/>
              </a:rPr>
              <a:t> </a:t>
            </a:r>
            <a:r>
              <a:rPr lang="fi-FI" dirty="0" err="1">
                <a:latin typeface="Calibri"/>
                <a:ea typeface="Calibri"/>
                <a:cs typeface="Calibri"/>
              </a:rPr>
              <a:t>till</a:t>
            </a:r>
            <a:r>
              <a:rPr lang="fi-FI" dirty="0">
                <a:latin typeface="Calibri"/>
                <a:ea typeface="Calibri"/>
                <a:cs typeface="Calibri"/>
              </a:rPr>
              <a:t> </a:t>
            </a:r>
            <a:r>
              <a:rPr lang="fi-FI" dirty="0" err="1">
                <a:latin typeface="Calibri"/>
                <a:ea typeface="Calibri"/>
                <a:cs typeface="Calibri"/>
              </a:rPr>
              <a:t>rent</a:t>
            </a:r>
            <a:r>
              <a:rPr lang="fi-FI" dirty="0">
                <a:latin typeface="Calibri"/>
                <a:ea typeface="Calibri"/>
                <a:cs typeface="Calibri"/>
              </a:rPr>
              <a:t> </a:t>
            </a:r>
            <a:r>
              <a:rPr lang="fi-FI" dirty="0" err="1">
                <a:latin typeface="Calibri"/>
                <a:ea typeface="Calibri"/>
                <a:cs typeface="Calibri"/>
              </a:rPr>
              <a:t>vatten</a:t>
            </a:r>
            <a:r>
              <a:rPr lang="fi-FI" dirty="0">
                <a:latin typeface="Calibri"/>
                <a:ea typeface="Calibri"/>
                <a:cs typeface="Calibri"/>
              </a:rPr>
              <a:t> </a:t>
            </a:r>
            <a:r>
              <a:rPr lang="fi-FI" dirty="0" err="1">
                <a:latin typeface="Calibri"/>
                <a:ea typeface="Calibri"/>
                <a:cs typeface="Calibri"/>
              </a:rPr>
              <a:t>eller</a:t>
            </a:r>
            <a:r>
              <a:rPr lang="fi-FI" dirty="0">
                <a:latin typeface="Calibri"/>
                <a:ea typeface="Calibri"/>
                <a:cs typeface="Calibri"/>
              </a:rPr>
              <a:t> </a:t>
            </a:r>
            <a:r>
              <a:rPr lang="fi-FI" dirty="0" err="1">
                <a:latin typeface="Calibri"/>
                <a:ea typeface="Calibri"/>
                <a:cs typeface="Calibri"/>
              </a:rPr>
              <a:t>energi</a:t>
            </a:r>
            <a:r>
              <a:rPr lang="fi-FI" dirty="0">
                <a:latin typeface="Calibri"/>
                <a:ea typeface="Calibri"/>
                <a:cs typeface="Calibri"/>
              </a:rPr>
              <a:t>.</a:t>
            </a:r>
            <a:endParaRPr lang="fi-FI">
              <a:ea typeface="Calibri"/>
              <a:cs typeface="Calibri"/>
            </a:endParaRPr>
          </a:p>
        </p:txBody>
      </p:sp>
    </p:spTree>
    <p:extLst>
      <p:ext uri="{BB962C8B-B14F-4D97-AF65-F5344CB8AC3E}">
        <p14:creationId xmlns:p14="http://schemas.microsoft.com/office/powerpoint/2010/main" val="179524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415-606A-C7F9-A829-2EBEB767529B}"/>
              </a:ext>
            </a:extLst>
          </p:cNvPr>
          <p:cNvSpPr>
            <a:spLocks noGrp="1"/>
          </p:cNvSpPr>
          <p:nvPr>
            <p:ph type="ctrTitle"/>
          </p:nvPr>
        </p:nvSpPr>
        <p:spPr>
          <a:xfrm>
            <a:off x="392967" y="747491"/>
            <a:ext cx="7597140" cy="1075032"/>
          </a:xfrm>
        </p:spPr>
        <p:txBody>
          <a:bodyPr>
            <a:noAutofit/>
          </a:bodyPr>
          <a:lstStyle/>
          <a:p>
            <a:r>
              <a:rPr lang="sv-SE" sz="3600" dirty="0">
                <a:latin typeface="Calibri"/>
                <a:ea typeface="Calibri"/>
                <a:cs typeface="Calibri"/>
              </a:rPr>
              <a:t>Utbildnings- och biståndsarbete i </a:t>
            </a:r>
            <a:r>
              <a:rPr lang="sv-SE" sz="3600" dirty="0" err="1">
                <a:latin typeface="Calibri"/>
                <a:ea typeface="Calibri"/>
                <a:cs typeface="Calibri"/>
              </a:rPr>
              <a:t>Östasien</a:t>
            </a:r>
            <a:endParaRPr lang="sv-SE" sz="3600" dirty="0">
              <a:latin typeface="Calibri"/>
              <a:ea typeface="Calibri"/>
              <a:cs typeface="Calibri"/>
            </a:endParaRPr>
          </a:p>
        </p:txBody>
      </p:sp>
      <p:pic>
        <p:nvPicPr>
          <p:cNvPr id="13" name="Picture 12">
            <a:extLst>
              <a:ext uri="{FF2B5EF4-FFF2-40B4-BE49-F238E27FC236}">
                <a16:creationId xmlns:a16="http://schemas.microsoft.com/office/drawing/2014/main" id="{B93260B0-1CEF-1FC2-9BE8-9AAEB4D5960B}"/>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Effect>
                      <a14:saturation sat="200000"/>
                    </a14:imgEffect>
                    <a14:imgEffect>
                      <a14:brightnessContrast bright="20000"/>
                    </a14:imgEffect>
                  </a14:imgLayer>
                </a14:imgProps>
              </a:ext>
              <a:ext uri="{28A0092B-C50C-407E-A947-70E740481C1C}">
                <a14:useLocalDpi xmlns:a14="http://schemas.microsoft.com/office/drawing/2010/main"/>
              </a:ext>
            </a:extLst>
          </a:blip>
          <a:srcRect l="11431" r="40002"/>
          <a:stretch>
            <a:fillRect/>
          </a:stretch>
        </p:blipFill>
        <p:spPr>
          <a:xfrm>
            <a:off x="8800390" y="1002480"/>
            <a:ext cx="3097129" cy="4805669"/>
          </a:xfrm>
          <a:prstGeom prst="rect">
            <a:avLst/>
          </a:prstGeom>
          <a:ln>
            <a:noFill/>
          </a:ln>
          <a:effectLst>
            <a:softEdge rad="112500"/>
          </a:effectLst>
        </p:spPr>
      </p:pic>
      <p:sp>
        <p:nvSpPr>
          <p:cNvPr id="4" name="Subtitle 2">
            <a:extLst>
              <a:ext uri="{FF2B5EF4-FFF2-40B4-BE49-F238E27FC236}">
                <a16:creationId xmlns:a16="http://schemas.microsoft.com/office/drawing/2014/main" id="{6607CE21-5D36-EBE7-4C10-BC4BB3954339}"/>
              </a:ext>
            </a:extLst>
          </p:cNvPr>
          <p:cNvSpPr txBox="1">
            <a:spLocks/>
          </p:cNvSpPr>
          <p:nvPr/>
        </p:nvSpPr>
        <p:spPr>
          <a:xfrm>
            <a:off x="395538" y="2213244"/>
            <a:ext cx="8147933" cy="441429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4AA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AA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AA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fi-FI" sz="2800" dirty="0">
                <a:ea typeface="+mn-lt"/>
                <a:cs typeface="+mn-lt"/>
              </a:rPr>
              <a:t>Vi </a:t>
            </a:r>
            <a:r>
              <a:rPr lang="fi-FI" sz="2800" dirty="0" err="1">
                <a:ea typeface="+mn-lt"/>
                <a:cs typeface="+mn-lt"/>
              </a:rPr>
              <a:t>hjälper</a:t>
            </a:r>
            <a:r>
              <a:rPr lang="fi-FI" sz="2800" dirty="0">
                <a:ea typeface="+mn-lt"/>
                <a:cs typeface="+mn-lt"/>
              </a:rPr>
              <a:t> </a:t>
            </a:r>
            <a:r>
              <a:rPr lang="fi-FI" sz="2800" dirty="0" err="1">
                <a:ea typeface="+mn-lt"/>
                <a:cs typeface="+mn-lt"/>
              </a:rPr>
              <a:t>människor</a:t>
            </a:r>
            <a:r>
              <a:rPr lang="fi-FI" sz="2800" dirty="0">
                <a:ea typeface="+mn-lt"/>
                <a:cs typeface="+mn-lt"/>
              </a:rPr>
              <a:t> i ett </a:t>
            </a:r>
            <a:r>
              <a:rPr lang="fi-FI" sz="2800" dirty="0" err="1">
                <a:ea typeface="+mn-lt"/>
                <a:cs typeface="+mn-lt"/>
              </a:rPr>
              <a:t>slutet</a:t>
            </a:r>
            <a:r>
              <a:rPr lang="fi-FI" sz="2800" dirty="0">
                <a:ea typeface="+mn-lt"/>
                <a:cs typeface="+mn-lt"/>
              </a:rPr>
              <a:t> </a:t>
            </a:r>
            <a:r>
              <a:rPr lang="fi-FI" sz="2800" dirty="0" err="1">
                <a:ea typeface="+mn-lt"/>
                <a:cs typeface="+mn-lt"/>
              </a:rPr>
              <a:t>land</a:t>
            </a:r>
            <a:r>
              <a:rPr lang="fi-FI" sz="2800" dirty="0">
                <a:ea typeface="+mn-lt"/>
                <a:cs typeface="+mn-lt"/>
              </a:rPr>
              <a:t> i </a:t>
            </a:r>
            <a:r>
              <a:rPr lang="fi-FI" sz="2800" dirty="0" err="1">
                <a:ea typeface="+mn-lt"/>
                <a:cs typeface="+mn-lt"/>
              </a:rPr>
              <a:t>Östasien</a:t>
            </a:r>
            <a:r>
              <a:rPr lang="fi-FI" sz="2800" dirty="0">
                <a:ea typeface="+mn-lt"/>
                <a:cs typeface="+mn-lt"/>
              </a:rPr>
              <a:t>, </a:t>
            </a:r>
            <a:r>
              <a:rPr lang="fi-FI" sz="2800" dirty="0" err="1">
                <a:ea typeface="+mn-lt"/>
                <a:cs typeface="+mn-lt"/>
              </a:rPr>
              <a:t>som</a:t>
            </a:r>
            <a:r>
              <a:rPr lang="fi-FI" sz="2800" dirty="0">
                <a:ea typeface="+mn-lt"/>
                <a:cs typeface="+mn-lt"/>
              </a:rPr>
              <a:t> </a:t>
            </a:r>
            <a:r>
              <a:rPr lang="fi-FI" sz="2800" dirty="0" err="1">
                <a:ea typeface="+mn-lt"/>
                <a:cs typeface="+mn-lt"/>
              </a:rPr>
              <a:t>lever</a:t>
            </a:r>
            <a:r>
              <a:rPr lang="fi-FI" sz="2800" dirty="0">
                <a:ea typeface="+mn-lt"/>
                <a:cs typeface="+mn-lt"/>
              </a:rPr>
              <a:t> </a:t>
            </a:r>
            <a:r>
              <a:rPr lang="fi-FI" sz="2800" dirty="0" err="1">
                <a:ea typeface="+mn-lt"/>
                <a:cs typeface="+mn-lt"/>
              </a:rPr>
              <a:t>under</a:t>
            </a:r>
            <a:r>
              <a:rPr lang="fi-FI" sz="2800" dirty="0">
                <a:ea typeface="+mn-lt"/>
                <a:cs typeface="+mn-lt"/>
              </a:rPr>
              <a:t> </a:t>
            </a:r>
            <a:r>
              <a:rPr lang="fi-FI" sz="2800" dirty="0" err="1">
                <a:ea typeface="+mn-lt"/>
                <a:cs typeface="+mn-lt"/>
              </a:rPr>
              <a:t>svåra</a:t>
            </a:r>
            <a:r>
              <a:rPr lang="fi-FI" sz="2800" dirty="0">
                <a:ea typeface="+mn-lt"/>
                <a:cs typeface="+mn-lt"/>
              </a:rPr>
              <a:t> </a:t>
            </a:r>
            <a:r>
              <a:rPr lang="fi-FI" sz="2800" dirty="0" err="1">
                <a:ea typeface="+mn-lt"/>
                <a:cs typeface="+mn-lt"/>
              </a:rPr>
              <a:t>förhållanden</a:t>
            </a:r>
            <a:r>
              <a:rPr lang="fi-FI" sz="2800" dirty="0">
                <a:ea typeface="+mn-lt"/>
                <a:cs typeface="+mn-lt"/>
              </a:rPr>
              <a:t>, </a:t>
            </a:r>
            <a:r>
              <a:rPr lang="fi-FI" sz="2800" dirty="0" err="1">
                <a:ea typeface="+mn-lt"/>
                <a:cs typeface="+mn-lt"/>
              </a:rPr>
              <a:t>genom</a:t>
            </a:r>
            <a:r>
              <a:rPr lang="fi-FI" sz="2800" dirty="0">
                <a:ea typeface="+mn-lt"/>
                <a:cs typeface="+mn-lt"/>
              </a:rPr>
              <a:t> </a:t>
            </a:r>
            <a:r>
              <a:rPr lang="fi-FI" sz="2800" dirty="0" err="1">
                <a:ea typeface="+mn-lt"/>
                <a:cs typeface="+mn-lt"/>
              </a:rPr>
              <a:t>utbildning</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hjälparbete</a:t>
            </a:r>
            <a:r>
              <a:rPr lang="fi-FI" sz="2800" dirty="0">
                <a:ea typeface="+mn-lt"/>
                <a:cs typeface="+mn-lt"/>
              </a:rPr>
              <a:t>.</a:t>
            </a:r>
          </a:p>
          <a:p>
            <a:pPr marL="457200" indent="-457200" algn="l">
              <a:buFont typeface="Arial" panose="020B0604020202020204" pitchFamily="34" charset="0"/>
              <a:buChar char="•"/>
            </a:pPr>
            <a:r>
              <a:rPr lang="fi-FI" sz="2800" dirty="0" err="1">
                <a:ea typeface="+mn-lt"/>
                <a:cs typeface="+mn-lt"/>
              </a:rPr>
              <a:t>Genom</a:t>
            </a:r>
            <a:r>
              <a:rPr lang="fi-FI" sz="2800" dirty="0">
                <a:ea typeface="+mn-lt"/>
                <a:cs typeface="+mn-lt"/>
              </a:rPr>
              <a:t> </a:t>
            </a:r>
            <a:r>
              <a:rPr lang="fi-FI" sz="2800" dirty="0" err="1">
                <a:ea typeface="+mn-lt"/>
                <a:cs typeface="+mn-lt"/>
              </a:rPr>
              <a:t>arbetet</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mötet</a:t>
            </a:r>
            <a:r>
              <a:rPr lang="fi-FI" sz="2800" dirty="0">
                <a:ea typeface="+mn-lt"/>
                <a:cs typeface="+mn-lt"/>
              </a:rPr>
              <a:t> </a:t>
            </a:r>
            <a:r>
              <a:rPr lang="fi-FI" sz="2800" dirty="0" err="1">
                <a:ea typeface="+mn-lt"/>
                <a:cs typeface="+mn-lt"/>
              </a:rPr>
              <a:t>med</a:t>
            </a:r>
            <a:r>
              <a:rPr lang="fi-FI" sz="2800" dirty="0">
                <a:ea typeface="+mn-lt"/>
                <a:cs typeface="+mn-lt"/>
              </a:rPr>
              <a:t> </a:t>
            </a:r>
            <a:r>
              <a:rPr lang="fi-FI" sz="2800" dirty="0" err="1">
                <a:ea typeface="+mn-lt"/>
                <a:cs typeface="+mn-lt"/>
              </a:rPr>
              <a:t>dem</a:t>
            </a:r>
            <a:r>
              <a:rPr lang="fi-FI" sz="2800" dirty="0">
                <a:ea typeface="+mn-lt"/>
                <a:cs typeface="+mn-lt"/>
              </a:rPr>
              <a:t> </a:t>
            </a:r>
            <a:r>
              <a:rPr lang="fi-FI" sz="2800" dirty="0" err="1">
                <a:ea typeface="+mn-lt"/>
                <a:cs typeface="+mn-lt"/>
              </a:rPr>
              <a:t>får</a:t>
            </a:r>
            <a:r>
              <a:rPr lang="fi-FI" sz="2800" dirty="0">
                <a:ea typeface="+mn-lt"/>
                <a:cs typeface="+mn-lt"/>
              </a:rPr>
              <a:t> vi </a:t>
            </a:r>
            <a:r>
              <a:rPr lang="fi-FI" sz="2800" dirty="0" err="1">
                <a:ea typeface="+mn-lt"/>
                <a:cs typeface="+mn-lt"/>
              </a:rPr>
              <a:t>möjlighet</a:t>
            </a:r>
            <a:r>
              <a:rPr lang="fi-FI" sz="2800" dirty="0">
                <a:ea typeface="+mn-lt"/>
                <a:cs typeface="+mn-lt"/>
              </a:rPr>
              <a:t> </a:t>
            </a:r>
            <a:r>
              <a:rPr lang="fi-FI" sz="2800" dirty="0" err="1">
                <a:ea typeface="+mn-lt"/>
                <a:cs typeface="+mn-lt"/>
              </a:rPr>
              <a:t>att</a:t>
            </a:r>
            <a:r>
              <a:rPr lang="fi-FI" sz="2800" dirty="0">
                <a:ea typeface="+mn-lt"/>
                <a:cs typeface="+mn-lt"/>
              </a:rPr>
              <a:t> visa </a:t>
            </a:r>
            <a:r>
              <a:rPr lang="fi-FI" sz="2800" dirty="0" err="1">
                <a:ea typeface="+mn-lt"/>
                <a:cs typeface="+mn-lt"/>
              </a:rPr>
              <a:t>Guds</a:t>
            </a:r>
            <a:r>
              <a:rPr lang="fi-FI" sz="2800" dirty="0">
                <a:ea typeface="+mn-lt"/>
                <a:cs typeface="+mn-lt"/>
              </a:rPr>
              <a:t> </a:t>
            </a:r>
            <a:r>
              <a:rPr lang="fi-FI" sz="2800" dirty="0" err="1">
                <a:ea typeface="+mn-lt"/>
                <a:cs typeface="+mn-lt"/>
              </a:rPr>
              <a:t>kärlek</a:t>
            </a:r>
            <a:r>
              <a:rPr lang="fi-FI" sz="2800" dirty="0">
                <a:ea typeface="+mn-lt"/>
                <a:cs typeface="+mn-lt"/>
              </a:rPr>
              <a:t> i ett </a:t>
            </a:r>
            <a:r>
              <a:rPr lang="fi-FI" sz="2800" dirty="0" err="1">
                <a:ea typeface="+mn-lt"/>
                <a:cs typeface="+mn-lt"/>
              </a:rPr>
              <a:t>område</a:t>
            </a:r>
            <a:r>
              <a:rPr lang="fi-FI" sz="2800" dirty="0">
                <a:ea typeface="+mn-lt"/>
                <a:cs typeface="+mn-lt"/>
              </a:rPr>
              <a:t> </a:t>
            </a:r>
            <a:r>
              <a:rPr lang="fi-FI" sz="2800" dirty="0" err="1">
                <a:ea typeface="+mn-lt"/>
                <a:cs typeface="+mn-lt"/>
              </a:rPr>
              <a:t>där</a:t>
            </a:r>
            <a:r>
              <a:rPr lang="fi-FI" sz="2800" dirty="0">
                <a:ea typeface="+mn-lt"/>
                <a:cs typeface="+mn-lt"/>
              </a:rPr>
              <a:t> </a:t>
            </a:r>
            <a:r>
              <a:rPr lang="fi-FI" sz="2800" dirty="0" err="1">
                <a:ea typeface="+mn-lt"/>
                <a:cs typeface="+mn-lt"/>
              </a:rPr>
              <a:t>evangeliet</a:t>
            </a:r>
            <a:r>
              <a:rPr lang="fi-FI" sz="2800" dirty="0">
                <a:ea typeface="+mn-lt"/>
                <a:cs typeface="+mn-lt"/>
              </a:rPr>
              <a:t> </a:t>
            </a:r>
            <a:r>
              <a:rPr lang="fi-FI" sz="2800" dirty="0" err="1">
                <a:ea typeface="+mn-lt"/>
                <a:cs typeface="+mn-lt"/>
              </a:rPr>
              <a:t>inte</a:t>
            </a:r>
            <a:r>
              <a:rPr lang="fi-FI" sz="2800" dirty="0">
                <a:ea typeface="+mn-lt"/>
                <a:cs typeface="+mn-lt"/>
              </a:rPr>
              <a:t> </a:t>
            </a:r>
            <a:r>
              <a:rPr lang="fi-FI" sz="2800" dirty="0" err="1">
                <a:ea typeface="+mn-lt"/>
                <a:cs typeface="+mn-lt"/>
              </a:rPr>
              <a:t>öppet</a:t>
            </a:r>
            <a:r>
              <a:rPr lang="fi-FI" sz="2800" dirty="0">
                <a:ea typeface="+mn-lt"/>
                <a:cs typeface="+mn-lt"/>
              </a:rPr>
              <a:t> </a:t>
            </a:r>
            <a:r>
              <a:rPr lang="fi-FI" sz="2800" dirty="0" err="1">
                <a:ea typeface="+mn-lt"/>
                <a:cs typeface="+mn-lt"/>
              </a:rPr>
              <a:t>får</a:t>
            </a:r>
            <a:r>
              <a:rPr lang="fi-FI" sz="2800" dirty="0">
                <a:ea typeface="+mn-lt"/>
                <a:cs typeface="+mn-lt"/>
              </a:rPr>
              <a:t> </a:t>
            </a:r>
            <a:r>
              <a:rPr lang="fi-FI" sz="2800" dirty="0" err="1">
                <a:ea typeface="+mn-lt"/>
                <a:cs typeface="+mn-lt"/>
              </a:rPr>
              <a:t>förkunnas</a:t>
            </a:r>
            <a:r>
              <a:rPr lang="fi-FI" sz="2800" dirty="0">
                <a:ea typeface="+mn-lt"/>
                <a:cs typeface="+mn-lt"/>
              </a:rPr>
              <a:t>.</a:t>
            </a:r>
          </a:p>
          <a:p>
            <a:pPr marL="457200" indent="-457200" algn="l">
              <a:buFont typeface="Arial" panose="020B0604020202020204" pitchFamily="34" charset="0"/>
              <a:buChar char="•"/>
            </a:pPr>
            <a:r>
              <a:rPr lang="fi-FI" sz="2800" dirty="0">
                <a:ea typeface="+mn-lt"/>
                <a:cs typeface="+mn-lt"/>
              </a:rPr>
              <a:t>Vi </a:t>
            </a:r>
            <a:r>
              <a:rPr lang="fi-FI" sz="2800" dirty="0" err="1">
                <a:ea typeface="+mn-lt"/>
                <a:cs typeface="+mn-lt"/>
              </a:rPr>
              <a:t>bygger</a:t>
            </a:r>
            <a:r>
              <a:rPr lang="fi-FI" sz="2800" dirty="0">
                <a:ea typeface="+mn-lt"/>
                <a:cs typeface="+mn-lt"/>
              </a:rPr>
              <a:t> </a:t>
            </a:r>
            <a:r>
              <a:rPr lang="fi-FI" sz="2800" dirty="0" err="1">
                <a:ea typeface="+mn-lt"/>
                <a:cs typeface="+mn-lt"/>
              </a:rPr>
              <a:t>förtroende</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respekt</a:t>
            </a:r>
            <a:r>
              <a:rPr lang="fi-FI" sz="2800" dirty="0">
                <a:ea typeface="+mn-lt"/>
                <a:cs typeface="+mn-lt"/>
              </a:rPr>
              <a:t> </a:t>
            </a:r>
            <a:r>
              <a:rPr lang="fi-FI" sz="2800" dirty="0" err="1">
                <a:ea typeface="+mn-lt"/>
                <a:cs typeface="+mn-lt"/>
              </a:rPr>
              <a:t>genom</a:t>
            </a:r>
            <a:r>
              <a:rPr lang="fi-FI" sz="2800" dirty="0">
                <a:ea typeface="+mn-lt"/>
                <a:cs typeface="+mn-lt"/>
              </a:rPr>
              <a:t> </a:t>
            </a:r>
            <a:r>
              <a:rPr lang="fi-FI" sz="2800" dirty="0" err="1">
                <a:ea typeface="+mn-lt"/>
                <a:cs typeface="+mn-lt"/>
              </a:rPr>
              <a:t>vårt</a:t>
            </a:r>
            <a:r>
              <a:rPr lang="fi-FI" sz="2800" dirty="0">
                <a:ea typeface="+mn-lt"/>
                <a:cs typeface="+mn-lt"/>
              </a:rPr>
              <a:t> </a:t>
            </a:r>
            <a:r>
              <a:rPr lang="fi-FI" sz="2800" dirty="0" err="1">
                <a:ea typeface="+mn-lt"/>
                <a:cs typeface="+mn-lt"/>
              </a:rPr>
              <a:t>arbete</a:t>
            </a:r>
            <a:r>
              <a:rPr lang="fi-FI" sz="2800" dirty="0">
                <a:ea typeface="+mn-lt"/>
                <a:cs typeface="+mn-lt"/>
              </a:rPr>
              <a:t>.</a:t>
            </a:r>
          </a:p>
          <a:p>
            <a:pPr marL="457200" indent="-457200" algn="l">
              <a:buFont typeface="Arial" panose="020B0604020202020204" pitchFamily="34" charset="0"/>
              <a:buChar char="•"/>
            </a:pPr>
            <a:r>
              <a:rPr lang="fi-FI" sz="2800" dirty="0" err="1">
                <a:ea typeface="+mn-lt"/>
                <a:cs typeface="+mn-lt"/>
              </a:rPr>
              <a:t>Relationerna</a:t>
            </a:r>
            <a:r>
              <a:rPr lang="fi-FI" sz="2800" dirty="0">
                <a:ea typeface="+mn-lt"/>
                <a:cs typeface="+mn-lt"/>
              </a:rPr>
              <a:t> </a:t>
            </a:r>
            <a:r>
              <a:rPr lang="fi-FI" sz="2800" dirty="0" err="1">
                <a:ea typeface="+mn-lt"/>
                <a:cs typeface="+mn-lt"/>
              </a:rPr>
              <a:t>på</a:t>
            </a:r>
            <a:r>
              <a:rPr lang="fi-FI" sz="2800" dirty="0">
                <a:ea typeface="+mn-lt"/>
                <a:cs typeface="+mn-lt"/>
              </a:rPr>
              <a:t> </a:t>
            </a:r>
            <a:r>
              <a:rPr lang="fi-FI" sz="2800" dirty="0" err="1">
                <a:ea typeface="+mn-lt"/>
                <a:cs typeface="+mn-lt"/>
              </a:rPr>
              <a:t>olika</a:t>
            </a:r>
            <a:r>
              <a:rPr lang="fi-FI" sz="2800" dirty="0">
                <a:ea typeface="+mn-lt"/>
                <a:cs typeface="+mn-lt"/>
              </a:rPr>
              <a:t> </a:t>
            </a:r>
            <a:r>
              <a:rPr lang="fi-FI" sz="2800" dirty="0" err="1">
                <a:ea typeface="+mn-lt"/>
                <a:cs typeface="+mn-lt"/>
              </a:rPr>
              <a:t>nivåer</a:t>
            </a:r>
            <a:r>
              <a:rPr lang="fi-FI" sz="2800" dirty="0">
                <a:ea typeface="+mn-lt"/>
                <a:cs typeface="+mn-lt"/>
              </a:rPr>
              <a:t> i </a:t>
            </a:r>
            <a:r>
              <a:rPr lang="fi-FI" sz="2800" dirty="0" err="1">
                <a:ea typeface="+mn-lt"/>
                <a:cs typeface="+mn-lt"/>
              </a:rPr>
              <a:t>samhället</a:t>
            </a:r>
            <a:r>
              <a:rPr lang="fi-FI" sz="2800" dirty="0">
                <a:ea typeface="+mn-lt"/>
                <a:cs typeface="+mn-lt"/>
              </a:rPr>
              <a:t> </a:t>
            </a:r>
            <a:r>
              <a:rPr lang="fi-FI" sz="2800" dirty="0" err="1">
                <a:ea typeface="+mn-lt"/>
                <a:cs typeface="+mn-lt"/>
              </a:rPr>
              <a:t>bereder</a:t>
            </a:r>
            <a:r>
              <a:rPr lang="fi-FI" sz="2800" dirty="0">
                <a:ea typeface="+mn-lt"/>
                <a:cs typeface="+mn-lt"/>
              </a:rPr>
              <a:t> </a:t>
            </a:r>
            <a:r>
              <a:rPr lang="fi-FI" sz="2800" dirty="0" err="1">
                <a:ea typeface="+mn-lt"/>
                <a:cs typeface="+mn-lt"/>
              </a:rPr>
              <a:t>väg</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grund</a:t>
            </a:r>
            <a:r>
              <a:rPr lang="fi-FI" sz="2800" dirty="0">
                <a:ea typeface="+mn-lt"/>
                <a:cs typeface="+mn-lt"/>
              </a:rPr>
              <a:t> för </a:t>
            </a:r>
            <a:r>
              <a:rPr lang="fi-FI" sz="2800" dirty="0" err="1">
                <a:ea typeface="+mn-lt"/>
                <a:cs typeface="+mn-lt"/>
              </a:rPr>
              <a:t>tron</a:t>
            </a:r>
            <a:r>
              <a:rPr lang="fi-FI" sz="2800" dirty="0">
                <a:ea typeface="+mn-lt"/>
                <a:cs typeface="+mn-lt"/>
              </a:rPr>
              <a:t> i landet.</a:t>
            </a:r>
            <a:endParaRPr lang="fi-FI" sz="2800" dirty="0">
              <a:ea typeface="Calibri"/>
              <a:cs typeface="Calibri"/>
            </a:endParaRPr>
          </a:p>
          <a:p>
            <a:pPr marL="342900" indent="-342900" algn="l">
              <a:buFont typeface="Arial" panose="020B0604020202020204" pitchFamily="34" charset="0"/>
              <a:buChar char="•"/>
            </a:pPr>
            <a:endParaRPr lang="sv-SE">
              <a:ea typeface="Calibri"/>
              <a:cs typeface="Calibri"/>
            </a:endParaRPr>
          </a:p>
          <a:p>
            <a:pPr lvl="1" algn="l"/>
            <a:endParaRPr lang="fi-FI">
              <a:ea typeface="Calibri" panose="020F0502020204030204"/>
              <a:cs typeface="Calibri" panose="020F0502020204030204"/>
            </a:endParaRPr>
          </a:p>
          <a:p>
            <a:pPr marL="800100" lvl="1" indent="-342900" algn="l">
              <a:buChar char="•"/>
            </a:pPr>
            <a:endParaRPr lang="fi-FI">
              <a:ea typeface="Calibri" panose="020F0502020204030204"/>
              <a:cs typeface="Calibri" panose="020F0502020204030204"/>
            </a:endParaRPr>
          </a:p>
          <a:p>
            <a:pPr lvl="1" algn="l"/>
            <a:endParaRPr lang="fi-FI">
              <a:ea typeface="Calibri" panose="020F0502020204030204"/>
              <a:cs typeface="Calibri" panose="020F0502020204030204"/>
            </a:endParaRPr>
          </a:p>
          <a:p>
            <a:pPr marL="800100" lvl="1" indent="-342900" algn="l">
              <a:buFontTx/>
              <a:buChar char="-"/>
            </a:pPr>
            <a:endParaRPr lang="fi-FI">
              <a:ea typeface="Calibri" panose="020F0502020204030204"/>
              <a:cs typeface="Calibri" panose="020F0502020204030204"/>
            </a:endParaRPr>
          </a:p>
          <a:p>
            <a:pPr marL="800100" lvl="1" indent="-342900" algn="l">
              <a:buFontTx/>
              <a:buChar char="-"/>
            </a:pPr>
            <a:endParaRPr lang="fi-FI">
              <a:ea typeface="Calibri" panose="020F0502020204030204"/>
              <a:cs typeface="Calibri" panose="020F0502020204030204"/>
            </a:endParaRPr>
          </a:p>
        </p:txBody>
      </p:sp>
      <p:sp>
        <p:nvSpPr>
          <p:cNvPr id="3" name="Tekstiruutu 2">
            <a:extLst>
              <a:ext uri="{FF2B5EF4-FFF2-40B4-BE49-F238E27FC236}">
                <a16:creationId xmlns:a16="http://schemas.microsoft.com/office/drawing/2014/main" id="{1527D1CC-9FD4-2B50-37CD-B1079C72D034}"/>
              </a:ext>
            </a:extLst>
          </p:cNvPr>
          <p:cNvSpPr txBox="1"/>
          <p:nvPr/>
        </p:nvSpPr>
        <p:spPr>
          <a:xfrm>
            <a:off x="9630646" y="5808005"/>
            <a:ext cx="22614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ea typeface="Calibri"/>
                <a:cs typeface="Calibri"/>
              </a:rPr>
              <a:t>Såningsmannens</a:t>
            </a:r>
            <a:r>
              <a:rPr lang="fi-FI" dirty="0">
                <a:ea typeface="Calibri"/>
                <a:cs typeface="Calibri"/>
              </a:rPr>
              <a:t> </a:t>
            </a:r>
            <a:r>
              <a:rPr lang="fi-FI" dirty="0" err="1">
                <a:ea typeface="Calibri"/>
                <a:cs typeface="Calibri"/>
              </a:rPr>
              <a:t>arkiv</a:t>
            </a:r>
            <a:endParaRPr lang="fi-FI" dirty="0" err="1"/>
          </a:p>
        </p:txBody>
      </p:sp>
    </p:spTree>
    <p:extLst>
      <p:ext uri="{BB962C8B-B14F-4D97-AF65-F5344CB8AC3E}">
        <p14:creationId xmlns:p14="http://schemas.microsoft.com/office/powerpoint/2010/main" val="89140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a:xfrm>
            <a:off x="605727" y="579566"/>
            <a:ext cx="5757985" cy="1315794"/>
          </a:xfrm>
        </p:spPr>
        <p:txBody>
          <a:bodyPr anchor="ctr">
            <a:normAutofit/>
          </a:bodyPr>
          <a:lstStyle/>
          <a:p>
            <a:r>
              <a:rPr lang="sv-SE" dirty="0">
                <a:latin typeface="Calibri"/>
                <a:ea typeface="Calibri"/>
                <a:cs typeface="Calibri"/>
              </a:rPr>
              <a:t>Utbildning</a:t>
            </a:r>
            <a:endParaRPr lang="fi-FI" dirty="0"/>
          </a:p>
        </p:txBody>
      </p:sp>
      <p:sp>
        <p:nvSpPr>
          <p:cNvPr id="3" name="Content Placeholder 2">
            <a:extLst>
              <a:ext uri="{FF2B5EF4-FFF2-40B4-BE49-F238E27FC236}">
                <a16:creationId xmlns:a16="http://schemas.microsoft.com/office/drawing/2014/main" id="{255CE06E-E3DC-361C-3531-360309DD9BBB}"/>
              </a:ext>
            </a:extLst>
          </p:cNvPr>
          <p:cNvSpPr>
            <a:spLocks noGrp="1"/>
          </p:cNvSpPr>
          <p:nvPr>
            <p:ph idx="1"/>
          </p:nvPr>
        </p:nvSpPr>
        <p:spPr>
          <a:xfrm>
            <a:off x="441669" y="1739487"/>
            <a:ext cx="7959790" cy="5362745"/>
          </a:xfrm>
        </p:spPr>
        <p:txBody>
          <a:bodyPr vert="horz" lIns="91440" tIns="45720" rIns="91440" bIns="45720" rtlCol="0" anchor="t">
            <a:noAutofit/>
          </a:bodyPr>
          <a:lstStyle/>
          <a:p>
            <a:pPr marL="457200" indent="-457200">
              <a:buFont typeface="Arial" panose="020B0604020202020204" pitchFamily="34" charset="0"/>
              <a:buChar char="•"/>
            </a:pPr>
            <a:r>
              <a:rPr lang="fi-FI" err="1">
                <a:ea typeface="+mn-lt"/>
                <a:cs typeface="+mn-lt"/>
              </a:rPr>
              <a:t>Stöder</a:t>
            </a:r>
            <a:r>
              <a:rPr lang="fi-FI" dirty="0">
                <a:ea typeface="+mn-lt"/>
                <a:cs typeface="+mn-lt"/>
              </a:rPr>
              <a:t> ett </a:t>
            </a:r>
            <a:r>
              <a:rPr lang="fi-FI" err="1">
                <a:ea typeface="+mn-lt"/>
                <a:cs typeface="+mn-lt"/>
              </a:rPr>
              <a:t>mer</a:t>
            </a:r>
            <a:r>
              <a:rPr lang="fi-FI" dirty="0">
                <a:ea typeface="+mn-lt"/>
                <a:cs typeface="+mn-lt"/>
              </a:rPr>
              <a:t> </a:t>
            </a:r>
            <a:r>
              <a:rPr lang="fi-FI" err="1">
                <a:ea typeface="+mn-lt"/>
                <a:cs typeface="+mn-lt"/>
              </a:rPr>
              <a:t>öppet</a:t>
            </a:r>
            <a:r>
              <a:rPr lang="fi-FI" dirty="0">
                <a:ea typeface="+mn-lt"/>
                <a:cs typeface="+mn-lt"/>
              </a:rPr>
              <a:t> </a:t>
            </a:r>
            <a:r>
              <a:rPr lang="fi-FI" err="1">
                <a:ea typeface="+mn-lt"/>
                <a:cs typeface="+mn-lt"/>
              </a:rPr>
              <a:t>och</a:t>
            </a:r>
            <a:r>
              <a:rPr lang="fi-FI" dirty="0">
                <a:ea typeface="+mn-lt"/>
                <a:cs typeface="+mn-lt"/>
              </a:rPr>
              <a:t> </a:t>
            </a:r>
            <a:r>
              <a:rPr lang="fi-FI" err="1">
                <a:ea typeface="+mn-lt"/>
                <a:cs typeface="+mn-lt"/>
              </a:rPr>
              <a:t>samarbetsinriktat</a:t>
            </a:r>
            <a:r>
              <a:rPr lang="fi-FI" dirty="0">
                <a:ea typeface="+mn-lt"/>
                <a:cs typeface="+mn-lt"/>
              </a:rPr>
              <a:t> </a:t>
            </a:r>
            <a:r>
              <a:rPr lang="fi-FI" err="1">
                <a:ea typeface="+mn-lt"/>
                <a:cs typeface="+mn-lt"/>
              </a:rPr>
              <a:t>samhälle</a:t>
            </a:r>
            <a:endParaRPr lang="fi-FI" dirty="0">
              <a:ea typeface="+mn-lt"/>
              <a:cs typeface="+mn-lt"/>
            </a:endParaRPr>
          </a:p>
          <a:p>
            <a:pPr marL="457200" indent="-457200">
              <a:buFont typeface="Arial" panose="020B0604020202020204" pitchFamily="34" charset="0"/>
              <a:buChar char="•"/>
            </a:pPr>
            <a:r>
              <a:rPr lang="fi-FI" err="1">
                <a:ea typeface="+mn-lt"/>
                <a:cs typeface="+mn-lt"/>
              </a:rPr>
              <a:t>Undervisning</a:t>
            </a:r>
            <a:r>
              <a:rPr lang="fi-FI" dirty="0">
                <a:ea typeface="+mn-lt"/>
                <a:cs typeface="+mn-lt"/>
              </a:rPr>
              <a:t> i </a:t>
            </a:r>
            <a:r>
              <a:rPr lang="fi-FI" err="1">
                <a:ea typeface="+mn-lt"/>
                <a:cs typeface="+mn-lt"/>
              </a:rPr>
              <a:t>engelska</a:t>
            </a:r>
            <a:r>
              <a:rPr lang="fi-FI" dirty="0">
                <a:ea typeface="+mn-lt"/>
                <a:cs typeface="+mn-lt"/>
              </a:rPr>
              <a:t> </a:t>
            </a:r>
            <a:r>
              <a:rPr lang="fi-FI" err="1">
                <a:ea typeface="+mn-lt"/>
                <a:cs typeface="+mn-lt"/>
              </a:rPr>
              <a:t>på</a:t>
            </a:r>
            <a:r>
              <a:rPr lang="fi-FI" dirty="0">
                <a:ea typeface="+mn-lt"/>
                <a:cs typeface="+mn-lt"/>
              </a:rPr>
              <a:t> </a:t>
            </a:r>
            <a:r>
              <a:rPr lang="fi-FI" err="1">
                <a:ea typeface="+mn-lt"/>
                <a:cs typeface="+mn-lt"/>
              </a:rPr>
              <a:t>olika</a:t>
            </a:r>
            <a:r>
              <a:rPr lang="fi-FI" dirty="0">
                <a:ea typeface="+mn-lt"/>
                <a:cs typeface="+mn-lt"/>
              </a:rPr>
              <a:t> </a:t>
            </a:r>
            <a:r>
              <a:rPr lang="fi-FI" err="1">
                <a:ea typeface="+mn-lt"/>
                <a:cs typeface="+mn-lt"/>
              </a:rPr>
              <a:t>årskurser</a:t>
            </a:r>
            <a:r>
              <a:rPr lang="fi-FI" dirty="0">
                <a:ea typeface="+mn-lt"/>
                <a:cs typeface="+mn-lt"/>
              </a:rPr>
              <a:t> </a:t>
            </a:r>
            <a:r>
              <a:rPr lang="fi-FI" err="1">
                <a:ea typeface="+mn-lt"/>
                <a:cs typeface="+mn-lt"/>
              </a:rPr>
              <a:t>stärker</a:t>
            </a:r>
            <a:r>
              <a:rPr lang="fi-FI" dirty="0">
                <a:ea typeface="+mn-lt"/>
                <a:cs typeface="+mn-lt"/>
              </a:rPr>
              <a:t> </a:t>
            </a:r>
            <a:r>
              <a:rPr lang="fi-FI" err="1">
                <a:ea typeface="+mn-lt"/>
                <a:cs typeface="+mn-lt"/>
              </a:rPr>
              <a:t>elevernas</a:t>
            </a:r>
            <a:r>
              <a:rPr lang="fi-FI" dirty="0">
                <a:ea typeface="+mn-lt"/>
                <a:cs typeface="+mn-lt"/>
              </a:rPr>
              <a:t> </a:t>
            </a:r>
            <a:r>
              <a:rPr lang="fi-FI" err="1">
                <a:ea typeface="+mn-lt"/>
                <a:cs typeface="+mn-lt"/>
              </a:rPr>
              <a:t>möjligheter</a:t>
            </a:r>
            <a:r>
              <a:rPr lang="fi-FI" dirty="0">
                <a:ea typeface="+mn-lt"/>
                <a:cs typeface="+mn-lt"/>
              </a:rPr>
              <a:t> </a:t>
            </a:r>
            <a:r>
              <a:rPr lang="fi-FI" err="1">
                <a:ea typeface="+mn-lt"/>
                <a:cs typeface="+mn-lt"/>
              </a:rPr>
              <a:t>till</a:t>
            </a:r>
            <a:r>
              <a:rPr lang="fi-FI" dirty="0">
                <a:ea typeface="+mn-lt"/>
                <a:cs typeface="+mn-lt"/>
              </a:rPr>
              <a:t> </a:t>
            </a:r>
            <a:r>
              <a:rPr lang="fi-FI" err="1">
                <a:ea typeface="+mn-lt"/>
                <a:cs typeface="+mn-lt"/>
              </a:rPr>
              <a:t>fortsatta</a:t>
            </a:r>
            <a:r>
              <a:rPr lang="fi-FI" dirty="0">
                <a:ea typeface="+mn-lt"/>
                <a:cs typeface="+mn-lt"/>
              </a:rPr>
              <a:t> </a:t>
            </a:r>
            <a:r>
              <a:rPr lang="fi-FI" err="1">
                <a:ea typeface="+mn-lt"/>
                <a:cs typeface="+mn-lt"/>
              </a:rPr>
              <a:t>studier</a:t>
            </a:r>
            <a:endParaRPr lang="fi-FI">
              <a:ea typeface="+mn-lt"/>
              <a:cs typeface="+mn-lt"/>
            </a:endParaRPr>
          </a:p>
          <a:p>
            <a:pPr marL="457200" indent="-457200">
              <a:buFont typeface="Arial" panose="020B0604020202020204" pitchFamily="34" charset="0"/>
              <a:buChar char="•"/>
            </a:pPr>
            <a:r>
              <a:rPr lang="fi-FI" err="1">
                <a:ea typeface="+mn-lt"/>
                <a:cs typeface="+mn-lt"/>
              </a:rPr>
              <a:t>Högklassig</a:t>
            </a:r>
            <a:r>
              <a:rPr lang="fi-FI" dirty="0">
                <a:ea typeface="+mn-lt"/>
                <a:cs typeface="+mn-lt"/>
              </a:rPr>
              <a:t> </a:t>
            </a:r>
            <a:r>
              <a:rPr lang="fi-FI" err="1">
                <a:ea typeface="+mn-lt"/>
                <a:cs typeface="+mn-lt"/>
              </a:rPr>
              <a:t>universitetsundervisning</a:t>
            </a:r>
            <a:r>
              <a:rPr lang="fi-FI" dirty="0">
                <a:ea typeface="+mn-lt"/>
                <a:cs typeface="+mn-lt"/>
              </a:rPr>
              <a:t> </a:t>
            </a:r>
            <a:r>
              <a:rPr lang="fi-FI" err="1">
                <a:ea typeface="+mn-lt"/>
                <a:cs typeface="+mn-lt"/>
              </a:rPr>
              <a:t>ger</a:t>
            </a:r>
            <a:r>
              <a:rPr lang="fi-FI" dirty="0">
                <a:ea typeface="+mn-lt"/>
                <a:cs typeface="+mn-lt"/>
              </a:rPr>
              <a:t> </a:t>
            </a:r>
            <a:r>
              <a:rPr lang="fi-FI" err="1">
                <a:ea typeface="+mn-lt"/>
                <a:cs typeface="+mn-lt"/>
              </a:rPr>
              <a:t>ungdomar</a:t>
            </a:r>
            <a:r>
              <a:rPr lang="fi-FI" dirty="0">
                <a:ea typeface="+mn-lt"/>
                <a:cs typeface="+mn-lt"/>
              </a:rPr>
              <a:t> </a:t>
            </a:r>
            <a:r>
              <a:rPr lang="fi-FI" err="1">
                <a:ea typeface="+mn-lt"/>
                <a:cs typeface="+mn-lt"/>
              </a:rPr>
              <a:t>förutsättningar</a:t>
            </a:r>
            <a:r>
              <a:rPr lang="fi-FI" dirty="0">
                <a:ea typeface="+mn-lt"/>
                <a:cs typeface="+mn-lt"/>
              </a:rPr>
              <a:t> </a:t>
            </a:r>
            <a:r>
              <a:rPr lang="fi-FI" err="1">
                <a:ea typeface="+mn-lt"/>
                <a:cs typeface="+mn-lt"/>
              </a:rPr>
              <a:t>att</a:t>
            </a:r>
            <a:r>
              <a:rPr lang="fi-FI" dirty="0">
                <a:ea typeface="+mn-lt"/>
                <a:cs typeface="+mn-lt"/>
              </a:rPr>
              <a:t> </a:t>
            </a:r>
            <a:r>
              <a:rPr lang="fi-FI" err="1">
                <a:ea typeface="+mn-lt"/>
                <a:cs typeface="+mn-lt"/>
              </a:rPr>
              <a:t>utveckla</a:t>
            </a:r>
            <a:r>
              <a:rPr lang="fi-FI" dirty="0">
                <a:ea typeface="+mn-lt"/>
                <a:cs typeface="+mn-lt"/>
              </a:rPr>
              <a:t> </a:t>
            </a:r>
            <a:r>
              <a:rPr lang="fi-FI" err="1">
                <a:ea typeface="+mn-lt"/>
                <a:cs typeface="+mn-lt"/>
              </a:rPr>
              <a:t>sitt</a:t>
            </a:r>
            <a:r>
              <a:rPr lang="fi-FI" dirty="0">
                <a:ea typeface="+mn-lt"/>
                <a:cs typeface="+mn-lt"/>
              </a:rPr>
              <a:t> </a:t>
            </a:r>
            <a:r>
              <a:rPr lang="fi-FI" err="1">
                <a:ea typeface="+mn-lt"/>
                <a:cs typeface="+mn-lt"/>
              </a:rPr>
              <a:t>land</a:t>
            </a:r>
            <a:r>
              <a:rPr lang="fi-FI" dirty="0">
                <a:ea typeface="+mn-lt"/>
                <a:cs typeface="+mn-lt"/>
              </a:rPr>
              <a:t> </a:t>
            </a:r>
            <a:r>
              <a:rPr lang="fi-FI" err="1">
                <a:ea typeface="+mn-lt"/>
                <a:cs typeface="+mn-lt"/>
              </a:rPr>
              <a:t>och</a:t>
            </a:r>
            <a:r>
              <a:rPr lang="fi-FI" dirty="0">
                <a:ea typeface="+mn-lt"/>
                <a:cs typeface="+mn-lt"/>
              </a:rPr>
              <a:t> </a:t>
            </a:r>
            <a:r>
              <a:rPr lang="fi-FI" err="1">
                <a:ea typeface="+mn-lt"/>
                <a:cs typeface="+mn-lt"/>
              </a:rPr>
              <a:t>dess</a:t>
            </a:r>
            <a:r>
              <a:rPr lang="fi-FI" dirty="0">
                <a:ea typeface="+mn-lt"/>
                <a:cs typeface="+mn-lt"/>
              </a:rPr>
              <a:t> </a:t>
            </a:r>
            <a:r>
              <a:rPr lang="fi-FI" err="1">
                <a:ea typeface="+mn-lt"/>
                <a:cs typeface="+mn-lt"/>
              </a:rPr>
              <a:t>framtid</a:t>
            </a:r>
            <a:endParaRPr lang="fi-FI" dirty="0">
              <a:ea typeface="+mn-lt"/>
              <a:cs typeface="+mn-lt"/>
            </a:endParaRPr>
          </a:p>
          <a:p>
            <a:pPr marL="457200" indent="-457200">
              <a:buFont typeface="Arial" panose="020B0604020202020204" pitchFamily="34" charset="0"/>
              <a:buChar char="•"/>
            </a:pPr>
            <a:r>
              <a:rPr lang="fi-FI" dirty="0" err="1">
                <a:ea typeface="+mn-lt"/>
                <a:cs typeface="+mn-lt"/>
              </a:rPr>
              <a:t>Internationella</a:t>
            </a:r>
            <a:r>
              <a:rPr lang="fi-FI" dirty="0">
                <a:ea typeface="+mn-lt"/>
                <a:cs typeface="+mn-lt"/>
              </a:rPr>
              <a:t> </a:t>
            </a:r>
            <a:r>
              <a:rPr lang="fi-FI" dirty="0" err="1">
                <a:ea typeface="+mn-lt"/>
                <a:cs typeface="+mn-lt"/>
              </a:rPr>
              <a:t>lärare</a:t>
            </a:r>
            <a:r>
              <a:rPr lang="fi-FI" dirty="0">
                <a:ea typeface="+mn-lt"/>
                <a:cs typeface="+mn-lt"/>
              </a:rPr>
              <a:t> </a:t>
            </a:r>
            <a:r>
              <a:rPr lang="fi-FI" dirty="0" err="1">
                <a:ea typeface="+mn-lt"/>
                <a:cs typeface="+mn-lt"/>
              </a:rPr>
              <a:t>breddar</a:t>
            </a:r>
            <a:r>
              <a:rPr lang="fi-FI" dirty="0">
                <a:ea typeface="+mn-lt"/>
                <a:cs typeface="+mn-lt"/>
              </a:rPr>
              <a:t> </a:t>
            </a:r>
            <a:r>
              <a:rPr lang="fi-FI" dirty="0" err="1">
                <a:ea typeface="+mn-lt"/>
                <a:cs typeface="+mn-lt"/>
              </a:rPr>
              <a:t>studenternas</a:t>
            </a:r>
            <a:r>
              <a:rPr lang="fi-FI" dirty="0">
                <a:ea typeface="+mn-lt"/>
                <a:cs typeface="+mn-lt"/>
              </a:rPr>
              <a:t> </a:t>
            </a:r>
            <a:r>
              <a:rPr lang="fi-FI" dirty="0" err="1">
                <a:ea typeface="+mn-lt"/>
                <a:cs typeface="+mn-lt"/>
              </a:rPr>
              <a:t>världsbild</a:t>
            </a:r>
            <a:r>
              <a:rPr lang="fi-FI" dirty="0">
                <a:ea typeface="+mn-lt"/>
                <a:cs typeface="+mn-lt"/>
              </a:rPr>
              <a:t> </a:t>
            </a:r>
            <a:r>
              <a:rPr lang="fi-FI" dirty="0" err="1">
                <a:ea typeface="+mn-lt"/>
                <a:cs typeface="+mn-lt"/>
              </a:rPr>
              <a:t>och</a:t>
            </a:r>
            <a:r>
              <a:rPr lang="fi-FI" dirty="0">
                <a:ea typeface="+mn-lt"/>
                <a:cs typeface="+mn-lt"/>
              </a:rPr>
              <a:t> </a:t>
            </a:r>
            <a:r>
              <a:rPr lang="fi-FI" dirty="0" err="1">
                <a:ea typeface="+mn-lt"/>
                <a:cs typeface="+mn-lt"/>
              </a:rPr>
              <a:t>befrämjar</a:t>
            </a:r>
            <a:r>
              <a:rPr lang="fi-FI" dirty="0">
                <a:ea typeface="+mn-lt"/>
                <a:cs typeface="+mn-lt"/>
              </a:rPr>
              <a:t> </a:t>
            </a:r>
            <a:r>
              <a:rPr lang="fi-FI" dirty="0" err="1">
                <a:ea typeface="+mn-lt"/>
                <a:cs typeface="+mn-lt"/>
              </a:rPr>
              <a:t>interkulturell</a:t>
            </a:r>
            <a:r>
              <a:rPr lang="fi-FI" dirty="0">
                <a:ea typeface="+mn-lt"/>
                <a:cs typeface="+mn-lt"/>
              </a:rPr>
              <a:t> </a:t>
            </a:r>
            <a:r>
              <a:rPr lang="fi-FI" dirty="0" err="1">
                <a:ea typeface="+mn-lt"/>
                <a:cs typeface="+mn-lt"/>
              </a:rPr>
              <a:t>kommunikation</a:t>
            </a:r>
            <a:endParaRPr lang="fi-FI" dirty="0">
              <a:ea typeface="+mn-lt"/>
              <a:cs typeface="+mn-lt"/>
            </a:endParaRPr>
          </a:p>
          <a:p>
            <a:pPr marL="457200" indent="-457200">
              <a:buFont typeface="Arial" panose="020B0604020202020204" pitchFamily="34" charset="0"/>
              <a:buChar char="•"/>
            </a:pPr>
            <a:r>
              <a:rPr lang="fi-FI" err="1">
                <a:ea typeface="+mn-lt"/>
                <a:cs typeface="+mn-lt"/>
              </a:rPr>
              <a:t>Gör</a:t>
            </a:r>
            <a:r>
              <a:rPr lang="fi-FI" dirty="0">
                <a:ea typeface="+mn-lt"/>
                <a:cs typeface="+mn-lt"/>
              </a:rPr>
              <a:t> </a:t>
            </a:r>
            <a:r>
              <a:rPr lang="fi-FI" err="1">
                <a:ea typeface="+mn-lt"/>
                <a:cs typeface="+mn-lt"/>
              </a:rPr>
              <a:t>det</a:t>
            </a:r>
            <a:r>
              <a:rPr lang="fi-FI" dirty="0">
                <a:ea typeface="+mn-lt"/>
                <a:cs typeface="+mn-lt"/>
              </a:rPr>
              <a:t> </a:t>
            </a:r>
            <a:r>
              <a:rPr lang="fi-FI" err="1">
                <a:ea typeface="+mn-lt"/>
                <a:cs typeface="+mn-lt"/>
              </a:rPr>
              <a:t>möjligt</a:t>
            </a:r>
            <a:r>
              <a:rPr lang="fi-FI" dirty="0">
                <a:ea typeface="+mn-lt"/>
                <a:cs typeface="+mn-lt"/>
              </a:rPr>
              <a:t> </a:t>
            </a:r>
            <a:r>
              <a:rPr lang="fi-FI" err="1">
                <a:ea typeface="+mn-lt"/>
                <a:cs typeface="+mn-lt"/>
              </a:rPr>
              <a:t>att</a:t>
            </a:r>
            <a:r>
              <a:rPr lang="fi-FI" dirty="0">
                <a:ea typeface="+mn-lt"/>
                <a:cs typeface="+mn-lt"/>
              </a:rPr>
              <a:t> </a:t>
            </a:r>
            <a:r>
              <a:rPr lang="fi-FI" err="1">
                <a:ea typeface="+mn-lt"/>
                <a:cs typeface="+mn-lt"/>
              </a:rPr>
              <a:t>påverka</a:t>
            </a:r>
            <a:r>
              <a:rPr lang="fi-FI" dirty="0">
                <a:ea typeface="+mn-lt"/>
                <a:cs typeface="+mn-lt"/>
              </a:rPr>
              <a:t> </a:t>
            </a:r>
            <a:r>
              <a:rPr lang="fi-FI" err="1">
                <a:ea typeface="+mn-lt"/>
                <a:cs typeface="+mn-lt"/>
              </a:rPr>
              <a:t>som</a:t>
            </a:r>
            <a:r>
              <a:rPr lang="fi-FI" dirty="0">
                <a:ea typeface="+mn-lt"/>
                <a:cs typeface="+mn-lt"/>
              </a:rPr>
              <a:t> </a:t>
            </a:r>
            <a:r>
              <a:rPr lang="fi-FI" err="1">
                <a:ea typeface="+mn-lt"/>
                <a:cs typeface="+mn-lt"/>
              </a:rPr>
              <a:t>kristen</a:t>
            </a:r>
            <a:r>
              <a:rPr lang="fi-FI" dirty="0">
                <a:ea typeface="+mn-lt"/>
                <a:cs typeface="+mn-lt"/>
              </a:rPr>
              <a:t> i </a:t>
            </a:r>
            <a:r>
              <a:rPr lang="fi-FI" err="1">
                <a:ea typeface="+mn-lt"/>
                <a:cs typeface="+mn-lt"/>
              </a:rPr>
              <a:t>samhället</a:t>
            </a:r>
            <a:endParaRPr lang="fi-FI">
              <a:ea typeface="+mn-lt"/>
              <a:cs typeface="+mn-lt"/>
            </a:endParaRPr>
          </a:p>
          <a:p>
            <a:pPr marL="800100" lvl="1" indent="-342900">
              <a:buFont typeface="Arial" panose="020B0604020202020204" pitchFamily="34" charset="0"/>
              <a:buChar char="•"/>
            </a:pPr>
            <a:endParaRPr lang="fi-FI" sz="2800" dirty="0">
              <a:ea typeface="Calibri"/>
              <a:cs typeface="Calibri"/>
            </a:endParaRPr>
          </a:p>
          <a:p>
            <a:endParaRPr lang="fi-FI" sz="1500"/>
          </a:p>
        </p:txBody>
      </p:sp>
      <p:pic>
        <p:nvPicPr>
          <p:cNvPr id="4" name="Picture 3">
            <a:extLst>
              <a:ext uri="{FF2B5EF4-FFF2-40B4-BE49-F238E27FC236}">
                <a16:creationId xmlns:a16="http://schemas.microsoft.com/office/drawing/2014/main" id="{B26A85E6-E509-A731-5EB4-9877F88A50B4}"/>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2" r="46317" b="-2"/>
          <a:stretch>
            <a:fillRect/>
          </a:stretch>
        </p:blipFill>
        <p:spPr>
          <a:xfrm>
            <a:off x="8611190" y="1062783"/>
            <a:ext cx="3291199" cy="4545491"/>
          </a:xfrm>
          <a:prstGeom prst="rect">
            <a:avLst/>
          </a:prstGeom>
          <a:ln>
            <a:noFill/>
          </a:ln>
          <a:effectLst>
            <a:softEdge rad="112500"/>
          </a:effectLst>
        </p:spPr>
      </p:pic>
      <p:sp>
        <p:nvSpPr>
          <p:cNvPr id="5" name="Tekstiruutu 4">
            <a:extLst>
              <a:ext uri="{FF2B5EF4-FFF2-40B4-BE49-F238E27FC236}">
                <a16:creationId xmlns:a16="http://schemas.microsoft.com/office/drawing/2014/main" id="{D1DCB9A1-5507-93E9-6308-C3D5F8198A5F}"/>
              </a:ext>
            </a:extLst>
          </p:cNvPr>
          <p:cNvSpPr txBox="1"/>
          <p:nvPr/>
        </p:nvSpPr>
        <p:spPr>
          <a:xfrm>
            <a:off x="9687685" y="5603291"/>
            <a:ext cx="2309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ea typeface="Calibri"/>
                <a:cs typeface="Calibri"/>
              </a:rPr>
              <a:t>Såningsmannens</a:t>
            </a:r>
            <a:r>
              <a:rPr lang="fi-FI" dirty="0">
                <a:ea typeface="Calibri"/>
                <a:cs typeface="Calibri"/>
              </a:rPr>
              <a:t> </a:t>
            </a:r>
            <a:r>
              <a:rPr lang="fi-FI" dirty="0" err="1">
                <a:ea typeface="Calibri"/>
                <a:cs typeface="Calibri"/>
              </a:rPr>
              <a:t>arkiv</a:t>
            </a:r>
            <a:endParaRPr lang="fi-FI" dirty="0" err="1"/>
          </a:p>
        </p:txBody>
      </p:sp>
    </p:spTree>
    <p:extLst>
      <p:ext uri="{BB962C8B-B14F-4D97-AF65-F5344CB8AC3E}">
        <p14:creationId xmlns:p14="http://schemas.microsoft.com/office/powerpoint/2010/main" val="3443749308"/>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1004</Words>
  <Application>Microsoft Office PowerPoint</Application>
  <PresentationFormat>Laajakuva</PresentationFormat>
  <Paragraphs>71</Paragraphs>
  <Slides>12</Slides>
  <Notes>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Aptos</vt:lpstr>
      <vt:lpstr>Arial</vt:lpstr>
      <vt:lpstr>Calibri</vt:lpstr>
      <vt:lpstr>Office Theme 2013 - 2022</vt:lpstr>
      <vt:lpstr>PowerPoint-esitys</vt:lpstr>
      <vt:lpstr>PowerPoint-esitys</vt:lpstr>
      <vt:lpstr>Att förmedla kärlek i ord och handling</vt:lpstr>
      <vt:lpstr>Att stöda kvinnor med funktionsnedsättning i Etiopien </vt:lpstr>
      <vt:lpstr>Projektet förbättrar situationen för kvinnor med funktionsnedsättning genom:</vt:lpstr>
      <vt:lpstr>Projektfinansiering</vt:lpstr>
      <vt:lpstr>PowerPoint-esitys</vt:lpstr>
      <vt:lpstr>Utbildnings- och biståndsarbete i Östasien</vt:lpstr>
      <vt:lpstr>Utbildning</vt:lpstr>
      <vt:lpstr>Biståndsarbete</vt:lpstr>
      <vt:lpstr>PowerPoint-esitys</vt:lpstr>
      <vt:lpstr>Ett varmt tack för din gåva!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Saara Pekkola</dc:creator>
  <cp:lastModifiedBy>Saija Tiilikainen</cp:lastModifiedBy>
  <cp:revision>255</cp:revision>
  <dcterms:created xsi:type="dcterms:W3CDTF">2025-10-01T08:06:31Z</dcterms:created>
  <dcterms:modified xsi:type="dcterms:W3CDTF">2026-04-09T07:21:53Z</dcterms:modified>
</cp:coreProperties>
</file>