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6" r:id="rId10"/>
  </p:sldIdLst>
  <p:sldSz cx="18288000" cy="10287000"/>
  <p:notesSz cx="6858000" cy="9144000"/>
  <p:embeddedFontLst>
    <p:embeddedFont>
      <p:font typeface="Fira Sans Light" panose="020B0403050000020004" pitchFamily="34" charset="0"/>
      <p:regular r:id="rId11"/>
      <p:italic r:id="rId12"/>
    </p:embeddedFont>
    <p:embeddedFont>
      <p:font typeface="Fira Sans Light Bold" panose="020B0604020202020204" charset="0"/>
      <p:regular r:id="rId13"/>
    </p:embeddedFont>
    <p:embeddedFont>
      <p:font typeface="Fira Sans Medium" panose="020B0603050000020004" pitchFamily="34" charset="0"/>
      <p:regular r:id="rId14"/>
      <p:italic r:id="rId15"/>
    </p:embeddedFont>
    <p:embeddedFont>
      <p:font typeface="Fira Sans Medium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99091-0A0D-E491-7F10-D9BF714B6977}" v="70" dt="2026-04-09T06:37:24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64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208131" y="-9534243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614176" y="2180875"/>
            <a:ext cx="15253335" cy="13208701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84" r="-29309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860609" y="-4590474"/>
            <a:ext cx="15443715" cy="13375700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392024" y="811530"/>
            <a:ext cx="8356067" cy="48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9"/>
              </a:lnSpc>
            </a:pPr>
            <a:r>
              <a:rPr lang="en-US" sz="4400" b="1" spc="86" dirty="0">
                <a:solidFill>
                  <a:srgbClr val="FFFFFF"/>
                </a:solidFill>
                <a:ea typeface="+mn-lt"/>
                <a:cs typeface="+mn-lt"/>
              </a:rPr>
              <a:t>kylvaja.fi/</a:t>
            </a:r>
            <a:r>
              <a:rPr lang="en-US" sz="4400" b="1" spc="86" dirty="0" err="1">
                <a:solidFill>
                  <a:srgbClr val="FFFFFF"/>
                </a:solidFill>
                <a:ea typeface="+mn-lt"/>
                <a:cs typeface="+mn-lt"/>
              </a:rPr>
              <a:t>sv</a:t>
            </a:r>
            <a:endParaRPr lang="en-US" sz="4400" b="1" spc="86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85376" y="8972279"/>
            <a:ext cx="7339583" cy="104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För </a:t>
            </a:r>
            <a:r>
              <a:rPr lang="en-US" sz="3000" spc="89" dirty="0" err="1">
                <a:solidFill>
                  <a:srgbClr val="FFFFFF"/>
                </a:solidFill>
                <a:latin typeface="Fira Sans Light Bold"/>
              </a:rPr>
              <a:t>att</a:t>
            </a: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 </a:t>
            </a:r>
            <a:r>
              <a:rPr lang="en-US" sz="3000" spc="89" dirty="0" err="1">
                <a:solidFill>
                  <a:srgbClr val="FFFFFF"/>
                </a:solidFill>
                <a:latin typeface="Fira Sans Light Bold"/>
              </a:rPr>
              <a:t>nå</a:t>
            </a: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 de </a:t>
            </a:r>
            <a:r>
              <a:rPr lang="en-US" sz="3000" spc="89" dirty="0" err="1">
                <a:solidFill>
                  <a:srgbClr val="FFFFFF"/>
                </a:solidFill>
                <a:latin typeface="Fira Sans Light Bold"/>
              </a:rPr>
              <a:t>ännu</a:t>
            </a: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 </a:t>
            </a:r>
            <a:r>
              <a:rPr lang="en-US" sz="3000" spc="89" dirty="0" err="1">
                <a:solidFill>
                  <a:srgbClr val="FFFFFF"/>
                </a:solidFill>
                <a:latin typeface="Fira Sans Light Bold"/>
              </a:rPr>
              <a:t>onådda</a:t>
            </a: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  </a:t>
            </a:r>
          </a:p>
          <a:p>
            <a:pPr algn="ctr">
              <a:lnSpc>
                <a:spcPts val="4200"/>
              </a:lnSpc>
            </a:pP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- Redan </a:t>
            </a:r>
            <a:r>
              <a:rPr lang="en-US" sz="3000" spc="89" dirty="0" err="1">
                <a:solidFill>
                  <a:srgbClr val="FFFFFF"/>
                </a:solidFill>
                <a:latin typeface="Fira Sans Light Bold"/>
              </a:rPr>
              <a:t>från</a:t>
            </a: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 </a:t>
            </a:r>
            <a:r>
              <a:rPr lang="en-US" sz="3000" spc="89" dirty="0" err="1">
                <a:solidFill>
                  <a:srgbClr val="FFFFFF"/>
                </a:solidFill>
                <a:latin typeface="Fira Sans Light Bold"/>
              </a:rPr>
              <a:t>år</a:t>
            </a:r>
            <a:r>
              <a:rPr lang="en-US" sz="3000" spc="89" dirty="0">
                <a:solidFill>
                  <a:srgbClr val="FFFFFF"/>
                </a:solidFill>
                <a:latin typeface="Fira Sans Light Bold"/>
              </a:rPr>
              <a:t> 1974</a:t>
            </a:r>
          </a:p>
        </p:txBody>
      </p:sp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378639B-FA75-24CE-F218-3D76E8A39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41" y="3837606"/>
            <a:ext cx="9221096" cy="14839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912569" y="3723479"/>
            <a:ext cx="4455000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0" y="4832402"/>
            <a:ext cx="8857404" cy="128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1"/>
              </a:lnSpc>
            </a:pPr>
            <a:r>
              <a:rPr lang="en-US" sz="2401" spc="12" dirty="0" err="1">
                <a:solidFill>
                  <a:srgbClr val="000000"/>
                </a:solidFill>
                <a:latin typeface="Fira Sans Light"/>
              </a:rPr>
              <a:t>Bakgrunden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"/>
              </a:rPr>
              <a:t>är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"/>
              </a:rPr>
              <a:t>denna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"/>
              </a:rPr>
              <a:t>vers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"/>
              </a:rPr>
              <a:t>i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"/>
              </a:rPr>
              <a:t>Bibeln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: </a:t>
            </a:r>
          </a:p>
          <a:p>
            <a:pPr>
              <a:lnSpc>
                <a:spcPts val="3361"/>
              </a:lnSpc>
            </a:pP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”Den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som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sår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den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goda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säden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är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Människosonen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,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åkern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är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401" spc="12" dirty="0" err="1">
                <a:solidFill>
                  <a:srgbClr val="000000"/>
                </a:solidFill>
                <a:latin typeface="Fira Sans Light Bold"/>
              </a:rPr>
              <a:t>världen</a:t>
            </a:r>
            <a:r>
              <a:rPr lang="en-US" sz="2401" spc="12" dirty="0">
                <a:solidFill>
                  <a:srgbClr val="000000"/>
                </a:solidFill>
                <a:latin typeface="Fira Sans Light Bold"/>
              </a:rPr>
              <a:t>.”</a:t>
            </a:r>
            <a:r>
              <a:rPr lang="en-US" sz="2401" spc="12" dirty="0">
                <a:solidFill>
                  <a:srgbClr val="000000"/>
                </a:solidFill>
                <a:latin typeface="Fira Sans Light"/>
              </a:rPr>
              <a:t> (Matt. 13:37–38).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36641" y="2203463"/>
            <a:ext cx="1040991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Visste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du,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vad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föreningens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namn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hänvisar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till?</a:t>
            </a:r>
          </a:p>
          <a:p>
            <a:pPr>
              <a:lnSpc>
                <a:spcPts val="4200"/>
              </a:lnSpc>
            </a:pPr>
            <a:endParaRPr lang="en-US" sz="3500" spc="105" dirty="0">
              <a:solidFill>
                <a:srgbClr val="A066CB"/>
              </a:solidFill>
              <a:latin typeface="Fira Sans Medium Bold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8301321" y="-570207"/>
            <a:ext cx="1312977" cy="20646142"/>
            <a:chOff x="0" y="0"/>
            <a:chExt cx="3130550" cy="492268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0550" cy="49226899"/>
            </a:xfrm>
            <a:custGeom>
              <a:avLst/>
              <a:gdLst/>
              <a:ahLst/>
              <a:cxnLst/>
              <a:rect l="l" t="t" r="r" b="b"/>
              <a:pathLst>
                <a:path w="3130550" h="49226899">
                  <a:moveTo>
                    <a:pt x="0" y="1123950"/>
                  </a:moveTo>
                  <a:lnTo>
                    <a:pt x="0" y="49226899"/>
                  </a:lnTo>
                  <a:lnTo>
                    <a:pt x="3130550" y="49226899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836B2"/>
            </a:solidFill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BE8E733-3D5F-8E48-6F48-177807646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01649" y="1410795"/>
            <a:ext cx="8213147" cy="8229600"/>
            <a:chOff x="0" y="0"/>
            <a:chExt cx="1014349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Freeform 4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72281" r="-27225"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5" name="Freeform 5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l="-38920" r="-38920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416273" y="4597495"/>
            <a:ext cx="7328751" cy="285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1836B2"/>
                </a:solidFill>
                <a:latin typeface="Fira Sans Medium Bold"/>
              </a:rPr>
              <a:t>36</a:t>
            </a:r>
            <a:endParaRPr lang="en-US" sz="20000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11499" y="7246080"/>
            <a:ext cx="3952438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spc="78" dirty="0" err="1">
                <a:solidFill>
                  <a:srgbClr val="A066CB"/>
                </a:solidFill>
                <a:latin typeface="Fira Sans Medium Bold"/>
              </a:rPr>
              <a:t>Anställda</a:t>
            </a:r>
            <a:r>
              <a:rPr lang="en-US" sz="2600" spc="78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2600" spc="78" dirty="0" err="1">
                <a:solidFill>
                  <a:srgbClr val="A066CB"/>
                </a:solidFill>
                <a:latin typeface="Fira Sans Medium Bold"/>
              </a:rPr>
              <a:t>i</a:t>
            </a:r>
            <a:r>
              <a:rPr lang="en-US" sz="2600" spc="78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2600" spc="78" dirty="0" err="1">
                <a:solidFill>
                  <a:srgbClr val="A066CB"/>
                </a:solidFill>
                <a:latin typeface="Fira Sans Medium Bold"/>
              </a:rPr>
              <a:t>utrikesarbete</a:t>
            </a:r>
            <a:endParaRPr lang="en-US" sz="2600" spc="78" dirty="0">
              <a:solidFill>
                <a:srgbClr val="A066CB"/>
              </a:solidFill>
              <a:latin typeface="Fira Sans Mediu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25698" y="1923801"/>
            <a:ext cx="10409913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Vi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är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en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av de av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Finlands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evangelisk-lutherska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kyrka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utnämnda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missionsorganisationern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och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en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av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Utrikesministeriets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långvariga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samarbetsorganisationer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inom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utvecklingsbist</a:t>
            </a:r>
            <a:r>
              <a:rPr lang="en-US" sz="3500" b="1" spc="105" dirty="0" err="1">
                <a:solidFill>
                  <a:srgbClr val="A066CB"/>
                </a:solidFill>
                <a:latin typeface="Fira Sans Medium Bold"/>
              </a:rPr>
              <a:t>å</a:t>
            </a:r>
            <a:r>
              <a:rPr lang="en-US" sz="3500" spc="105" dirty="0" err="1">
                <a:solidFill>
                  <a:srgbClr val="A066CB"/>
                </a:solidFill>
                <a:latin typeface="Fira Sans Medium Bold"/>
              </a:rPr>
              <a:t>ndet</a:t>
            </a:r>
            <a:r>
              <a:rPr lang="en-US" sz="3500" spc="105" dirty="0">
                <a:solidFill>
                  <a:srgbClr val="A066CB"/>
                </a:solidFill>
                <a:latin typeface="Fira Sans Medium Bold"/>
              </a:rPr>
              <a:t>. </a:t>
            </a:r>
          </a:p>
          <a:p>
            <a:pPr>
              <a:lnSpc>
                <a:spcPts val="4200"/>
              </a:lnSpc>
            </a:pPr>
            <a:endParaRPr lang="en-US" sz="3500" spc="105" dirty="0">
              <a:solidFill>
                <a:srgbClr val="A066CB"/>
              </a:solidFill>
              <a:latin typeface="Fira Sans Medium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890149" y="4594979"/>
            <a:ext cx="7328751" cy="28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1836B2"/>
                </a:solidFill>
                <a:latin typeface="Fira Sans Medium Bold"/>
              </a:rPr>
              <a:t>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68824" y="7246080"/>
            <a:ext cx="7328751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spc="78" dirty="0" err="1">
                <a:solidFill>
                  <a:srgbClr val="A066CB"/>
                </a:solidFill>
                <a:latin typeface="Fira Sans Medium Bold"/>
              </a:rPr>
              <a:t>Arbetsområden</a:t>
            </a:r>
            <a:endParaRPr lang="en-US" sz="2600" spc="78" dirty="0">
              <a:solidFill>
                <a:srgbClr val="A066CB"/>
              </a:solidFill>
              <a:latin typeface="Fira Sans Medium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068750" y="4597495"/>
            <a:ext cx="4045376" cy="2852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00"/>
              </a:lnSpc>
            </a:pPr>
            <a:r>
              <a:rPr lang="en-US" sz="20000">
                <a:solidFill>
                  <a:srgbClr val="1836B2"/>
                </a:solidFill>
                <a:latin typeface="Fira Sans Medium Bold"/>
              </a:rPr>
              <a:t>21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68749" y="7246080"/>
            <a:ext cx="2771451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spc="78" dirty="0" err="1">
                <a:solidFill>
                  <a:srgbClr val="A066CB"/>
                </a:solidFill>
                <a:latin typeface="Fira Sans Medium Bold"/>
              </a:rPr>
              <a:t>Anställda</a:t>
            </a:r>
            <a:r>
              <a:rPr lang="en-US" sz="2600" spc="78" dirty="0">
                <a:solidFill>
                  <a:srgbClr val="A066CB"/>
                </a:solidFill>
                <a:latin typeface="Fira Sans Medium Bold"/>
              </a:rPr>
              <a:t> </a:t>
            </a:r>
            <a:r>
              <a:rPr lang="en-US" sz="2600" spc="78" dirty="0" err="1">
                <a:solidFill>
                  <a:srgbClr val="A066CB"/>
                </a:solidFill>
                <a:latin typeface="Fira Sans Medium Bold"/>
              </a:rPr>
              <a:t>i</a:t>
            </a:r>
            <a:r>
              <a:rPr lang="en-US" sz="2600" spc="78" dirty="0">
                <a:solidFill>
                  <a:srgbClr val="A066CB"/>
                </a:solidFill>
                <a:latin typeface="Fira Sans Medium Bold"/>
              </a:rPr>
              <a:t> Finland</a:t>
            </a:r>
          </a:p>
        </p:txBody>
      </p:sp>
      <p:pic>
        <p:nvPicPr>
          <p:cNvPr id="15" name="Picture 1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D4E40BD-E4AA-606E-DCC7-C9BCC1F0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1814333" y="-307377"/>
            <a:ext cx="8391516" cy="7267836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8082151" y="3326541"/>
            <a:ext cx="8391516" cy="7267836"/>
            <a:chOff x="0" y="0"/>
            <a:chExt cx="6202680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09247" y="1873944"/>
            <a:ext cx="5801689" cy="2903560"/>
            <a:chOff x="0" y="-9525"/>
            <a:chExt cx="7735585" cy="38714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773558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105" dirty="0">
                  <a:solidFill>
                    <a:srgbClr val="FFFFFF"/>
                  </a:solidFill>
                  <a:latin typeface="Fira Sans Medium Bold"/>
                </a:rPr>
                <a:t>FOLKEN I VÅRA HJÄRTAN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01646"/>
              <a:ext cx="7735585" cy="2760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Vi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arbetar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för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utbredadandet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av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Guds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rike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speciellt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där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, var det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finns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få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eller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inga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kristna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och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899" spc="14" dirty="0" err="1">
                  <a:solidFill>
                    <a:srgbClr val="FFFFFF"/>
                  </a:solidFill>
                  <a:latin typeface="Fira Sans Light"/>
                </a:rPr>
                <a:t>kyrkor</a:t>
              </a:r>
              <a:r>
                <a:rPr lang="en-US" sz="2899" spc="14" dirty="0">
                  <a:solidFill>
                    <a:srgbClr val="FFFFFF"/>
                  </a:solidFill>
                  <a:latin typeface="Fira Sans Light"/>
                </a:rPr>
                <a:t>. 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16487" y="4722987"/>
            <a:ext cx="4922844" cy="4961239"/>
            <a:chOff x="0" y="-9525"/>
            <a:chExt cx="6563792" cy="661498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6563792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500" spc="105" dirty="0">
                  <a:solidFill>
                    <a:srgbClr val="FFFFFF"/>
                  </a:solidFill>
                  <a:latin typeface="Fira Sans Medium Bold"/>
                </a:rPr>
                <a:t>VÅR VISION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01646"/>
              <a:ext cx="6563792" cy="5503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Vår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missionsvision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är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helhehetsmässig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: till den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hör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såväl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förkunnandet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av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evangelium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som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tjänst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för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förbättrandet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av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samhällenas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livsförhållanden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och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hållbar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utveckling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. Vi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kallar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kristna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till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att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finna sin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egen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 plats I </a:t>
              </a:r>
              <a:r>
                <a:rPr lang="en-US" sz="2599" spc="12" dirty="0" err="1">
                  <a:solidFill>
                    <a:srgbClr val="FFFFFF"/>
                  </a:solidFill>
                  <a:latin typeface="Fira Sans Light"/>
                </a:rPr>
                <a:t>missionsuppdraget</a:t>
              </a:r>
              <a:r>
                <a:rPr lang="en-US" sz="2599" spc="12" dirty="0">
                  <a:solidFill>
                    <a:srgbClr val="FFFFFF"/>
                  </a:solidFill>
                  <a:latin typeface="Fira Sans Light"/>
                </a:rPr>
                <a:t>.</a:t>
              </a:r>
            </a:p>
          </p:txBody>
        </p:sp>
      </p:grpSp>
      <p:pic>
        <p:nvPicPr>
          <p:cNvPr id="14" name="Picture 1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AFEF2A6-0DC5-167C-EF50-AFB715A74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73" b="142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4673606" y="1271721"/>
            <a:ext cx="8940789" cy="7743558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34410" y="1814630"/>
            <a:ext cx="2019179" cy="20191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91180" y="4176337"/>
            <a:ext cx="6705639" cy="365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Vi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är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redo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att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som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Pionjärer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utbreda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evangeliet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till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geografiskt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nya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områden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och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människogrupper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, för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vilka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denna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skatt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ännu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är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 </a:t>
            </a:r>
            <a:r>
              <a:rPr lang="en-US" sz="3403" spc="17" dirty="0" err="1">
                <a:solidFill>
                  <a:srgbClr val="1836B2"/>
                </a:solidFill>
                <a:latin typeface="Fira Sans Medium"/>
              </a:rPr>
              <a:t>okänd</a:t>
            </a:r>
            <a:r>
              <a:rPr lang="en-US" sz="3403" spc="17" dirty="0">
                <a:solidFill>
                  <a:srgbClr val="1836B2"/>
                </a:solidFill>
                <a:latin typeface="Fira Sans Medium"/>
              </a:rPr>
              <a:t>.</a:t>
            </a:r>
          </a:p>
          <a:p>
            <a:pPr algn="ctr">
              <a:lnSpc>
                <a:spcPts val="4764"/>
              </a:lnSpc>
            </a:pPr>
            <a:endParaRPr lang="en-US" sz="3403" spc="17" dirty="0">
              <a:solidFill>
                <a:srgbClr val="1836B2"/>
              </a:solidFill>
              <a:latin typeface="Fira Sans Medium"/>
            </a:endParaRPr>
          </a:p>
        </p:txBody>
      </p:sp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6605A3D-3A98-31AF-953D-7C5F2F99F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070997" y="5391622"/>
            <a:ext cx="7882886" cy="6826224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70997" y="-1765431"/>
            <a:ext cx="7882886" cy="6826224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46" r="-1494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02557" y="9045358"/>
            <a:ext cx="7882886" cy="6826224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46" r="-1494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02557" y="-5584582"/>
            <a:ext cx="7882886" cy="68262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7776" r="-2211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76111" y="5392167"/>
            <a:ext cx="7882886" cy="6826224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7730" r="-7730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76111" y="-1764885"/>
            <a:ext cx="7882886" cy="6826224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4946" r="-1494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5202557" y="1729842"/>
            <a:ext cx="7882886" cy="6827315"/>
            <a:chOff x="0" y="0"/>
            <a:chExt cx="6202680" cy="5372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11156" y="3581434"/>
            <a:ext cx="5665689" cy="3608390"/>
            <a:chOff x="0" y="0"/>
            <a:chExt cx="7554252" cy="481118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1356992"/>
              <a:ext cx="7554252" cy="345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42"/>
                </a:lnSpc>
              </a:pP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Vi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tror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på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fördelarna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med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samarbete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–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därför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arbetar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vi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tillsammans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med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nationella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kyrkor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,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andra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missionsorganisationer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,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och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med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internationella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och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lokala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 </a:t>
              </a:r>
              <a:r>
                <a:rPr lang="en-US" sz="2459" spc="12" dirty="0" err="1">
                  <a:solidFill>
                    <a:srgbClr val="FFFFFF"/>
                  </a:solidFill>
                  <a:latin typeface="Fira Sans Light"/>
                </a:rPr>
                <a:t>aktörer</a:t>
              </a:r>
              <a:r>
                <a:rPr lang="en-US" sz="2459" spc="12" dirty="0">
                  <a:solidFill>
                    <a:srgbClr val="FFFFFF"/>
                  </a:solidFill>
                  <a:latin typeface="Fira Sans Light"/>
                </a:rPr>
                <a:t>.</a:t>
              </a:r>
            </a:p>
            <a:p>
              <a:pPr algn="ctr">
                <a:lnSpc>
                  <a:spcPts val="3442"/>
                </a:lnSpc>
              </a:pPr>
              <a:endParaRPr lang="en-US" sz="2459" spc="12" dirty="0">
                <a:solidFill>
                  <a:srgbClr val="FFFFFF"/>
                </a:solidFill>
                <a:latin typeface="Fira Sans Light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7554252" cy="78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94"/>
                </a:lnSpc>
                <a:spcBef>
                  <a:spcPct val="0"/>
                </a:spcBef>
              </a:pPr>
              <a:r>
                <a:rPr lang="en-US" sz="3912" spc="117" dirty="0" err="1">
                  <a:solidFill>
                    <a:srgbClr val="FFFFFF"/>
                  </a:solidFill>
                  <a:latin typeface="Fira Sans Medium Bold"/>
                </a:rPr>
                <a:t>Verksamheten</a:t>
              </a:r>
              <a:endParaRPr lang="en-US" sz="3912" spc="117" dirty="0">
                <a:solidFill>
                  <a:srgbClr val="FFFFFF"/>
                </a:solidFill>
                <a:latin typeface="Fira Sans Medium Bold"/>
              </a:endParaRPr>
            </a:p>
          </p:txBody>
        </p:sp>
      </p:grpSp>
      <p:pic>
        <p:nvPicPr>
          <p:cNvPr id="20" name="Picture 1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B0487C6-FE5D-E2B5-E0AA-E92877685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24984" y="2461532"/>
            <a:ext cx="4181624" cy="362109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053188" y="2461532"/>
            <a:ext cx="4181624" cy="362109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30382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581392" y="2461532"/>
            <a:ext cx="4181624" cy="362109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46" r="-14946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670181"/>
            <a:ext cx="5008413" cy="196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Över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hälften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av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medlen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för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vår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verksamhet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kommer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från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individuella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donationer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och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testamnetariska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gåvor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.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Dessutom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får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vi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genom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samarbetsavtal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med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församlingar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bidrag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av dessa.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63104" y="7202218"/>
            <a:ext cx="43617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6963104" y="7670181"/>
            <a:ext cx="4361792" cy="156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200" spc="10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Utrikesministeriet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har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beviljat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av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sina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utvecklingsbiståndsmedel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stöd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åt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manga av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våra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 </a:t>
            </a:r>
            <a:r>
              <a:rPr lang="en-US" sz="2200" spc="6" dirty="0" err="1">
                <a:solidFill>
                  <a:srgbClr val="000000"/>
                </a:solidFill>
                <a:latin typeface="Fira Sans Light Bold" panose="020B0604020202020204" charset="0"/>
              </a:rPr>
              <a:t>utvecklingssamarbetsprojekt</a:t>
            </a:r>
            <a:r>
              <a:rPr lang="en-US" sz="2200" spc="6" dirty="0">
                <a:solidFill>
                  <a:srgbClr val="000000"/>
                </a:solidFill>
                <a:latin typeface="Fira Sans Light Bold" panose="020B0604020202020204" charset="0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551374"/>
            <a:ext cx="5008413" cy="53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err="1">
                <a:solidFill>
                  <a:srgbClr val="1836B2"/>
                </a:solidFill>
                <a:latin typeface="Fira Sans Medium Bold"/>
              </a:rPr>
              <a:t>Finansieringen</a:t>
            </a:r>
            <a:endParaRPr lang="en-US" sz="35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63104" y="6551374"/>
            <a:ext cx="436179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err="1">
                <a:solidFill>
                  <a:srgbClr val="1836B2"/>
                </a:solidFill>
                <a:latin typeface="Fira Sans Medium Bold"/>
              </a:rPr>
              <a:t>Utvecklings-samarbete</a:t>
            </a:r>
            <a:endParaRPr lang="en-US" sz="35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491308" y="6551374"/>
            <a:ext cx="436179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spc="105" dirty="0" err="1">
                <a:solidFill>
                  <a:srgbClr val="1836B2"/>
                </a:solidFill>
                <a:latin typeface="Fira Sans Medium Bold"/>
              </a:rPr>
              <a:t>Å</a:t>
            </a:r>
            <a:r>
              <a:rPr lang="en-US" sz="3500" spc="105" dirty="0" err="1">
                <a:solidFill>
                  <a:srgbClr val="1836B2"/>
                </a:solidFill>
                <a:latin typeface="Fira Sans Medium Bold"/>
              </a:rPr>
              <a:t>rsbudget</a:t>
            </a:r>
            <a:endParaRPr lang="en-US" sz="35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491308" y="7202218"/>
            <a:ext cx="43617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2491308" y="7670181"/>
            <a:ext cx="4361792" cy="116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Vår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årsbudget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är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ca 5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miljoner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 euro,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varav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75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prosent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går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till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arbetet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2199" spc="10" dirty="0" err="1">
                <a:solidFill>
                  <a:srgbClr val="000000"/>
                </a:solidFill>
                <a:latin typeface="Fira Sans Light Bold"/>
              </a:rPr>
              <a:t>utomlands</a:t>
            </a:r>
            <a:r>
              <a:rPr lang="en-US" sz="2199" spc="10" dirty="0">
                <a:solidFill>
                  <a:srgbClr val="000000"/>
                </a:solidFill>
                <a:latin typeface="Fira Sans Light Bold"/>
              </a:rPr>
              <a:t>.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E699AA3-7C83-4B96-2669-EE4B22BD18E7}"/>
              </a:ext>
            </a:extLst>
          </p:cNvPr>
          <p:cNvSpPr txBox="1"/>
          <p:nvPr/>
        </p:nvSpPr>
        <p:spPr>
          <a:xfrm>
            <a:off x="4572000" y="1170141"/>
            <a:ext cx="9144000" cy="59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15" dirty="0" err="1">
                <a:solidFill>
                  <a:schemeClr val="tx2"/>
                </a:solidFill>
                <a:latin typeface="Fira Sans Medium"/>
              </a:rPr>
              <a:t>Evangeliet</a:t>
            </a:r>
            <a:r>
              <a:rPr lang="en-US" sz="2800" spc="15" dirty="0">
                <a:solidFill>
                  <a:schemeClr val="tx2"/>
                </a:solidFill>
                <a:latin typeface="Fira Sans Medium"/>
              </a:rPr>
              <a:t> </a:t>
            </a:r>
            <a:r>
              <a:rPr lang="en-US" sz="2800" spc="15" dirty="0" err="1">
                <a:solidFill>
                  <a:schemeClr val="tx2"/>
                </a:solidFill>
                <a:latin typeface="Fira Sans Medium"/>
              </a:rPr>
              <a:t>är</a:t>
            </a:r>
            <a:r>
              <a:rPr lang="en-US" sz="2800" spc="15" dirty="0">
                <a:solidFill>
                  <a:schemeClr val="tx2"/>
                </a:solidFill>
                <a:latin typeface="Fira Sans Medium"/>
              </a:rPr>
              <a:t> </a:t>
            </a:r>
            <a:r>
              <a:rPr lang="en-US" sz="2800" spc="15" dirty="0" err="1">
                <a:solidFill>
                  <a:schemeClr val="tx2"/>
                </a:solidFill>
                <a:latin typeface="Fira Sans Medium"/>
              </a:rPr>
              <a:t>en</a:t>
            </a:r>
            <a:r>
              <a:rPr lang="en-US" sz="2800" spc="15" dirty="0">
                <a:solidFill>
                  <a:schemeClr val="tx2"/>
                </a:solidFill>
                <a:latin typeface="Fira Sans Medium"/>
              </a:rPr>
              <a:t> </a:t>
            </a:r>
            <a:r>
              <a:rPr lang="en-US" sz="2800" spc="15" dirty="0" err="1">
                <a:solidFill>
                  <a:schemeClr val="tx2"/>
                </a:solidFill>
                <a:latin typeface="Fira Sans Medium"/>
              </a:rPr>
              <a:t>människorätt</a:t>
            </a:r>
            <a:endParaRPr lang="en-US" sz="2800" spc="15" dirty="0">
              <a:solidFill>
                <a:schemeClr val="tx2"/>
              </a:solidFill>
              <a:latin typeface="Fira Sans Medium"/>
            </a:endParaRPr>
          </a:p>
        </p:txBody>
      </p:sp>
      <p:pic>
        <p:nvPicPr>
          <p:cNvPr id="17" name="Picture 1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5CFF8E1-F0D6-BFBB-F27F-5C24B4D55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301321" y="-570207"/>
            <a:ext cx="1312977" cy="20646142"/>
            <a:chOff x="0" y="0"/>
            <a:chExt cx="3130550" cy="4922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0550" cy="49226899"/>
            </a:xfrm>
            <a:custGeom>
              <a:avLst/>
              <a:gdLst/>
              <a:ahLst/>
              <a:cxnLst/>
              <a:rect l="l" t="t" r="r" b="b"/>
              <a:pathLst>
                <a:path w="3130550" h="49226899">
                  <a:moveTo>
                    <a:pt x="0" y="1123950"/>
                  </a:moveTo>
                  <a:lnTo>
                    <a:pt x="0" y="49226899"/>
                  </a:lnTo>
                  <a:lnTo>
                    <a:pt x="3130550" y="49226899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836B2"/>
            </a:solidFill>
          </p:spPr>
          <p:txBody>
            <a:bodyPr/>
            <a:lstStyle/>
            <a:p>
              <a:endParaRPr lang="fi-FI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81885" y="4860043"/>
            <a:ext cx="2147177" cy="21471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7376" y="5043786"/>
            <a:ext cx="1853366" cy="185336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43279" y="6897151"/>
            <a:ext cx="3836333" cy="916594"/>
            <a:chOff x="-55419" y="0"/>
            <a:chExt cx="5115110" cy="122212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 dirty="0" err="1">
                  <a:solidFill>
                    <a:srgbClr val="1836B2"/>
                  </a:solidFill>
                  <a:latin typeface="Fira Sans Medium Bold"/>
                </a:rPr>
                <a:t>Hemsidor</a:t>
              </a:r>
              <a:endParaRPr lang="en-US" sz="2798" spc="83" dirty="0">
                <a:solidFill>
                  <a:srgbClr val="1836B2"/>
                </a:solidFill>
                <a:latin typeface="Fira Sans Medium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55419" y="679584"/>
              <a:ext cx="5059691" cy="54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8"/>
                </a:lnSpc>
                <a:spcBef>
                  <a:spcPct val="0"/>
                </a:spcBef>
              </a:pPr>
              <a:r>
                <a:rPr lang="en-US" sz="2350" spc="11" dirty="0">
                  <a:solidFill>
                    <a:srgbClr val="000000"/>
                  </a:solidFill>
                  <a:latin typeface="Fira Sans Light"/>
                </a:rPr>
                <a:t>kylvaja.fi/</a:t>
              </a:r>
              <a:r>
                <a:rPr lang="en-US" sz="2350" spc="11" dirty="0" err="1">
                  <a:solidFill>
                    <a:srgbClr val="000000"/>
                  </a:solidFill>
                  <a:latin typeface="Fira Sans Light"/>
                </a:rPr>
                <a:t>sv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08639" y="4860043"/>
            <a:ext cx="2147177" cy="214717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3145674" y="6897151"/>
            <a:ext cx="3794769" cy="1374997"/>
            <a:chOff x="0" y="0"/>
            <a:chExt cx="5059691" cy="183332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 dirty="0" err="1">
                  <a:solidFill>
                    <a:srgbClr val="1836B2"/>
                  </a:solidFill>
                  <a:latin typeface="Fira Sans Medium Bold"/>
                </a:rPr>
                <a:t>Besök</a:t>
              </a:r>
              <a:r>
                <a:rPr lang="en-US" sz="2798" spc="83" dirty="0">
                  <a:solidFill>
                    <a:srgbClr val="1836B2"/>
                  </a:solidFill>
                  <a:latin typeface="Fira Sans Medium Bold"/>
                </a:rPr>
                <a:t>! (</a:t>
              </a:r>
              <a:r>
                <a:rPr lang="en-US" sz="2798" spc="83" dirty="0" err="1">
                  <a:solidFill>
                    <a:srgbClr val="1836B2"/>
                  </a:solidFill>
                  <a:latin typeface="Fira Sans Medium Bold"/>
                </a:rPr>
                <a:t>Mån-Torsd</a:t>
              </a:r>
              <a:r>
                <a:rPr lang="en-US" sz="2798" spc="83" dirty="0">
                  <a:solidFill>
                    <a:srgbClr val="1836B2"/>
                  </a:solidFill>
                  <a:latin typeface="Fira Sans Medium Bold"/>
                </a:rPr>
                <a:t>.)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07293"/>
              <a:ext cx="5059691" cy="112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8"/>
                </a:lnSpc>
                <a:spcBef>
                  <a:spcPct val="0"/>
                </a:spcBef>
              </a:pPr>
              <a:r>
                <a:rPr lang="en-US" sz="2399" spc="11" dirty="0" err="1">
                  <a:solidFill>
                    <a:srgbClr val="000000"/>
                  </a:solidFill>
                  <a:latin typeface="Fira Sans Light"/>
                </a:rPr>
                <a:t>Dickurstråken</a:t>
              </a:r>
              <a:r>
                <a:rPr lang="en-US" sz="2399" spc="11" dirty="0">
                  <a:solidFill>
                    <a:srgbClr val="000000"/>
                  </a:solidFill>
                  <a:latin typeface="Fira Sans Light"/>
                </a:rPr>
                <a:t> 11 A, </a:t>
              </a:r>
              <a:r>
                <a:rPr lang="en-US" sz="2399" spc="11" dirty="0" err="1">
                  <a:solidFill>
                    <a:srgbClr val="000000"/>
                  </a:solidFill>
                  <a:latin typeface="Fira Sans Light"/>
                </a:rPr>
                <a:t>vån</a:t>
              </a:r>
              <a:r>
                <a:rPr lang="en-US" sz="2399" spc="11" dirty="0">
                  <a:solidFill>
                    <a:srgbClr val="000000"/>
                  </a:solidFill>
                  <a:latin typeface="Fira Sans Light"/>
                </a:rPr>
                <a:t>.  2. </a:t>
              </a:r>
              <a:r>
                <a:rPr lang="en-US" sz="2399" spc="11" dirty="0" err="1">
                  <a:solidFill>
                    <a:srgbClr val="000000"/>
                  </a:solidFill>
                  <a:latin typeface="Fira Sans Light"/>
                </a:rPr>
                <a:t>Dickursby</a:t>
              </a:r>
              <a:endParaRPr lang="en-US" sz="2399" spc="11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69469" y="4860043"/>
            <a:ext cx="2147177" cy="214717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3812705" y="1502441"/>
            <a:ext cx="10662590" cy="2821285"/>
            <a:chOff x="0" y="95249"/>
            <a:chExt cx="14216787" cy="376171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5249"/>
              <a:ext cx="14216787" cy="3761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999"/>
                </a:lnSpc>
                <a:spcBef>
                  <a:spcPct val="0"/>
                </a:spcBef>
              </a:pPr>
              <a:r>
                <a:rPr lang="en-US" sz="9999" dirty="0">
                  <a:solidFill>
                    <a:srgbClr val="1836B2"/>
                  </a:solidFill>
                  <a:latin typeface="Fira Sans Medium Bold"/>
                </a:rPr>
                <a:t>Tag </a:t>
              </a:r>
              <a:r>
                <a:rPr lang="en-US" sz="9999" dirty="0" err="1">
                  <a:solidFill>
                    <a:srgbClr val="1836B2"/>
                  </a:solidFill>
                  <a:latin typeface="Fira Sans Medium Bold"/>
                </a:rPr>
                <a:t>gärna</a:t>
              </a:r>
              <a:r>
                <a:rPr lang="en-US" sz="9999" dirty="0">
                  <a:solidFill>
                    <a:srgbClr val="1836B2"/>
                  </a:solidFill>
                  <a:latin typeface="Fira Sans Medium Bold"/>
                </a:rPr>
                <a:t> </a:t>
              </a:r>
              <a:r>
                <a:rPr lang="en-US" sz="9999" dirty="0" err="1">
                  <a:solidFill>
                    <a:srgbClr val="1836B2"/>
                  </a:solidFill>
                  <a:latin typeface="Fira Sans Medium Bold"/>
                </a:rPr>
                <a:t>kontakt</a:t>
              </a:r>
              <a:r>
                <a:rPr lang="en-US" sz="9999" dirty="0">
                  <a:solidFill>
                    <a:srgbClr val="1836B2"/>
                  </a:solidFill>
                  <a:latin typeface="Fira Sans Medium Bold"/>
                </a:rPr>
                <a:t>!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341384"/>
              <a:ext cx="14216787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000" spc="15" dirty="0">
                <a:solidFill>
                  <a:srgbClr val="A066CB"/>
                </a:solidFill>
                <a:latin typeface="Fira Sans Medium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17086" y="6897151"/>
            <a:ext cx="3794769" cy="1374997"/>
            <a:chOff x="0" y="0"/>
            <a:chExt cx="5059691" cy="183332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 dirty="0">
                  <a:solidFill>
                    <a:srgbClr val="1836B2"/>
                  </a:solidFill>
                  <a:latin typeface="Fira Sans Medium Bold"/>
                </a:rPr>
                <a:t>Per </a:t>
              </a:r>
              <a:r>
                <a:rPr lang="en-US" sz="2798" spc="83" dirty="0" err="1">
                  <a:solidFill>
                    <a:srgbClr val="1836B2"/>
                  </a:solidFill>
                  <a:latin typeface="Fira Sans Medium Bold"/>
                </a:rPr>
                <a:t>telefon</a:t>
              </a:r>
              <a:endParaRPr lang="en-US" sz="2798" spc="83" dirty="0">
                <a:solidFill>
                  <a:srgbClr val="1836B2"/>
                </a:solidFill>
                <a:latin typeface="Fira Sans Medium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07293"/>
              <a:ext cx="5059691" cy="112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399" spc="11" dirty="0">
                  <a:solidFill>
                    <a:srgbClr val="000000"/>
                  </a:solidFill>
                  <a:latin typeface="Fira Sans Light"/>
                </a:rPr>
                <a:t>09 2532 5400 </a:t>
              </a:r>
            </a:p>
            <a:p>
              <a:pPr algn="ctr">
                <a:lnSpc>
                  <a:spcPts val="3358"/>
                </a:lnSpc>
              </a:pPr>
              <a:r>
                <a:rPr lang="en-US" sz="2399" spc="11" dirty="0" err="1">
                  <a:solidFill>
                    <a:srgbClr val="000000"/>
                  </a:solidFill>
                  <a:latin typeface="Fira Sans Light"/>
                </a:rPr>
                <a:t>vardagar</a:t>
              </a:r>
              <a:r>
                <a:rPr lang="en-US" sz="2399" spc="11" dirty="0">
                  <a:solidFill>
                    <a:srgbClr val="000000"/>
                  </a:solidFill>
                  <a:latin typeface="Fira Sans Light"/>
                </a:rPr>
                <a:t> 9-16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158090" y="6897151"/>
            <a:ext cx="3794769" cy="931815"/>
            <a:chOff x="0" y="0"/>
            <a:chExt cx="5059691" cy="124242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0"/>
              <a:ext cx="5059691" cy="5606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8"/>
                </a:lnSpc>
              </a:pPr>
              <a:r>
                <a:rPr lang="en-US" sz="2798" spc="83" dirty="0">
                  <a:solidFill>
                    <a:srgbClr val="1836B2"/>
                  </a:solidFill>
                  <a:latin typeface="Fira Sans Medium Bold"/>
                </a:rPr>
                <a:t>E-post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707293"/>
              <a:ext cx="5059691" cy="535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8"/>
                </a:lnSpc>
                <a:spcBef>
                  <a:spcPct val="0"/>
                </a:spcBef>
              </a:pPr>
              <a:r>
                <a:rPr lang="en-US" sz="2399" spc="11">
                  <a:solidFill>
                    <a:srgbClr val="000000"/>
                  </a:solidFill>
                  <a:latin typeface="Fira Sans Light"/>
                </a:rPr>
                <a:t>ky</a:t>
              </a:r>
              <a:r>
                <a:rPr lang="en-US" sz="2399" u="none" spc="11">
                  <a:solidFill>
                    <a:srgbClr val="000000"/>
                  </a:solidFill>
                  <a:latin typeface="Fira Sans Light"/>
                </a:rPr>
                <a:t>lvaja@kylvaja.fi</a:t>
              </a:r>
            </a:p>
          </p:txBody>
        </p:sp>
      </p:grpSp>
      <p:pic>
        <p:nvPicPr>
          <p:cNvPr id="24" name="Picture 2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22E2EB8-6EC9-6556-D507-C75DA3AF7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1195" y="242351"/>
            <a:ext cx="3173588" cy="5071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AE760-DD6D-2170-B6C1-0E7BD0F12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5E3D8F-4925-098D-E88D-E0484D0AEF18}"/>
              </a:ext>
            </a:extLst>
          </p:cNvPr>
          <p:cNvGrpSpPr/>
          <p:nvPr/>
        </p:nvGrpSpPr>
        <p:grpSpPr>
          <a:xfrm rot="5400000">
            <a:off x="8301321" y="-570207"/>
            <a:ext cx="1312977" cy="20646142"/>
            <a:chOff x="0" y="0"/>
            <a:chExt cx="3130550" cy="4922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DAF889-1761-140E-A5E8-37143A99BF6B}"/>
                </a:ext>
              </a:extLst>
            </p:cNvPr>
            <p:cNvSpPr/>
            <p:nvPr/>
          </p:nvSpPr>
          <p:spPr>
            <a:xfrm>
              <a:off x="0" y="0"/>
              <a:ext cx="3130550" cy="49226899"/>
            </a:xfrm>
            <a:custGeom>
              <a:avLst/>
              <a:gdLst/>
              <a:ahLst/>
              <a:cxnLst/>
              <a:rect l="l" t="t" r="r" b="b"/>
              <a:pathLst>
                <a:path w="3130550" h="49226899">
                  <a:moveTo>
                    <a:pt x="0" y="1123950"/>
                  </a:moveTo>
                  <a:lnTo>
                    <a:pt x="0" y="49226899"/>
                  </a:lnTo>
                  <a:lnTo>
                    <a:pt x="3130550" y="49226899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1836B2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4E4E197D-45E5-57C7-E22F-B4A18955F041}"/>
              </a:ext>
            </a:extLst>
          </p:cNvPr>
          <p:cNvSpPr txBox="1"/>
          <p:nvPr/>
        </p:nvSpPr>
        <p:spPr>
          <a:xfrm>
            <a:off x="3812705" y="3187042"/>
            <a:ext cx="10662590" cy="50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en-US" sz="3000" spc="15" dirty="0">
              <a:solidFill>
                <a:srgbClr val="A066CB"/>
              </a:solidFill>
              <a:latin typeface="Fira Sans Medium"/>
            </a:endParaRPr>
          </a:p>
        </p:txBody>
      </p:sp>
      <p:pic>
        <p:nvPicPr>
          <p:cNvPr id="25" name="Kuva 24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5C05E0C9-71C3-05EA-ADA9-BC14FE5E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3253" y="322720"/>
            <a:ext cx="2053527" cy="613795"/>
          </a:xfrm>
          <a:prstGeom prst="rect">
            <a:avLst/>
          </a:prstGeom>
        </p:spPr>
      </p:pic>
      <p:grpSp>
        <p:nvGrpSpPr>
          <p:cNvPr id="14" name="Group 10">
            <a:extLst>
              <a:ext uri="{FF2B5EF4-FFF2-40B4-BE49-F238E27FC236}">
                <a16:creationId xmlns:a16="http://schemas.microsoft.com/office/drawing/2014/main" id="{263A70DF-F56E-61B3-A0E8-62B47B3DF6D1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1409700"/>
            <a:ext cx="7882886" cy="6826224"/>
            <a:chOff x="0" y="0"/>
            <a:chExt cx="4282440" cy="3708400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7904DE09-B998-9653-812A-04067E31FBDF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7730" r="-7730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9" name="Otsikko 28">
            <a:extLst>
              <a:ext uri="{FF2B5EF4-FFF2-40B4-BE49-F238E27FC236}">
                <a16:creationId xmlns:a16="http://schemas.microsoft.com/office/drawing/2014/main" id="{6CB215E1-6F0B-0A67-36D6-8F958683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0" y="425272"/>
            <a:ext cx="8229600" cy="1143000"/>
          </a:xfrm>
        </p:spPr>
        <p:txBody>
          <a:bodyPr/>
          <a:lstStyle/>
          <a:p>
            <a:r>
              <a:rPr lang="fi-FI" dirty="0" err="1"/>
              <a:t>Våra</a:t>
            </a:r>
            <a:r>
              <a:rPr lang="fi-FI" dirty="0"/>
              <a:t> </a:t>
            </a:r>
            <a:r>
              <a:rPr lang="fi-FI" dirty="0" err="1"/>
              <a:t>arbetsområden</a:t>
            </a:r>
            <a:endParaRPr lang="fi-FI" dirty="0"/>
          </a:p>
        </p:txBody>
      </p:sp>
      <p:sp>
        <p:nvSpPr>
          <p:cNvPr id="30" name="Sisällön paikkamerkki 29">
            <a:extLst>
              <a:ext uri="{FF2B5EF4-FFF2-40B4-BE49-F238E27FC236}">
                <a16:creationId xmlns:a16="http://schemas.microsoft.com/office/drawing/2014/main" id="{916A2722-95FF-CEFA-DBA4-720C86217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0" y="1670824"/>
            <a:ext cx="8229600" cy="6215876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Arbetet</a:t>
            </a:r>
            <a:r>
              <a:rPr lang="fi-FI" dirty="0"/>
              <a:t> </a:t>
            </a:r>
            <a:r>
              <a:rPr lang="fi-FI" dirty="0" err="1"/>
              <a:t>bland</a:t>
            </a:r>
            <a:r>
              <a:rPr lang="fi-FI" dirty="0"/>
              <a:t> </a:t>
            </a:r>
            <a:r>
              <a:rPr lang="fi-FI" dirty="0" err="1"/>
              <a:t>judar</a:t>
            </a:r>
            <a:r>
              <a:rPr lang="fi-FI" dirty="0"/>
              <a:t> (Israel, </a:t>
            </a:r>
            <a:r>
              <a:rPr lang="fi-FI" dirty="0" err="1"/>
              <a:t>St.Petersburg</a:t>
            </a:r>
            <a:r>
              <a:rPr lang="fi-FI" dirty="0"/>
              <a:t>, Ukraina)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arbetet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arabiska</a:t>
            </a:r>
            <a:r>
              <a:rPr lang="fi-FI" dirty="0"/>
              <a:t> i Israel.</a:t>
            </a:r>
          </a:p>
          <a:p>
            <a:r>
              <a:rPr lang="fi-FI" dirty="0"/>
              <a:t>Diaspora-</a:t>
            </a:r>
            <a:r>
              <a:rPr lang="fi-FI" dirty="0" err="1"/>
              <a:t>arbete</a:t>
            </a:r>
            <a:endParaRPr lang="fi-FI" dirty="0"/>
          </a:p>
          <a:p>
            <a:r>
              <a:rPr lang="fi-FI" dirty="0" err="1"/>
              <a:t>Arbete</a:t>
            </a:r>
            <a:r>
              <a:rPr lang="fi-FI" dirty="0"/>
              <a:t> </a:t>
            </a:r>
            <a:r>
              <a:rPr lang="fi-FI" dirty="0" err="1"/>
              <a:t>bland</a:t>
            </a:r>
            <a:r>
              <a:rPr lang="fi-FI" dirty="0"/>
              <a:t> </a:t>
            </a:r>
            <a:r>
              <a:rPr lang="fi-FI" dirty="0" err="1"/>
              <a:t>muslimer</a:t>
            </a:r>
            <a:r>
              <a:rPr lang="fi-FI" dirty="0"/>
              <a:t> i </a:t>
            </a:r>
            <a:r>
              <a:rPr lang="fi-FI" dirty="0" err="1"/>
              <a:t>Främre</a:t>
            </a:r>
            <a:r>
              <a:rPr lang="fi-FI" dirty="0"/>
              <a:t> </a:t>
            </a:r>
            <a:r>
              <a:rPr lang="fi-FI" dirty="0" err="1"/>
              <a:t>Asien</a:t>
            </a:r>
            <a:r>
              <a:rPr lang="fi-FI" dirty="0"/>
              <a:t>, Kaukasien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Centralasien</a:t>
            </a:r>
            <a:r>
              <a:rPr lang="fi-FI" dirty="0"/>
              <a:t>.</a:t>
            </a:r>
          </a:p>
          <a:p>
            <a:r>
              <a:rPr lang="fi-FI" dirty="0" err="1"/>
              <a:t>Ostsibirien</a:t>
            </a:r>
            <a:endParaRPr lang="fi-FI" dirty="0"/>
          </a:p>
          <a:p>
            <a:r>
              <a:rPr lang="fi-FI" dirty="0" err="1"/>
              <a:t>Mongoliet</a:t>
            </a:r>
            <a:endParaRPr lang="fi-FI" dirty="0"/>
          </a:p>
          <a:p>
            <a:r>
              <a:rPr lang="fi-FI" dirty="0"/>
              <a:t>Bangladesh</a:t>
            </a:r>
          </a:p>
          <a:p>
            <a:r>
              <a:rPr lang="fi-FI" dirty="0"/>
              <a:t>Japan</a:t>
            </a:r>
          </a:p>
          <a:p>
            <a:r>
              <a:rPr lang="fi-FI" dirty="0" err="1"/>
              <a:t>Ostasien</a:t>
            </a:r>
            <a:endParaRPr lang="fi-FI" dirty="0"/>
          </a:p>
          <a:p>
            <a:r>
              <a:rPr lang="fi-FI" dirty="0" err="1"/>
              <a:t>Indonesien</a:t>
            </a:r>
            <a:endParaRPr lang="fi-FI" dirty="0"/>
          </a:p>
          <a:p>
            <a:r>
              <a:rPr lang="fi-FI" dirty="0" err="1"/>
              <a:t>Etiopien</a:t>
            </a:r>
            <a:endParaRPr lang="fi-FI" dirty="0"/>
          </a:p>
          <a:p>
            <a:r>
              <a:rPr lang="fi-FI" dirty="0" err="1"/>
              <a:t>Missionssamarbetet</a:t>
            </a:r>
            <a:r>
              <a:rPr lang="fi-FI" dirty="0"/>
              <a:t> </a:t>
            </a:r>
            <a:r>
              <a:rPr lang="fi-FI" dirty="0" err="1"/>
              <a:t>med</a:t>
            </a:r>
            <a:r>
              <a:rPr lang="fi-FI" dirty="0"/>
              <a:t> en </a:t>
            </a:r>
            <a:r>
              <a:rPr lang="fi-FI" dirty="0" err="1"/>
              <a:t>kyrka</a:t>
            </a:r>
            <a:r>
              <a:rPr lang="fi-FI" dirty="0"/>
              <a:t> i Indien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806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337</Words>
  <Application>Microsoft Office PowerPoint</Application>
  <PresentationFormat>Custom</PresentationFormat>
  <Paragraphs>49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Våra arbetsområden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Tavoittamattomia tavoittamassa - jo vuodesta 1974</dc:title>
  <dc:creator>Saija Tiilikainen</dc:creator>
  <cp:lastModifiedBy>Hans Ronnlund</cp:lastModifiedBy>
  <cp:revision>49</cp:revision>
  <dcterms:created xsi:type="dcterms:W3CDTF">2006-08-16T00:00:00Z</dcterms:created>
  <dcterms:modified xsi:type="dcterms:W3CDTF">2026-04-09T07:14:19Z</dcterms:modified>
  <dc:identifier>DAEsmLxugZA</dc:identifier>
</cp:coreProperties>
</file>