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319" r:id="rId2"/>
    <p:sldId id="307" r:id="rId3"/>
    <p:sldId id="309" r:id="rId4"/>
    <p:sldId id="310" r:id="rId5"/>
    <p:sldId id="308" r:id="rId6"/>
    <p:sldId id="256" r:id="rId7"/>
    <p:sldId id="257" r:id="rId8"/>
    <p:sldId id="317" r:id="rId9"/>
    <p:sldId id="318" r:id="rId10"/>
    <p:sldId id="312" r:id="rId11"/>
    <p:sldId id="305" r:id="rId12"/>
    <p:sldId id="306" r:id="rId13"/>
    <p:sldId id="313" r:id="rId14"/>
    <p:sldId id="315" r:id="rId15"/>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A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8CF75B-8CEF-4E7C-82BE-CAA58FE9C972}" v="13" dt="2026-08-18T07:35:48.6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115" autoAdjust="0"/>
  </p:normalViewPr>
  <p:slideViewPr>
    <p:cSldViewPr snapToGrid="0">
      <p:cViewPr varScale="1">
        <p:scale>
          <a:sx n="69" d="100"/>
          <a:sy n="69" d="100"/>
        </p:scale>
        <p:origin x="134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4F0544-5E30-4340-AF9D-40B4E28D4B16}" type="datetimeFigureOut">
              <a:rPr lang="fi-FI" smtClean="0"/>
              <a:t>18.8.2026</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4FCEEE-47ED-49B6-AA99-7EF958A5A128}" type="slidenum">
              <a:rPr lang="fi-FI" smtClean="0"/>
              <a:t>‹#›</a:t>
            </a:fld>
            <a:endParaRPr lang="fi-FI"/>
          </a:p>
        </p:txBody>
      </p:sp>
    </p:spTree>
    <p:extLst>
      <p:ext uri="{BB962C8B-B14F-4D97-AF65-F5344CB8AC3E}">
        <p14:creationId xmlns:p14="http://schemas.microsoft.com/office/powerpoint/2010/main" val="18261389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t>Kylväjän kolehtipyhänä sunnuntaina 22.11. kerätään kolehti heikossa asemassa olevien lasten parissa tehtävään työhön Aasiassa ja Afrikassa.</a:t>
            </a:r>
          </a:p>
          <a:p>
            <a:endParaRPr lang="fi-FI" dirty="0"/>
          </a:p>
          <a:p>
            <a:r>
              <a:rPr lang="fi-FI"/>
              <a:t>Kylväjä tukee kouluttamalla ja perustarpeita täyttämällä heikoimmassa asemassa olevien lasten mahdollisuuksia hyvään elämään. Lapset kuuluvat vähemmistökansallisuuksiin. He saattavat olla orpoja, ja heidän sosiaalinen ja taloudellinen asemansa on heikko. Seuraavaksi kerron, mitä Kylväjä tekee lasten hyväksi Intiassa, Indonesiassa, Etiopiassa ja Itä-Aasiassa.</a:t>
            </a:r>
          </a:p>
          <a:p>
            <a:endParaRPr lang="fi-FI" dirty="0">
              <a:solidFill>
                <a:srgbClr val="333333"/>
              </a:solidFill>
              <a:highlight>
                <a:srgbClr val="F4F5F5"/>
              </a:highlight>
            </a:endParaRPr>
          </a:p>
        </p:txBody>
      </p:sp>
      <p:sp>
        <p:nvSpPr>
          <p:cNvPr id="4" name="Dian numeron paikkamerkki 3"/>
          <p:cNvSpPr>
            <a:spLocks noGrp="1"/>
          </p:cNvSpPr>
          <p:nvPr>
            <p:ph type="sldNum" sz="quarter" idx="5"/>
          </p:nvPr>
        </p:nvSpPr>
        <p:spPr/>
        <p:txBody>
          <a:bodyPr/>
          <a:lstStyle/>
          <a:p>
            <a:fld id="{484FCEEE-47ED-49B6-AA99-7EF958A5A128}" type="slidenum">
              <a:rPr lang="fi-FI" smtClean="0"/>
              <a:t>1</a:t>
            </a:fld>
            <a:endParaRPr lang="fi-FI"/>
          </a:p>
        </p:txBody>
      </p:sp>
    </p:spTree>
    <p:extLst>
      <p:ext uri="{BB962C8B-B14F-4D97-AF65-F5344CB8AC3E}">
        <p14:creationId xmlns:p14="http://schemas.microsoft.com/office/powerpoint/2010/main" val="29080538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484FCEEE-47ED-49B6-AA99-7EF958A5A128}" type="slidenum">
              <a:rPr lang="fi-FI" smtClean="0"/>
              <a:t>10</a:t>
            </a:fld>
            <a:endParaRPr lang="fi-FI"/>
          </a:p>
        </p:txBody>
      </p:sp>
    </p:spTree>
    <p:extLst>
      <p:ext uri="{BB962C8B-B14F-4D97-AF65-F5344CB8AC3E}">
        <p14:creationId xmlns:p14="http://schemas.microsoft.com/office/powerpoint/2010/main" val="31261387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Päiväkeskushanke alkoi vuonna 2006 ja sen kautta on tähän mennessä autettu noin 300 lasta, jotka ovat orpoja tai muutoin haavoittuvassa asemassa. Alueella on paljon HIV-tartunnan saaneita, joita syrjitään. Tukea pyritään laajentamaan lasten perheisiin, esimerkiksi yksinhuoltajaäitien hyväksi.</a:t>
            </a:r>
          </a:p>
        </p:txBody>
      </p:sp>
      <p:sp>
        <p:nvSpPr>
          <p:cNvPr id="4" name="Dian numeron paikkamerkki 3"/>
          <p:cNvSpPr>
            <a:spLocks noGrp="1"/>
          </p:cNvSpPr>
          <p:nvPr>
            <p:ph type="sldNum" sz="quarter" idx="5"/>
          </p:nvPr>
        </p:nvSpPr>
        <p:spPr/>
        <p:txBody>
          <a:bodyPr/>
          <a:lstStyle/>
          <a:p>
            <a:fld id="{484FCEEE-47ED-49B6-AA99-7EF958A5A128}" type="slidenum">
              <a:rPr lang="fi-FI" smtClean="0"/>
              <a:t>11</a:t>
            </a:fld>
            <a:endParaRPr lang="fi-FI"/>
          </a:p>
        </p:txBody>
      </p:sp>
    </p:spTree>
    <p:extLst>
      <p:ext uri="{BB962C8B-B14F-4D97-AF65-F5344CB8AC3E}">
        <p14:creationId xmlns:p14="http://schemas.microsoft.com/office/powerpoint/2010/main" val="17287467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err="1"/>
              <a:t>Nahom</a:t>
            </a:r>
            <a:r>
              <a:rPr lang="fi-FI" dirty="0"/>
              <a:t> (nimi muutettu) on</a:t>
            </a:r>
            <a:r>
              <a:rPr lang="fi-FI" b="0" dirty="0"/>
              <a:t> 5-vuotias poika, joka asuu äitinsä kanssa. Hänellä ei ole sisaruksia. Äiti on HIV-positiivinen ja työskentelee sairaalassa siivoojana, isä kuoli pojan ollessa vasta hyvin pieni.</a:t>
            </a:r>
          </a:p>
          <a:p>
            <a:endParaRPr lang="fi-FI" b="1" dirty="0"/>
          </a:p>
          <a:p>
            <a:r>
              <a:rPr lang="fi-FI" dirty="0"/>
              <a:t>Eden (nimi muutettu) on 12-vuotias tyttö, joka on lievästi kehitysvammainen. Hän on orpo, sillä hänen vanhempansa ovat kuolleet </a:t>
            </a:r>
            <a:r>
              <a:rPr lang="fi-FI" dirty="0" err="1"/>
              <a:t>AIDS:iin</a:t>
            </a:r>
            <a:r>
              <a:rPr lang="fi-FI" dirty="0"/>
              <a:t>. Eden saa hyvää tukiopetusta keskuksessa, ja sen avulla hän on päässyt etenemään luokalta toiselle.</a:t>
            </a:r>
          </a:p>
          <a:p>
            <a:endParaRPr lang="fi-FI" dirty="0"/>
          </a:p>
          <a:p>
            <a:r>
              <a:rPr lang="fi-FI" dirty="0"/>
              <a:t>Samuel (nimi muutettu) on 13-vuotias poika, joka asuu sukulaisperheessä, koska hänen vanhempansa ovat kuolleet. Tullessaan mukaan ohjelmaan Samuel oli pienikokoinen ja hento, mutta saatuaan päivittäin hyvää ruokaa hän on vahvistunut ja pysynyt terveenä. Koulu on sekin sujunut hyvin, ja ajallaan hän toivookin pääsevänsä yliopistoon opiskelemaan. </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Monet kummiohjelman nuorista ovat kertoneet haluavansa lääkäreiksi tai opettajiksi. Heillä on halu auttaa heikoimmassa asemassa olevia, koska he ovat itsekin saaneet avun! Näin kummiohjelma tuo turvaa, terveyttä ja toivoa monelle lapselle – sinun tuellasi!</a:t>
            </a:r>
          </a:p>
          <a:p>
            <a:endParaRPr lang="fi-FI" dirty="0"/>
          </a:p>
        </p:txBody>
      </p:sp>
      <p:sp>
        <p:nvSpPr>
          <p:cNvPr id="4" name="Dian numeron paikkamerkki 3"/>
          <p:cNvSpPr>
            <a:spLocks noGrp="1"/>
          </p:cNvSpPr>
          <p:nvPr>
            <p:ph type="sldNum" sz="quarter" idx="5"/>
          </p:nvPr>
        </p:nvSpPr>
        <p:spPr/>
        <p:txBody>
          <a:bodyPr/>
          <a:lstStyle/>
          <a:p>
            <a:fld id="{484FCEEE-47ED-49B6-AA99-7EF958A5A128}" type="slidenum">
              <a:rPr lang="fi-FI" smtClean="0"/>
              <a:t>12</a:t>
            </a:fld>
            <a:endParaRPr lang="fi-FI"/>
          </a:p>
        </p:txBody>
      </p:sp>
    </p:spTree>
    <p:extLst>
      <p:ext uri="{BB962C8B-B14F-4D97-AF65-F5344CB8AC3E}">
        <p14:creationId xmlns:p14="http://schemas.microsoft.com/office/powerpoint/2010/main" val="5373012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Kylväjän työhön heikossa asemassa olevien lasten parissa tehtävään työhön voi kolehdin lisäksi lahjoittaa myös </a:t>
            </a:r>
            <a:r>
              <a:rPr lang="fi-FI" dirty="0" err="1"/>
              <a:t>MobilePayn</a:t>
            </a:r>
            <a:r>
              <a:rPr lang="fi-FI" dirty="0"/>
              <a:t> kautta ja tässä on lahjoitustiedot sitä varten.</a:t>
            </a:r>
          </a:p>
        </p:txBody>
      </p:sp>
      <p:sp>
        <p:nvSpPr>
          <p:cNvPr id="4" name="Dian numeron paikkamerkki 3"/>
          <p:cNvSpPr>
            <a:spLocks noGrp="1"/>
          </p:cNvSpPr>
          <p:nvPr>
            <p:ph type="sldNum" sz="quarter" idx="5"/>
          </p:nvPr>
        </p:nvSpPr>
        <p:spPr/>
        <p:txBody>
          <a:bodyPr/>
          <a:lstStyle/>
          <a:p>
            <a:fld id="{484FCEEE-47ED-49B6-AA99-7EF958A5A128}" type="slidenum">
              <a:rPr lang="fi-FI" smtClean="0"/>
              <a:t>13</a:t>
            </a:fld>
            <a:endParaRPr lang="fi-FI"/>
          </a:p>
        </p:txBody>
      </p:sp>
    </p:spTree>
    <p:extLst>
      <p:ext uri="{BB962C8B-B14F-4D97-AF65-F5344CB8AC3E}">
        <p14:creationId xmlns:p14="http://schemas.microsoft.com/office/powerpoint/2010/main" val="35150355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en-US" dirty="0"/>
              <a:t>Miten Kylväjän </a:t>
            </a:r>
            <a:r>
              <a:rPr lang="en-US" dirty="0" err="1"/>
              <a:t>työstä</a:t>
            </a:r>
            <a:r>
              <a:rPr lang="en-US" dirty="0"/>
              <a:t> </a:t>
            </a:r>
            <a:r>
              <a:rPr lang="en-US" dirty="0" err="1"/>
              <a:t>voi</a:t>
            </a:r>
            <a:r>
              <a:rPr lang="en-US" dirty="0"/>
              <a:t> </a:t>
            </a:r>
            <a:r>
              <a:rPr lang="en-US" dirty="0" err="1"/>
              <a:t>kuulla</a:t>
            </a:r>
            <a:r>
              <a:rPr lang="en-US" dirty="0"/>
              <a:t> </a:t>
            </a:r>
            <a:r>
              <a:rPr lang="en-US" dirty="0" err="1"/>
              <a:t>lisää</a:t>
            </a:r>
            <a:r>
              <a:rPr lang="en-US" dirty="0"/>
              <a:t>? </a:t>
            </a:r>
            <a:endParaRPr lang="en-US" dirty="0">
              <a:ea typeface="Calibri"/>
              <a:cs typeface="Calibri"/>
            </a:endParaRPr>
          </a:p>
          <a:p>
            <a:r>
              <a:rPr lang="en-US" dirty="0" err="1"/>
              <a:t>Kylväjän</a:t>
            </a:r>
            <a:r>
              <a:rPr lang="en-US" dirty="0"/>
              <a:t> </a:t>
            </a:r>
            <a:r>
              <a:rPr lang="en-US" dirty="0" err="1"/>
              <a:t>kotisivuilla</a:t>
            </a:r>
            <a:r>
              <a:rPr lang="en-US" dirty="0"/>
              <a:t> </a:t>
            </a:r>
            <a:r>
              <a:rPr lang="en-US" dirty="0" err="1"/>
              <a:t>pääset</a:t>
            </a:r>
            <a:r>
              <a:rPr lang="en-US" dirty="0"/>
              <a:t> </a:t>
            </a:r>
            <a:r>
              <a:rPr lang="en-US" dirty="0" err="1"/>
              <a:t>tutustumaan</a:t>
            </a:r>
            <a:r>
              <a:rPr lang="en-US" dirty="0"/>
              <a:t> </a:t>
            </a:r>
            <a:r>
              <a:rPr lang="en-US" dirty="0" err="1"/>
              <a:t>työhömme</a:t>
            </a:r>
            <a:r>
              <a:rPr lang="en-US" dirty="0"/>
              <a:t> ja </a:t>
            </a:r>
            <a:r>
              <a:rPr lang="en-US" dirty="0" err="1"/>
              <a:t>voit</a:t>
            </a:r>
            <a:r>
              <a:rPr lang="en-US" dirty="0"/>
              <a:t> </a:t>
            </a:r>
            <a:r>
              <a:rPr lang="en-US" dirty="0" err="1"/>
              <a:t>tilata</a:t>
            </a:r>
            <a:r>
              <a:rPr lang="en-US" dirty="0"/>
              <a:t> </a:t>
            </a:r>
            <a:r>
              <a:rPr lang="en-US" dirty="0" err="1"/>
              <a:t>työntekijöidemme</a:t>
            </a:r>
            <a:r>
              <a:rPr lang="en-US" dirty="0"/>
              <a:t> </a:t>
            </a:r>
            <a:r>
              <a:rPr lang="en-US" dirty="0" err="1"/>
              <a:t>uutiskirjeitä</a:t>
            </a:r>
            <a:r>
              <a:rPr lang="en-US" dirty="0"/>
              <a:t>. </a:t>
            </a:r>
            <a:r>
              <a:rPr lang="en-US" dirty="0" err="1"/>
              <a:t>Kotisivujen</a:t>
            </a:r>
            <a:r>
              <a:rPr lang="en-US" dirty="0"/>
              <a:t> </a:t>
            </a:r>
            <a:r>
              <a:rPr lang="en-US" dirty="0" err="1"/>
              <a:t>kautta</a:t>
            </a:r>
            <a:r>
              <a:rPr lang="en-US" dirty="0"/>
              <a:t> </a:t>
            </a:r>
            <a:r>
              <a:rPr lang="en-US" dirty="0" err="1"/>
              <a:t>pääset</a:t>
            </a:r>
            <a:r>
              <a:rPr lang="en-US" dirty="0"/>
              <a:t> </a:t>
            </a:r>
            <a:r>
              <a:rPr lang="en-US" dirty="0" err="1"/>
              <a:t>myös</a:t>
            </a:r>
            <a:r>
              <a:rPr lang="en-US" dirty="0"/>
              <a:t> </a:t>
            </a:r>
            <a:r>
              <a:rPr lang="en-US" dirty="0" err="1"/>
              <a:t>tilaamaan</a:t>
            </a:r>
            <a:r>
              <a:rPr lang="en-US" dirty="0"/>
              <a:t> </a:t>
            </a:r>
            <a:r>
              <a:rPr lang="en-US" dirty="0" err="1"/>
              <a:t>ilmaisen</a:t>
            </a:r>
            <a:r>
              <a:rPr lang="en-US" dirty="0"/>
              <a:t>, </a:t>
            </a:r>
            <a:r>
              <a:rPr lang="en-US" dirty="0" err="1"/>
              <a:t>neljä</a:t>
            </a:r>
            <a:r>
              <a:rPr lang="en-US" dirty="0"/>
              <a:t> </a:t>
            </a:r>
            <a:r>
              <a:rPr lang="en-US" dirty="0" err="1"/>
              <a:t>kertaa</a:t>
            </a:r>
            <a:r>
              <a:rPr lang="en-US" dirty="0"/>
              <a:t> </a:t>
            </a:r>
            <a:r>
              <a:rPr lang="en-US" dirty="0" err="1"/>
              <a:t>vuodessa</a:t>
            </a:r>
            <a:r>
              <a:rPr lang="en-US" dirty="0"/>
              <a:t> </a:t>
            </a:r>
            <a:r>
              <a:rPr lang="en-US" dirty="0" err="1"/>
              <a:t>ilmestyvän</a:t>
            </a:r>
            <a:r>
              <a:rPr lang="en-US" dirty="0"/>
              <a:t> </a:t>
            </a:r>
            <a:r>
              <a:rPr lang="en-US" dirty="0" err="1"/>
              <a:t>Kylväjä-lehden</a:t>
            </a:r>
            <a:r>
              <a:rPr lang="en-US" dirty="0"/>
              <a:t>. </a:t>
            </a:r>
            <a:r>
              <a:rPr lang="en-US" dirty="0" err="1"/>
              <a:t>Tervetuloa</a:t>
            </a:r>
            <a:r>
              <a:rPr lang="en-US" dirty="0"/>
              <a:t> </a:t>
            </a:r>
            <a:r>
              <a:rPr lang="en-US" dirty="0" err="1"/>
              <a:t>mukaan</a:t>
            </a:r>
            <a:r>
              <a:rPr lang="en-US" dirty="0"/>
              <a:t> </a:t>
            </a:r>
            <a:r>
              <a:rPr lang="en-US" dirty="0" err="1"/>
              <a:t>myös</a:t>
            </a:r>
            <a:r>
              <a:rPr lang="en-US" dirty="0"/>
              <a:t> </a:t>
            </a:r>
            <a:r>
              <a:rPr lang="en-US" dirty="0" err="1"/>
              <a:t>tuleviin</a:t>
            </a:r>
            <a:r>
              <a:rPr lang="en-US" dirty="0"/>
              <a:t> </a:t>
            </a:r>
            <a:r>
              <a:rPr lang="en-US" dirty="0" err="1"/>
              <a:t>tapahtumiin</a:t>
            </a:r>
            <a:r>
              <a:rPr lang="en-US" dirty="0"/>
              <a:t>! </a:t>
            </a:r>
            <a:r>
              <a:rPr lang="en-US" dirty="0" err="1"/>
              <a:t>Lämmin</a:t>
            </a:r>
            <a:r>
              <a:rPr lang="en-US" dirty="0"/>
              <a:t> </a:t>
            </a:r>
            <a:r>
              <a:rPr lang="en-US" dirty="0" err="1"/>
              <a:t>kiitos</a:t>
            </a:r>
            <a:r>
              <a:rPr lang="en-US" dirty="0"/>
              <a:t>!</a:t>
            </a:r>
            <a:endParaRPr lang="en-US" dirty="0">
              <a:latin typeface="Aptos"/>
              <a:ea typeface="Calibri"/>
              <a:cs typeface="Calibri"/>
            </a:endParaRPr>
          </a:p>
        </p:txBody>
      </p:sp>
      <p:sp>
        <p:nvSpPr>
          <p:cNvPr id="4" name="Dian numeron paikkamerkki 3"/>
          <p:cNvSpPr>
            <a:spLocks noGrp="1"/>
          </p:cNvSpPr>
          <p:nvPr>
            <p:ph type="sldNum" sz="quarter" idx="5"/>
          </p:nvPr>
        </p:nvSpPr>
        <p:spPr/>
        <p:txBody>
          <a:bodyPr/>
          <a:lstStyle/>
          <a:p>
            <a:fld id="{484FCEEE-47ED-49B6-AA99-7EF958A5A128}" type="slidenum">
              <a:rPr lang="fi-FI" smtClean="0"/>
              <a:t>14</a:t>
            </a:fld>
            <a:endParaRPr lang="fi-FI"/>
          </a:p>
        </p:txBody>
      </p:sp>
    </p:spTree>
    <p:extLst>
      <p:ext uri="{BB962C8B-B14F-4D97-AF65-F5344CB8AC3E}">
        <p14:creationId xmlns:p14="http://schemas.microsoft.com/office/powerpoint/2010/main" val="25543668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b="0" kern="1200" dirty="0">
                <a:solidFill>
                  <a:schemeClr val="tx1"/>
                </a:solidFill>
                <a:effectLst/>
                <a:latin typeface="+mn-lt"/>
                <a:ea typeface="+mn-ea"/>
                <a:cs typeface="+mn-cs"/>
              </a:rPr>
              <a:t>Tuemme pienen paikallisen kirkon koulutustyötä Intiassa.</a:t>
            </a:r>
          </a:p>
          <a:p>
            <a:endParaRPr lang="fi-FI"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1200">
                <a:solidFill>
                  <a:schemeClr val="tx1"/>
                </a:solidFill>
                <a:effectLst/>
                <a:latin typeface="+mn-lt"/>
                <a:ea typeface="+mn-ea"/>
                <a:cs typeface="+mn-cs"/>
              </a:rPr>
              <a:t>Kumppanikirkkomme ensimmäinen paikallinen lähetystyöntekijä lähti vuonna 2018 naapuriosavaltioon, jossa kristityt ovat pieni vähemmistö. Osavaltioon perustettiin seurakunta ja kristillinen alakoulu. Vuoden 2022 keväällä koululle palkattiin Kylväjän tuella kaksi opettajaa lisää, ja vuonna 2023 palkattiin apuopettaja.</a:t>
            </a:r>
            <a:endParaRPr lang="fi-FI" b="0" dirty="0"/>
          </a:p>
        </p:txBody>
      </p:sp>
      <p:sp>
        <p:nvSpPr>
          <p:cNvPr id="4" name="Dian numeron paikkamerkki 3"/>
          <p:cNvSpPr>
            <a:spLocks noGrp="1"/>
          </p:cNvSpPr>
          <p:nvPr>
            <p:ph type="sldNum" sz="quarter" idx="5"/>
          </p:nvPr>
        </p:nvSpPr>
        <p:spPr/>
        <p:txBody>
          <a:bodyPr/>
          <a:lstStyle/>
          <a:p>
            <a:fld id="{484FCEEE-47ED-49B6-AA99-7EF958A5A128}" type="slidenum">
              <a:rPr lang="fi-FI" smtClean="0"/>
              <a:t>2</a:t>
            </a:fld>
            <a:endParaRPr lang="fi-FI"/>
          </a:p>
        </p:txBody>
      </p:sp>
    </p:spTree>
    <p:extLst>
      <p:ext uri="{BB962C8B-B14F-4D97-AF65-F5344CB8AC3E}">
        <p14:creationId xmlns:p14="http://schemas.microsoft.com/office/powerpoint/2010/main" val="24400088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a:solidFill>
                  <a:schemeClr val="tx1"/>
                </a:solidFill>
                <a:effectLst/>
                <a:latin typeface="+mn-lt"/>
                <a:ea typeface="+mn-ea"/>
                <a:cs typeface="+mn-cs"/>
              </a:rPr>
              <a:t>Kylväjän yhteistyökoulussa on esikoululuokka ja luokka-asteet 1–6. Oppilaita on parisataa, opettajia seitsemän. Kristillinen koulu on kylän lasten ainoa mahdollisuus koulunkäyntiin, ja siksi myös hinduperheet arvostavat sitä. Turvatakseen asemansa koulu on anonut valtiolta virallistamista. Pitkän odotuksen jälkeen se saatiin luokille 1–4. Ponnistelu yläluokkien virallistamisen puolesta jatkuu. </a:t>
            </a:r>
            <a:endParaRPr lang="fi-FI"/>
          </a:p>
        </p:txBody>
      </p:sp>
      <p:sp>
        <p:nvSpPr>
          <p:cNvPr id="4" name="Dian numeron paikkamerkki 3"/>
          <p:cNvSpPr>
            <a:spLocks noGrp="1"/>
          </p:cNvSpPr>
          <p:nvPr>
            <p:ph type="sldNum" sz="quarter" idx="5"/>
          </p:nvPr>
        </p:nvSpPr>
        <p:spPr/>
        <p:txBody>
          <a:bodyPr/>
          <a:lstStyle/>
          <a:p>
            <a:fld id="{484FCEEE-47ED-49B6-AA99-7EF958A5A128}" type="slidenum">
              <a:rPr lang="fi-FI" smtClean="0"/>
              <a:t>3</a:t>
            </a:fld>
            <a:endParaRPr lang="fi-FI"/>
          </a:p>
        </p:txBody>
      </p:sp>
    </p:spTree>
    <p:extLst>
      <p:ext uri="{BB962C8B-B14F-4D97-AF65-F5344CB8AC3E}">
        <p14:creationId xmlns:p14="http://schemas.microsoft.com/office/powerpoint/2010/main" val="35551466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Maaseutu- ja vuoristoalueilla kylissä ei ole kouluja. Eräs paikallinen lähetystyöntekijä opettaa lapsia vapaaehtoisesti ja on vieläpä palkannut omalla kustannuksellaan apuopettajia kaitsemaan 50 lapsen laumaa. Epävirallista koulua pidetään kolme tuntia kerrallaan kuutena päivänä viikossa, ja lapset opettelevat lukemista ja kirjoittamista</a:t>
            </a:r>
            <a:r>
              <a:rPr lang="fi-FI" sz="1200" kern="1200">
                <a:solidFill>
                  <a:schemeClr val="tx1"/>
                </a:solidFill>
                <a:effectLst/>
                <a:latin typeface="+mn-lt"/>
                <a:ea typeface="+mn-ea"/>
                <a:cs typeface="+mn-cs"/>
              </a:rPr>
              <a:t>. </a:t>
            </a:r>
          </a:p>
          <a:p>
            <a:endParaRPr lang="fi-FI" sz="1200" kern="1200">
              <a:solidFill>
                <a:schemeClr val="tx1"/>
              </a:solidFill>
              <a:effectLst/>
              <a:latin typeface="+mn-lt"/>
              <a:ea typeface="+mn-ea"/>
              <a:cs typeface="+mn-cs"/>
            </a:endParaRPr>
          </a:p>
          <a:p>
            <a:r>
              <a:rPr lang="fi-FI" sz="1200" kern="1200">
                <a:solidFill>
                  <a:schemeClr val="tx1"/>
                </a:solidFill>
                <a:effectLst/>
                <a:latin typeface="+mn-lt"/>
                <a:ea typeface="+mn-ea"/>
                <a:cs typeface="+mn-cs"/>
              </a:rPr>
              <a:t>Lisäksi heidän kanssaan käydään läpi englannin ja hindin kielen alkeita, jotka ovat hyödyllisiä koko Intian alueella. Lapset kuulevat myös raamatunkertomuksia ja oppivat iloisia hengellisiä lauluja. Useimpien perheet ovat uskonnoltaan hinduja tai animisteja, mutta silti heidän äitinsäkin tulevat uteliaina paikalle.</a:t>
            </a:r>
            <a:endParaRPr lang="fi-FI" dirty="0"/>
          </a:p>
        </p:txBody>
      </p:sp>
      <p:sp>
        <p:nvSpPr>
          <p:cNvPr id="4" name="Dian numeron paikkamerkki 3"/>
          <p:cNvSpPr>
            <a:spLocks noGrp="1"/>
          </p:cNvSpPr>
          <p:nvPr>
            <p:ph type="sldNum" sz="quarter" idx="5"/>
          </p:nvPr>
        </p:nvSpPr>
        <p:spPr/>
        <p:txBody>
          <a:bodyPr/>
          <a:lstStyle/>
          <a:p>
            <a:fld id="{484FCEEE-47ED-49B6-AA99-7EF958A5A128}" type="slidenum">
              <a:rPr lang="fi-FI" smtClean="0"/>
              <a:t>4</a:t>
            </a:fld>
            <a:endParaRPr lang="fi-FI"/>
          </a:p>
        </p:txBody>
      </p:sp>
    </p:spTree>
    <p:extLst>
      <p:ext uri="{BB962C8B-B14F-4D97-AF65-F5344CB8AC3E}">
        <p14:creationId xmlns:p14="http://schemas.microsoft.com/office/powerpoint/2010/main" val="37835152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a:solidFill>
                  <a:schemeClr val="tx1"/>
                </a:solidFill>
                <a:effectLst/>
                <a:latin typeface="+mn-lt"/>
                <a:ea typeface="+mn-ea"/>
                <a:cs typeface="+mn-cs"/>
              </a:rPr>
              <a:t>Kylväjän tuella opettajat saavat täydennyskoulutusta. </a:t>
            </a:r>
          </a:p>
          <a:p>
            <a:endParaRPr lang="fi-FI" sz="1200" kern="1200">
              <a:solidFill>
                <a:schemeClr val="tx1"/>
              </a:solidFill>
              <a:effectLst/>
              <a:latin typeface="+mn-lt"/>
              <a:ea typeface="+mn-ea"/>
              <a:cs typeface="+mn-cs"/>
            </a:endParaRPr>
          </a:p>
          <a:p>
            <a:r>
              <a:rPr lang="fi-FI" sz="1200" kern="1200">
                <a:solidFill>
                  <a:schemeClr val="tx1"/>
                </a:solidFill>
                <a:effectLst/>
                <a:latin typeface="+mn-lt"/>
                <a:ea typeface="+mn-ea"/>
                <a:cs typeface="+mn-cs"/>
              </a:rPr>
              <a:t>Köyhissä oloissa moni perhe haluaisi laittaa lapset töihin ansaitsemaan. Kirkon ja kylän avainhenkilöille järjestetään yhteisiä tapaamisia, joissa koulunkäynnin merkitystä avataan osallistujille. </a:t>
            </a:r>
            <a:endParaRPr lang="fi-FI"/>
          </a:p>
        </p:txBody>
      </p:sp>
      <p:sp>
        <p:nvSpPr>
          <p:cNvPr id="4" name="Dian numeron paikkamerkki 3"/>
          <p:cNvSpPr>
            <a:spLocks noGrp="1"/>
          </p:cNvSpPr>
          <p:nvPr>
            <p:ph type="sldNum" sz="quarter" idx="5"/>
          </p:nvPr>
        </p:nvSpPr>
        <p:spPr/>
        <p:txBody>
          <a:bodyPr/>
          <a:lstStyle/>
          <a:p>
            <a:fld id="{484FCEEE-47ED-49B6-AA99-7EF958A5A128}" type="slidenum">
              <a:rPr lang="fi-FI" smtClean="0"/>
              <a:t>5</a:t>
            </a:fld>
            <a:endParaRPr lang="fi-FI"/>
          </a:p>
        </p:txBody>
      </p:sp>
    </p:spTree>
    <p:extLst>
      <p:ext uri="{BB962C8B-B14F-4D97-AF65-F5344CB8AC3E}">
        <p14:creationId xmlns:p14="http://schemas.microsoft.com/office/powerpoint/2010/main" val="23314102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R="0" lvl="0" indent="0" fontAlgn="auto">
              <a:lnSpc>
                <a:spcPct val="100000"/>
              </a:lnSpc>
              <a:spcBef>
                <a:spcPts val="0"/>
              </a:spcBef>
              <a:spcAft>
                <a:spcPts val="0"/>
              </a:spcAft>
              <a:buClrTx/>
              <a:buSzTx/>
              <a:buFontTx/>
              <a:buNone/>
              <a:tabLst/>
              <a:defRPr/>
            </a:pPr>
            <a:r>
              <a:rPr lang="fi-FI"/>
              <a:t>Indonesia on maailman neljänneksi väkirikkain valtio, maailman suurin saarivaltio sekä maailman väkirikkain muslimivaltio. Indonesian väestö koostuu sadoista erilaisista etnisistä ryhmistä (kansoista) ja kielistä. Tavoittamattomia kansanryhmiä on vielä satoja. Kylväjä aloitti työn Indonesiassa 2021.</a:t>
            </a:r>
          </a:p>
        </p:txBody>
      </p:sp>
      <p:sp>
        <p:nvSpPr>
          <p:cNvPr id="4" name="Dian numeron paikkamerkki 3"/>
          <p:cNvSpPr>
            <a:spLocks noGrp="1"/>
          </p:cNvSpPr>
          <p:nvPr>
            <p:ph type="sldNum" sz="quarter" idx="5"/>
          </p:nvPr>
        </p:nvSpPr>
        <p:spPr/>
        <p:txBody>
          <a:bodyPr/>
          <a:lstStyle/>
          <a:p>
            <a:fld id="{484FCEEE-47ED-49B6-AA99-7EF958A5A128}" type="slidenum">
              <a:rPr lang="fi-FI" smtClean="0"/>
              <a:t>6</a:t>
            </a:fld>
            <a:endParaRPr lang="fi-FI"/>
          </a:p>
        </p:txBody>
      </p:sp>
    </p:spTree>
    <p:extLst>
      <p:ext uri="{BB962C8B-B14F-4D97-AF65-F5344CB8AC3E}">
        <p14:creationId xmlns:p14="http://schemas.microsoft.com/office/powerpoint/2010/main" val="6506552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484FCEEE-47ED-49B6-AA99-7EF958A5A128}" type="slidenum">
              <a:rPr lang="fi-FI" smtClean="0"/>
              <a:t>7</a:t>
            </a:fld>
            <a:endParaRPr lang="fi-FI"/>
          </a:p>
        </p:txBody>
      </p:sp>
    </p:spTree>
    <p:extLst>
      <p:ext uri="{BB962C8B-B14F-4D97-AF65-F5344CB8AC3E}">
        <p14:creationId xmlns:p14="http://schemas.microsoft.com/office/powerpoint/2010/main" val="28460733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nSpc>
                <a:spcPct val="90000"/>
              </a:lnSpc>
              <a:spcBef>
                <a:spcPts val="1000"/>
              </a:spcBef>
            </a:pPr>
            <a:r>
              <a:rPr lang="fi-FI"/>
              <a:t>• Työn ja kohtaamisten kautta saamme mahdollisuuden osoittaa Jumalan rakkautta alueella, jossa evankeliumia ei pidetä esillä.  </a:t>
            </a:r>
          </a:p>
          <a:p>
            <a:pPr>
              <a:lnSpc>
                <a:spcPct val="90000"/>
              </a:lnSpc>
              <a:spcBef>
                <a:spcPts val="1000"/>
              </a:spcBef>
            </a:pPr>
            <a:r>
              <a:rPr lang="fi-FI"/>
              <a:t>• Rakennamme luottamusta ja kunnioitusta työn kautta. </a:t>
            </a:r>
          </a:p>
          <a:p>
            <a:pPr>
              <a:lnSpc>
                <a:spcPct val="90000"/>
              </a:lnSpc>
              <a:spcBef>
                <a:spcPts val="1000"/>
              </a:spcBef>
            </a:pPr>
            <a:r>
              <a:rPr lang="fi-FI"/>
              <a:t>• Suhteet yhteiskunnan eri tasoilla valmistavat tietä ja maaperää uskon perustalle tämän kansan parissa.</a:t>
            </a:r>
          </a:p>
          <a:p>
            <a:endParaRPr lang="en-US">
              <a:latin typeface="Calibri"/>
              <a:ea typeface="Calibri"/>
              <a:cs typeface="Calibri"/>
            </a:endParaRPr>
          </a:p>
        </p:txBody>
      </p:sp>
      <p:sp>
        <p:nvSpPr>
          <p:cNvPr id="4" name="Dian numeron paikkamerkki 3"/>
          <p:cNvSpPr>
            <a:spLocks noGrp="1"/>
          </p:cNvSpPr>
          <p:nvPr>
            <p:ph type="sldNum" sz="quarter" idx="5"/>
          </p:nvPr>
        </p:nvSpPr>
        <p:spPr/>
        <p:txBody>
          <a:bodyPr/>
          <a:lstStyle/>
          <a:p>
            <a:fld id="{484FCEEE-47ED-49B6-AA99-7EF958A5A128}" type="slidenum">
              <a:rPr lang="fi-FI" smtClean="0"/>
              <a:t>8</a:t>
            </a:fld>
            <a:endParaRPr lang="fi-FI"/>
          </a:p>
        </p:txBody>
      </p:sp>
    </p:spTree>
    <p:extLst>
      <p:ext uri="{BB962C8B-B14F-4D97-AF65-F5344CB8AC3E}">
        <p14:creationId xmlns:p14="http://schemas.microsoft.com/office/powerpoint/2010/main" val="1113354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t>• Jokaisella lapsella on oikeus oppimiseen ja kasvuun hänen taustastaan riippumatta. Opetus auttaa lapsia ja nuoria vahvistamaan mahdollisuuksia jatko-opintoihin ja luo perustan paremmalle tulevaisuudelle.</a:t>
            </a:r>
          </a:p>
          <a:p>
            <a:r>
              <a:rPr lang="fi-FI"/>
              <a:t>• Kansainväliset opettajat laajentavat opiskelijoiden maailmankuvaa ja tukevat kulttuurien välistä vuorovaikutusta</a:t>
            </a:r>
          </a:p>
          <a:p>
            <a:r>
              <a:rPr lang="fi-FI"/>
              <a:t>• Opetus mahdollistaa kristittynä vaikuttamisen yhteisössä, jonka jäsenistä suuri osa ei tunne ketään kristittyä</a:t>
            </a:r>
          </a:p>
          <a:p>
            <a:endParaRPr lang="en-US">
              <a:latin typeface="Calibri"/>
              <a:ea typeface="Calibri"/>
              <a:cs typeface="Calibri"/>
            </a:endParaRPr>
          </a:p>
        </p:txBody>
      </p:sp>
      <p:sp>
        <p:nvSpPr>
          <p:cNvPr id="4" name="Dian numeron paikkamerkki 3"/>
          <p:cNvSpPr>
            <a:spLocks noGrp="1"/>
          </p:cNvSpPr>
          <p:nvPr>
            <p:ph type="sldNum" sz="quarter" idx="5"/>
          </p:nvPr>
        </p:nvSpPr>
        <p:spPr/>
        <p:txBody>
          <a:bodyPr/>
          <a:lstStyle/>
          <a:p>
            <a:fld id="{484FCEEE-47ED-49B6-AA99-7EF958A5A128}" type="slidenum">
              <a:rPr lang="fi-FI" smtClean="0"/>
              <a:t>9</a:t>
            </a:fld>
            <a:endParaRPr lang="fi-FI"/>
          </a:p>
        </p:txBody>
      </p:sp>
    </p:spTree>
    <p:extLst>
      <p:ext uri="{BB962C8B-B14F-4D97-AF65-F5344CB8AC3E}">
        <p14:creationId xmlns:p14="http://schemas.microsoft.com/office/powerpoint/2010/main" val="27064613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E7BC1-9BD4-780C-FC71-0859BC3E31C9}"/>
              </a:ext>
            </a:extLst>
          </p:cNvPr>
          <p:cNvSpPr>
            <a:spLocks noGrp="1"/>
          </p:cNvSpPr>
          <p:nvPr>
            <p:ph type="ctrTitle"/>
          </p:nvPr>
        </p:nvSpPr>
        <p:spPr>
          <a:xfrm>
            <a:off x="1524000" y="1274763"/>
            <a:ext cx="9144000" cy="2387600"/>
          </a:xfrm>
        </p:spPr>
        <p:txBody>
          <a:bodyPr anchor="b"/>
          <a:lstStyle>
            <a:lvl1pPr algn="ctr">
              <a:defRPr sz="6000"/>
            </a:lvl1pPr>
          </a:lstStyle>
          <a:p>
            <a:r>
              <a:rPr lang="en-GB"/>
              <a:t>Click to edit Master title style</a:t>
            </a:r>
            <a:endParaRPr lang="fi-FI"/>
          </a:p>
        </p:txBody>
      </p:sp>
      <p:sp>
        <p:nvSpPr>
          <p:cNvPr id="3" name="Subtitle 2">
            <a:extLst>
              <a:ext uri="{FF2B5EF4-FFF2-40B4-BE49-F238E27FC236}">
                <a16:creationId xmlns:a16="http://schemas.microsoft.com/office/drawing/2014/main" id="{7C03EA3C-F184-2915-5D63-C04E71961253}"/>
              </a:ext>
            </a:extLst>
          </p:cNvPr>
          <p:cNvSpPr>
            <a:spLocks noGrp="1"/>
          </p:cNvSpPr>
          <p:nvPr>
            <p:ph type="subTitle" idx="1"/>
          </p:nvPr>
        </p:nvSpPr>
        <p:spPr>
          <a:xfrm>
            <a:off x="1524000" y="5024438"/>
            <a:ext cx="9144000" cy="131540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fi-FI"/>
          </a:p>
        </p:txBody>
      </p:sp>
    </p:spTree>
    <p:extLst>
      <p:ext uri="{BB962C8B-B14F-4D97-AF65-F5344CB8AC3E}">
        <p14:creationId xmlns:p14="http://schemas.microsoft.com/office/powerpoint/2010/main" val="3443778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B466-F5D0-D3B6-75DA-5285D23D3F29}"/>
              </a:ext>
            </a:extLst>
          </p:cNvPr>
          <p:cNvSpPr>
            <a:spLocks noGrp="1"/>
          </p:cNvSpPr>
          <p:nvPr>
            <p:ph type="title"/>
          </p:nvPr>
        </p:nvSpPr>
        <p:spPr>
          <a:xfrm>
            <a:off x="838200" y="608965"/>
            <a:ext cx="10515600" cy="1325563"/>
          </a:xfrm>
        </p:spPr>
        <p:txBody>
          <a:bodyPr/>
          <a:lstStyle/>
          <a:p>
            <a:r>
              <a:rPr lang="en-GB"/>
              <a:t>Click to edit Master title style</a:t>
            </a:r>
            <a:endParaRPr lang="fi-FI"/>
          </a:p>
        </p:txBody>
      </p:sp>
      <p:sp>
        <p:nvSpPr>
          <p:cNvPr id="3" name="Content Placeholder 2">
            <a:extLst>
              <a:ext uri="{FF2B5EF4-FFF2-40B4-BE49-F238E27FC236}">
                <a16:creationId xmlns:a16="http://schemas.microsoft.com/office/drawing/2014/main" id="{23750EF4-5E4B-BC7C-70A3-AE959F497CA4}"/>
              </a:ext>
            </a:extLst>
          </p:cNvPr>
          <p:cNvSpPr>
            <a:spLocks noGrp="1"/>
          </p:cNvSpPr>
          <p:nvPr>
            <p:ph idx="1"/>
          </p:nvPr>
        </p:nvSpPr>
        <p:spPr>
          <a:xfrm>
            <a:off x="838200" y="2069465"/>
            <a:ext cx="10515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Tree>
    <p:extLst>
      <p:ext uri="{BB962C8B-B14F-4D97-AF65-F5344CB8AC3E}">
        <p14:creationId xmlns:p14="http://schemas.microsoft.com/office/powerpoint/2010/main" val="2998585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cSld name="Otsiko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B19A6A5-9C3A-4001-BB5C-C3A8D35023E2}"/>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31269BA4-3A86-4514-9C5F-3E38BE1037D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7A5EEACB-72EF-469B-A024-A983B5DA5C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a:t>
            </a:r>
          </a:p>
        </p:txBody>
      </p:sp>
      <p:sp>
        <p:nvSpPr>
          <p:cNvPr id="5" name="Päivämäärän paikkamerkki 4">
            <a:extLst>
              <a:ext uri="{FF2B5EF4-FFF2-40B4-BE49-F238E27FC236}">
                <a16:creationId xmlns:a16="http://schemas.microsoft.com/office/drawing/2014/main" id="{CDC5E47C-22E8-418E-A9E9-D951EF784477}"/>
              </a:ext>
            </a:extLst>
          </p:cNvPr>
          <p:cNvSpPr>
            <a:spLocks noGrp="1"/>
          </p:cNvSpPr>
          <p:nvPr>
            <p:ph type="dt" sz="half" idx="10"/>
          </p:nvPr>
        </p:nvSpPr>
        <p:spPr/>
        <p:txBody>
          <a:bodyPr/>
          <a:lstStyle/>
          <a:p>
            <a:fld id="{FF349450-EC3B-46D9-A125-1F052DC01635}" type="datetimeFigureOut">
              <a:rPr lang="fi-FI" smtClean="0"/>
              <a:t>18.8.2026</a:t>
            </a:fld>
            <a:endParaRPr lang="fi-FI"/>
          </a:p>
        </p:txBody>
      </p:sp>
      <p:sp>
        <p:nvSpPr>
          <p:cNvPr id="6" name="Alatunnisteen paikkamerkki 5">
            <a:extLst>
              <a:ext uri="{FF2B5EF4-FFF2-40B4-BE49-F238E27FC236}">
                <a16:creationId xmlns:a16="http://schemas.microsoft.com/office/drawing/2014/main" id="{B2982190-E5CB-427E-BC55-91B5C060ACC8}"/>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210ABFB2-820A-4CA5-8B73-8AA2E272CEF4}"/>
              </a:ext>
            </a:extLst>
          </p:cNvPr>
          <p:cNvSpPr>
            <a:spLocks noGrp="1"/>
          </p:cNvSpPr>
          <p:nvPr>
            <p:ph type="sldNum" sz="quarter" idx="12"/>
          </p:nvPr>
        </p:nvSpPr>
        <p:spPr/>
        <p:txBody>
          <a:bodyPr/>
          <a:lstStyle/>
          <a:p>
            <a:fld id="{2714CC9B-E2D0-4282-A434-A81B85CE38ED}" type="slidenum">
              <a:rPr lang="fi-FI" smtClean="0"/>
              <a:t>‹#›</a:t>
            </a:fld>
            <a:endParaRPr lang="fi-FI"/>
          </a:p>
        </p:txBody>
      </p:sp>
    </p:spTree>
    <p:extLst>
      <p:ext uri="{BB962C8B-B14F-4D97-AF65-F5344CB8AC3E}">
        <p14:creationId xmlns:p14="http://schemas.microsoft.com/office/powerpoint/2010/main" val="2830489427"/>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3" name="PlaceHolder 1"/>
          <p:cNvSpPr>
            <a:spLocks noGrp="1"/>
          </p:cNvSpPr>
          <p:nvPr>
            <p:ph type="title"/>
          </p:nvPr>
        </p:nvSpPr>
        <p:spPr>
          <a:xfrm>
            <a:off x="838080" y="609120"/>
            <a:ext cx="10515240" cy="1325160"/>
          </a:xfrm>
          <a:prstGeom prst="rect">
            <a:avLst/>
          </a:prstGeom>
          <a:noFill/>
          <a:ln w="0">
            <a:noFill/>
          </a:ln>
        </p:spPr>
        <p:txBody>
          <a:bodyPr lIns="0" tIns="0" rIns="0" bIns="0" anchor="ctr">
            <a:noAutofit/>
          </a:bodyPr>
          <a:lstStyle/>
          <a:p>
            <a:pPr indent="0">
              <a:buNone/>
            </a:pPr>
            <a:endParaRPr lang="en-FI" sz="1800" b="0" u="none" strike="noStrike">
              <a:solidFill>
                <a:schemeClr val="dk1"/>
              </a:solidFill>
              <a:uFillTx/>
              <a:latin typeface="Calibri"/>
            </a:endParaRPr>
          </a:p>
        </p:txBody>
      </p:sp>
      <p:sp>
        <p:nvSpPr>
          <p:cNvPr id="4" name="PlaceHolder 2"/>
          <p:cNvSpPr>
            <a:spLocks noGrp="1"/>
          </p:cNvSpPr>
          <p:nvPr>
            <p:ph type="subTitle"/>
          </p:nvPr>
        </p:nvSpPr>
        <p:spPr>
          <a:xfrm>
            <a:off x="838080" y="2069640"/>
            <a:ext cx="10515240" cy="4350960"/>
          </a:xfrm>
          <a:prstGeom prst="rect">
            <a:avLst/>
          </a:prstGeom>
          <a:noFill/>
          <a:ln w="0">
            <a:noFill/>
          </a:ln>
        </p:spPr>
        <p:txBody>
          <a:bodyPr lIns="0" tIns="0" rIns="0" bIns="0" anchor="ctr">
            <a:noAutofit/>
          </a:bodyPr>
          <a:lstStyle/>
          <a:p>
            <a:pPr indent="0" algn="ctr">
              <a:buNone/>
            </a:pPr>
            <a:endParaRPr lang="fi-FI" sz="3200" b="0" u="none" strike="noStrike">
              <a:solidFill>
                <a:srgbClr val="000000"/>
              </a:solidFill>
              <a:uFillTx/>
              <a:latin typeface="Arial"/>
            </a:endParaRPr>
          </a:p>
        </p:txBody>
      </p:sp>
    </p:spTree>
    <p:extLst>
      <p:ext uri="{BB962C8B-B14F-4D97-AF65-F5344CB8AC3E}">
        <p14:creationId xmlns:p14="http://schemas.microsoft.com/office/powerpoint/2010/main" val="3796943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838080" y="609120"/>
            <a:ext cx="10515240" cy="1325160"/>
          </a:xfrm>
          <a:prstGeom prst="rect">
            <a:avLst/>
          </a:prstGeom>
          <a:noFill/>
          <a:ln w="0">
            <a:noFill/>
          </a:ln>
        </p:spPr>
        <p:txBody>
          <a:bodyPr lIns="0" tIns="0" rIns="0" bIns="0" anchor="ctr">
            <a:noAutofit/>
          </a:bodyPr>
          <a:lstStyle/>
          <a:p>
            <a:pPr indent="0">
              <a:buNone/>
            </a:pPr>
            <a:endParaRPr lang="en-FI" sz="1800" b="0" u="none" strike="noStrike">
              <a:solidFill>
                <a:schemeClr val="dk1"/>
              </a:solidFill>
              <a:uFillTx/>
              <a:latin typeface="Calibri"/>
            </a:endParaRPr>
          </a:p>
        </p:txBody>
      </p:sp>
      <p:sp>
        <p:nvSpPr>
          <p:cNvPr id="9" name="PlaceHolder 2"/>
          <p:cNvSpPr>
            <a:spLocks noGrp="1"/>
          </p:cNvSpPr>
          <p:nvPr>
            <p:ph/>
          </p:nvPr>
        </p:nvSpPr>
        <p:spPr>
          <a:xfrm>
            <a:off x="838080" y="2069640"/>
            <a:ext cx="10515240" cy="4350960"/>
          </a:xfrm>
          <a:prstGeom prst="rect">
            <a:avLst/>
          </a:prstGeom>
          <a:noFill/>
          <a:ln w="0">
            <a:noFill/>
          </a:ln>
        </p:spPr>
        <p:txBody>
          <a:bodyPr lIns="0" tIns="0" rIns="0" bIns="0" anchor="t">
            <a:normAutofit/>
          </a:bodyPr>
          <a:lstStyle/>
          <a:p>
            <a:pPr indent="0">
              <a:lnSpc>
                <a:spcPct val="90000"/>
              </a:lnSpc>
              <a:spcBef>
                <a:spcPts val="1417"/>
              </a:spcBef>
              <a:buNone/>
            </a:pPr>
            <a:endParaRPr lang="en-FI" sz="2800" b="0" u="none" strike="noStrike">
              <a:solidFill>
                <a:srgbClr val="004AAD"/>
              </a:solidFill>
              <a:uFillTx/>
              <a:latin typeface="Calibri"/>
            </a:endParaRPr>
          </a:p>
        </p:txBody>
      </p:sp>
    </p:spTree>
    <p:extLst>
      <p:ext uri="{BB962C8B-B14F-4D97-AF65-F5344CB8AC3E}">
        <p14:creationId xmlns:p14="http://schemas.microsoft.com/office/powerpoint/2010/main" val="23065329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picture containing application&#10;&#10;Description automatically generated">
            <a:extLst>
              <a:ext uri="{FF2B5EF4-FFF2-40B4-BE49-F238E27FC236}">
                <a16:creationId xmlns:a16="http://schemas.microsoft.com/office/drawing/2014/main" id="{D82D8E35-505A-7AF9-D0FA-5C4770A035DE}"/>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2F0C497C-BCB4-EFE1-A36D-C779B46E36E5}"/>
              </a:ext>
            </a:extLst>
          </p:cNvPr>
          <p:cNvSpPr>
            <a:spLocks noGrp="1"/>
          </p:cNvSpPr>
          <p:nvPr>
            <p:ph type="title"/>
          </p:nvPr>
        </p:nvSpPr>
        <p:spPr>
          <a:xfrm>
            <a:off x="838200" y="487045"/>
            <a:ext cx="10515600" cy="1325563"/>
          </a:xfrm>
          <a:prstGeom prst="rect">
            <a:avLst/>
          </a:prstGeom>
        </p:spPr>
        <p:txBody>
          <a:bodyPr vert="horz" lIns="91440" tIns="45720" rIns="91440" bIns="45720" rtlCol="0" anchor="ctr">
            <a:normAutofit/>
          </a:bodyPr>
          <a:lstStyle/>
          <a:p>
            <a:r>
              <a:rPr lang="en-GB"/>
              <a:t>Click to edit Master title style</a:t>
            </a:r>
            <a:endParaRPr lang="fi-FI"/>
          </a:p>
        </p:txBody>
      </p:sp>
      <p:sp>
        <p:nvSpPr>
          <p:cNvPr id="3" name="Text Placeholder 2">
            <a:extLst>
              <a:ext uri="{FF2B5EF4-FFF2-40B4-BE49-F238E27FC236}">
                <a16:creationId xmlns:a16="http://schemas.microsoft.com/office/drawing/2014/main" id="{CD2F6F43-B74E-8222-BB5F-E00F2F94CABC}"/>
              </a:ext>
            </a:extLst>
          </p:cNvPr>
          <p:cNvSpPr>
            <a:spLocks noGrp="1"/>
          </p:cNvSpPr>
          <p:nvPr>
            <p:ph type="body" idx="1"/>
          </p:nvPr>
        </p:nvSpPr>
        <p:spPr>
          <a:xfrm>
            <a:off x="838200" y="194754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Tree>
    <p:extLst>
      <p:ext uri="{BB962C8B-B14F-4D97-AF65-F5344CB8AC3E}">
        <p14:creationId xmlns:p14="http://schemas.microsoft.com/office/powerpoint/2010/main" val="25152843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lgn="l" defTabSz="914400" rtl="0" eaLnBrk="1" latinLnBrk="0" hangingPunct="1">
        <a:lnSpc>
          <a:spcPct val="90000"/>
        </a:lnSpc>
        <a:spcBef>
          <a:spcPct val="0"/>
        </a:spcBef>
        <a:buNone/>
        <a:defRPr sz="3600" b="1" kern="1200">
          <a:solidFill>
            <a:srgbClr val="004AAD"/>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rgbClr val="004AAD"/>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004AA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004AA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004AA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004AA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8B940F49-9407-A288-D6B2-2AB02B5AAD59}"/>
              </a:ext>
            </a:extLst>
          </p:cNvPr>
          <p:cNvPicPr>
            <a:picLocks noChangeAspect="1"/>
          </p:cNvPicPr>
          <p:nvPr/>
        </p:nvPicPr>
        <p:blipFill>
          <a:blip r:embed="rId3"/>
          <a:stretch>
            <a:fillRect/>
          </a:stretch>
        </p:blipFill>
        <p:spPr>
          <a:xfrm>
            <a:off x="-53562" y="3897"/>
            <a:ext cx="12249644" cy="7295532"/>
          </a:xfrm>
          <a:prstGeom prst="rect">
            <a:avLst/>
          </a:prstGeom>
        </p:spPr>
      </p:pic>
    </p:spTree>
    <p:extLst>
      <p:ext uri="{BB962C8B-B14F-4D97-AF65-F5344CB8AC3E}">
        <p14:creationId xmlns:p14="http://schemas.microsoft.com/office/powerpoint/2010/main" val="28447621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07683DD-CB34-2696-B24C-1B2CE83B1363}"/>
              </a:ext>
            </a:extLst>
          </p:cNvPr>
          <p:cNvSpPr>
            <a:spLocks noGrp="1"/>
          </p:cNvSpPr>
          <p:nvPr>
            <p:ph type="ctrTitle"/>
          </p:nvPr>
        </p:nvSpPr>
        <p:spPr>
          <a:xfrm>
            <a:off x="896206" y="907440"/>
            <a:ext cx="4489610" cy="1127920"/>
          </a:xfrm>
        </p:spPr>
        <p:txBody>
          <a:bodyPr/>
          <a:lstStyle/>
          <a:p>
            <a:r>
              <a:rPr lang="fi-FI"/>
              <a:t>Etiopia</a:t>
            </a:r>
          </a:p>
        </p:txBody>
      </p:sp>
      <p:sp>
        <p:nvSpPr>
          <p:cNvPr id="3" name="Alaotsikko 2">
            <a:extLst>
              <a:ext uri="{FF2B5EF4-FFF2-40B4-BE49-F238E27FC236}">
                <a16:creationId xmlns:a16="http://schemas.microsoft.com/office/drawing/2014/main" id="{ED0AC769-7EAF-B981-6CD5-8D65C92BCC5F}"/>
              </a:ext>
            </a:extLst>
          </p:cNvPr>
          <p:cNvSpPr>
            <a:spLocks noGrp="1"/>
          </p:cNvSpPr>
          <p:nvPr>
            <p:ph type="subTitle" idx="1"/>
          </p:nvPr>
        </p:nvSpPr>
        <p:spPr>
          <a:xfrm>
            <a:off x="531584" y="2380488"/>
            <a:ext cx="5970818" cy="4148328"/>
          </a:xfrm>
        </p:spPr>
        <p:txBody>
          <a:bodyPr>
            <a:normAutofit/>
          </a:bodyPr>
          <a:lstStyle/>
          <a:p>
            <a:pPr algn="l"/>
            <a:r>
              <a:rPr lang="fi-FI" dirty="0"/>
              <a:t>Etiopiassa </a:t>
            </a:r>
            <a:r>
              <a:rPr lang="fi-FI" dirty="0" err="1"/>
              <a:t>Ginnirin</a:t>
            </a:r>
            <a:r>
              <a:rPr lang="fi-FI" dirty="0"/>
              <a:t> kaupungissa toimii Kylväjän ja kummien tuella kristillinen lasten päiväkeskus. Siellä käy päivittäin noin 60 heikossa asemassa elävän köyhän perheen lasta. </a:t>
            </a:r>
          </a:p>
          <a:p>
            <a:pPr algn="l"/>
            <a:r>
              <a:rPr lang="fi-FI" dirty="0"/>
              <a:t>Päiväkeskus tarjoaa lämpimän aterian, vaatteita, perusterveydenhuoltoa sekä tukee lasten koulunkäyntiä. Keskus antaa lapsille hyvän elämän eväät ja kouluvalmiudet, joilla ponnistaa jopa korkeakouluopintoihin asti.</a:t>
            </a:r>
          </a:p>
        </p:txBody>
      </p:sp>
      <p:pic>
        <p:nvPicPr>
          <p:cNvPr id="4" name="Kuva 3">
            <a:extLst>
              <a:ext uri="{FF2B5EF4-FFF2-40B4-BE49-F238E27FC236}">
                <a16:creationId xmlns:a16="http://schemas.microsoft.com/office/drawing/2014/main" id="{2F8FAD00-0C54-A47B-28B1-5A667F2D7A3F}"/>
              </a:ext>
            </a:extLst>
          </p:cNvPr>
          <p:cNvPicPr>
            <a:picLocks noChangeAspect="1"/>
          </p:cNvPicPr>
          <p:nvPr/>
        </p:nvPicPr>
        <p:blipFill>
          <a:blip r:embed="rId3" cstate="email">
            <a:extLst>
              <a:ext uri="{28A0092B-C50C-407E-A947-70E740481C1C}">
                <a14:useLocalDpi xmlns:a14="http://schemas.microsoft.com/office/drawing/2010/main"/>
              </a:ext>
            </a:extLst>
          </a:blip>
          <a:srcRect l="4126" t="180" r="1658" b="8355"/>
          <a:stretch>
            <a:fillRect/>
          </a:stretch>
        </p:blipFill>
        <p:spPr>
          <a:xfrm>
            <a:off x="6699912" y="2381902"/>
            <a:ext cx="4948357" cy="3602335"/>
          </a:xfrm>
          <a:prstGeom prst="rect">
            <a:avLst/>
          </a:prstGeom>
          <a:effectLst>
            <a:softEdge rad="25400"/>
          </a:effectLst>
        </p:spPr>
      </p:pic>
      <p:sp>
        <p:nvSpPr>
          <p:cNvPr id="5" name="Tekstiruutu 4">
            <a:extLst>
              <a:ext uri="{FF2B5EF4-FFF2-40B4-BE49-F238E27FC236}">
                <a16:creationId xmlns:a16="http://schemas.microsoft.com/office/drawing/2014/main" id="{49141C07-ED62-7C3D-5A24-47EF14189079}"/>
              </a:ext>
            </a:extLst>
          </p:cNvPr>
          <p:cNvSpPr txBox="1"/>
          <p:nvPr/>
        </p:nvSpPr>
        <p:spPr>
          <a:xfrm>
            <a:off x="6699912" y="5984237"/>
            <a:ext cx="2638052" cy="369332"/>
          </a:xfrm>
          <a:prstGeom prst="rect">
            <a:avLst/>
          </a:prstGeom>
          <a:noFill/>
        </p:spPr>
        <p:txBody>
          <a:bodyPr wrap="square" rtlCol="0">
            <a:spAutoFit/>
          </a:bodyPr>
          <a:lstStyle/>
          <a:p>
            <a:r>
              <a:rPr lang="fi-FI" dirty="0"/>
              <a:t>Kuva: Mikko </a:t>
            </a:r>
            <a:r>
              <a:rPr lang="fi-FI" dirty="0" err="1"/>
              <a:t>Puhalainen</a:t>
            </a:r>
            <a:endParaRPr lang="fi-FI" dirty="0"/>
          </a:p>
        </p:txBody>
      </p:sp>
    </p:spTree>
    <p:extLst>
      <p:ext uri="{BB962C8B-B14F-4D97-AF65-F5344CB8AC3E}">
        <p14:creationId xmlns:p14="http://schemas.microsoft.com/office/powerpoint/2010/main" val="7579374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542DD0A-4EE3-BFCF-D6DC-11D721D0D95A}"/>
              </a:ext>
            </a:extLst>
          </p:cNvPr>
          <p:cNvSpPr>
            <a:spLocks noGrp="1"/>
          </p:cNvSpPr>
          <p:nvPr>
            <p:ph type="title"/>
          </p:nvPr>
        </p:nvSpPr>
        <p:spPr>
          <a:xfrm>
            <a:off x="429768" y="457199"/>
            <a:ext cx="5504688" cy="1993393"/>
          </a:xfrm>
        </p:spPr>
        <p:txBody>
          <a:bodyPr>
            <a:normAutofit/>
          </a:bodyPr>
          <a:lstStyle/>
          <a:p>
            <a:pPr algn="ctr"/>
            <a:r>
              <a:rPr lang="fi-FI" sz="3600"/>
              <a:t>Lasten päiväkeskus </a:t>
            </a:r>
            <a:r>
              <a:rPr lang="fi-FI" sz="3600" err="1"/>
              <a:t>Ginnirissä</a:t>
            </a:r>
            <a:endParaRPr lang="fi-FI" sz="3600"/>
          </a:p>
        </p:txBody>
      </p:sp>
      <p:pic>
        <p:nvPicPr>
          <p:cNvPr id="5" name="Kuva 2" descr="Kuva, joka sisältää kohteen ulko, taivas, ruoho, maa&#10;&#10;Kuvaus luotu automaattisesti">
            <a:extLst>
              <a:ext uri="{FF2B5EF4-FFF2-40B4-BE49-F238E27FC236}">
                <a16:creationId xmlns:a16="http://schemas.microsoft.com/office/drawing/2014/main" id="{84E4091F-DB63-4180-D545-2A0991ACAA2C}"/>
              </a:ext>
            </a:extLst>
          </p:cNvPr>
          <p:cNvPicPr>
            <a:picLocks noGrp="1" noChangeAspect="1"/>
          </p:cNvPicPr>
          <p:nvPr>
            <p:ph type="pic" idx="1"/>
          </p:nvPr>
        </p:nvPicPr>
        <p:blipFill>
          <a:blip r:embed="rId3" cstate="email">
            <a:extLst>
              <a:ext uri="{28A0092B-C50C-407E-A947-70E740481C1C}">
                <a14:useLocalDpi xmlns:a14="http://schemas.microsoft.com/office/drawing/2010/main"/>
              </a:ext>
            </a:extLst>
          </a:blip>
          <a:srcRect l="18339" r="18339" b="13054"/>
          <a:stretch/>
        </p:blipFill>
        <p:spPr>
          <a:xfrm>
            <a:off x="839788" y="2795615"/>
            <a:ext cx="4925697" cy="3381665"/>
          </a:xfrm>
          <a:prstGeom prst="rect">
            <a:avLst/>
          </a:prstGeom>
          <a:effectLst>
            <a:softEdge rad="25400"/>
          </a:effectLst>
        </p:spPr>
      </p:pic>
      <p:pic>
        <p:nvPicPr>
          <p:cNvPr id="6" name="Picture 3" descr="A group of people posing for a photo&#10;&#10;Description automatically generated">
            <a:extLst>
              <a:ext uri="{FF2B5EF4-FFF2-40B4-BE49-F238E27FC236}">
                <a16:creationId xmlns:a16="http://schemas.microsoft.com/office/drawing/2014/main" id="{276CD58C-1A77-4EEB-0D02-6B7664F11B0C}"/>
              </a:ext>
            </a:extLst>
          </p:cNvPr>
          <p:cNvPicPr>
            <a:picLocks noChangeAspect="1"/>
          </p:cNvPicPr>
          <p:nvPr/>
        </p:nvPicPr>
        <p:blipFill>
          <a:blip r:embed="rId4" cstate="email">
            <a:extLst>
              <a:ext uri="{28A0092B-C50C-407E-A947-70E740481C1C}">
                <a14:useLocalDpi xmlns:a14="http://schemas.microsoft.com/office/drawing/2010/main"/>
              </a:ext>
            </a:extLst>
          </a:blip>
          <a:srcRect l="16977"/>
          <a:stretch>
            <a:fillRect/>
          </a:stretch>
        </p:blipFill>
        <p:spPr>
          <a:xfrm>
            <a:off x="6031627" y="1370874"/>
            <a:ext cx="5320585" cy="4806406"/>
          </a:xfrm>
          <a:prstGeom prst="rect">
            <a:avLst/>
          </a:prstGeom>
          <a:effectLst>
            <a:softEdge rad="25400"/>
          </a:effectLst>
        </p:spPr>
      </p:pic>
      <p:sp>
        <p:nvSpPr>
          <p:cNvPr id="3" name="Tekstiruutu 2">
            <a:extLst>
              <a:ext uri="{FF2B5EF4-FFF2-40B4-BE49-F238E27FC236}">
                <a16:creationId xmlns:a16="http://schemas.microsoft.com/office/drawing/2014/main" id="{C609B6DE-1C68-DE68-33DD-5F4B6F2F709F}"/>
              </a:ext>
            </a:extLst>
          </p:cNvPr>
          <p:cNvSpPr txBox="1"/>
          <p:nvPr/>
        </p:nvSpPr>
        <p:spPr>
          <a:xfrm>
            <a:off x="839788" y="6177280"/>
            <a:ext cx="2586903" cy="369332"/>
          </a:xfrm>
          <a:prstGeom prst="rect">
            <a:avLst/>
          </a:prstGeom>
          <a:noFill/>
        </p:spPr>
        <p:txBody>
          <a:bodyPr wrap="square" rtlCol="0">
            <a:spAutoFit/>
          </a:bodyPr>
          <a:lstStyle/>
          <a:p>
            <a:r>
              <a:rPr lang="fi-FI" dirty="0"/>
              <a:t>Kuvat: Mikko </a:t>
            </a:r>
            <a:r>
              <a:rPr lang="fi-FI" dirty="0" err="1"/>
              <a:t>Puhalainen</a:t>
            </a:r>
            <a:endParaRPr lang="fi-FI" dirty="0"/>
          </a:p>
        </p:txBody>
      </p:sp>
    </p:spTree>
    <p:extLst>
      <p:ext uri="{BB962C8B-B14F-4D97-AF65-F5344CB8AC3E}">
        <p14:creationId xmlns:p14="http://schemas.microsoft.com/office/powerpoint/2010/main" val="18821989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43C11AC-41C6-EB16-DBF2-649DC18ABF0A}"/>
              </a:ext>
            </a:extLst>
          </p:cNvPr>
          <p:cNvSpPr>
            <a:spLocks noGrp="1"/>
          </p:cNvSpPr>
          <p:nvPr>
            <p:ph type="title"/>
          </p:nvPr>
        </p:nvSpPr>
        <p:spPr>
          <a:xfrm>
            <a:off x="1480457" y="751113"/>
            <a:ext cx="9078685" cy="805543"/>
          </a:xfrm>
        </p:spPr>
        <p:txBody>
          <a:bodyPr>
            <a:normAutofit/>
          </a:bodyPr>
          <a:lstStyle/>
          <a:p>
            <a:pPr algn="ctr"/>
            <a:r>
              <a:rPr lang="fi-FI" sz="3600"/>
              <a:t>Lasten päiväkeskus </a:t>
            </a:r>
            <a:r>
              <a:rPr lang="fi-FI" sz="3600" err="1"/>
              <a:t>Ginnirissä</a:t>
            </a:r>
            <a:endParaRPr lang="fi-FI" sz="3600"/>
          </a:p>
        </p:txBody>
      </p:sp>
      <p:pic>
        <p:nvPicPr>
          <p:cNvPr id="1026" name="Picture 2">
            <a:extLst>
              <a:ext uri="{FF2B5EF4-FFF2-40B4-BE49-F238E27FC236}">
                <a16:creationId xmlns:a16="http://schemas.microsoft.com/office/drawing/2014/main" id="{BBE22383-3246-300F-8049-4E455B088BCA}"/>
              </a:ext>
            </a:extLst>
          </p:cNvPr>
          <p:cNvPicPr>
            <a:picLocks noGrp="1" noChangeAspect="1" noChangeArrowheads="1"/>
          </p:cNvPicPr>
          <p:nvPr>
            <p:ph type="pic" idx="1"/>
          </p:nvPr>
        </p:nvPicPr>
        <p:blipFill rotWithShape="1">
          <a:blip r:embed="rId3" cstate="email">
            <a:extLst>
              <a:ext uri="{28A0092B-C50C-407E-A947-70E740481C1C}">
                <a14:useLocalDpi xmlns:a14="http://schemas.microsoft.com/office/drawing/2010/main"/>
              </a:ext>
            </a:extLst>
          </a:blip>
          <a:srcRect l="1877" r="1877" b="3067"/>
          <a:stretch/>
        </p:blipFill>
        <p:spPr bwMode="auto">
          <a:xfrm>
            <a:off x="3118658" y="1798921"/>
            <a:ext cx="5802282" cy="4441047"/>
          </a:xfrm>
          <a:prstGeom prst="rect">
            <a:avLst/>
          </a:prstGeom>
          <a:noFill/>
          <a:effectLst>
            <a:softEdge rad="25400"/>
          </a:effectLst>
          <a:extLst>
            <a:ext uri="{909E8E84-426E-40DD-AFC4-6F175D3DCCD1}">
              <a14:hiddenFill xmlns:a14="http://schemas.microsoft.com/office/drawing/2010/main">
                <a:solidFill>
                  <a:srgbClr val="FFFFFF"/>
                </a:solidFill>
              </a14:hiddenFill>
            </a:ext>
          </a:extLst>
        </p:spPr>
      </p:pic>
      <p:sp>
        <p:nvSpPr>
          <p:cNvPr id="3" name="Tekstiruutu 2">
            <a:extLst>
              <a:ext uri="{FF2B5EF4-FFF2-40B4-BE49-F238E27FC236}">
                <a16:creationId xmlns:a16="http://schemas.microsoft.com/office/drawing/2014/main" id="{94BEFDE1-A878-4D15-C1E7-0C87CD909D34}"/>
              </a:ext>
            </a:extLst>
          </p:cNvPr>
          <p:cNvSpPr txBox="1"/>
          <p:nvPr/>
        </p:nvSpPr>
        <p:spPr>
          <a:xfrm>
            <a:off x="3118658" y="6239968"/>
            <a:ext cx="2429163" cy="369332"/>
          </a:xfrm>
          <a:prstGeom prst="rect">
            <a:avLst/>
          </a:prstGeom>
          <a:noFill/>
        </p:spPr>
        <p:txBody>
          <a:bodyPr wrap="square" rtlCol="0">
            <a:spAutoFit/>
          </a:bodyPr>
          <a:lstStyle/>
          <a:p>
            <a:r>
              <a:rPr lang="fi-FI" dirty="0"/>
              <a:t>Kuva: Kylväjän arkisto</a:t>
            </a:r>
          </a:p>
        </p:txBody>
      </p:sp>
    </p:spTree>
    <p:extLst>
      <p:ext uri="{BB962C8B-B14F-4D97-AF65-F5344CB8AC3E}">
        <p14:creationId xmlns:p14="http://schemas.microsoft.com/office/powerpoint/2010/main" val="20058843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descr="Kuva, joka sisältää kohteen teksti, Ihmisen kasvot, vaate, hymy&#10;&#10;Kuvaus luotu automaattisesti">
            <a:extLst>
              <a:ext uri="{FF2B5EF4-FFF2-40B4-BE49-F238E27FC236}">
                <a16:creationId xmlns:a16="http://schemas.microsoft.com/office/drawing/2014/main" id="{8DDE0338-9029-2D21-82E4-BFE85761AE9C}"/>
              </a:ext>
            </a:extLst>
          </p:cNvPr>
          <p:cNvPicPr>
            <a:picLocks noChangeAspect="1"/>
          </p:cNvPicPr>
          <p:nvPr/>
        </p:nvPicPr>
        <p:blipFill>
          <a:blip r:embed="rId3"/>
          <a:srcRect r="842" b="8169"/>
          <a:stretch/>
        </p:blipFill>
        <p:spPr>
          <a:xfrm>
            <a:off x="0" y="-1"/>
            <a:ext cx="12300857" cy="6858001"/>
          </a:xfrm>
          <a:prstGeom prst="rect">
            <a:avLst/>
          </a:prstGeom>
        </p:spPr>
      </p:pic>
    </p:spTree>
    <p:extLst>
      <p:ext uri="{BB962C8B-B14F-4D97-AF65-F5344CB8AC3E}">
        <p14:creationId xmlns:p14="http://schemas.microsoft.com/office/powerpoint/2010/main" val="41809130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ADEE667-8BA8-4953-29E2-21E11841E46C}"/>
              </a:ext>
            </a:extLst>
          </p:cNvPr>
          <p:cNvSpPr>
            <a:spLocks noGrp="1"/>
          </p:cNvSpPr>
          <p:nvPr>
            <p:ph type="title"/>
          </p:nvPr>
        </p:nvSpPr>
        <p:spPr>
          <a:xfrm>
            <a:off x="0" y="2775222"/>
            <a:ext cx="12192000" cy="2362835"/>
          </a:xfrm>
        </p:spPr>
        <p:txBody>
          <a:bodyPr>
            <a:noAutofit/>
          </a:bodyPr>
          <a:lstStyle/>
          <a:p>
            <a:pPr algn="ctr"/>
            <a:r>
              <a:rPr lang="fi-FI" sz="6000" dirty="0"/>
              <a:t>Lämmin kiitos lahjastasi!</a:t>
            </a:r>
            <a:br>
              <a:rPr lang="fi-FI" sz="6000" dirty="0"/>
            </a:br>
            <a:br>
              <a:rPr lang="fi-FI" sz="6000" dirty="0"/>
            </a:br>
            <a:r>
              <a:rPr lang="fi-FI" sz="4800" b="0" dirty="0"/>
              <a:t>www.kylvaja.fi</a:t>
            </a:r>
          </a:p>
        </p:txBody>
      </p:sp>
      <p:pic>
        <p:nvPicPr>
          <p:cNvPr id="3" name="Kuva 2">
            <a:extLst>
              <a:ext uri="{FF2B5EF4-FFF2-40B4-BE49-F238E27FC236}">
                <a16:creationId xmlns:a16="http://schemas.microsoft.com/office/drawing/2014/main" id="{C2CDEFFC-B871-E989-F0C5-E84E02CEFB5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34737" y="3987800"/>
            <a:ext cx="1522527" cy="245824"/>
          </a:xfrm>
          <a:prstGeom prst="rect">
            <a:avLst/>
          </a:prstGeom>
        </p:spPr>
      </p:pic>
    </p:spTree>
    <p:extLst>
      <p:ext uri="{BB962C8B-B14F-4D97-AF65-F5344CB8AC3E}">
        <p14:creationId xmlns:p14="http://schemas.microsoft.com/office/powerpoint/2010/main" val="35096768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43C03CF-EEE5-0050-34D3-5FA25FC49589}"/>
              </a:ext>
            </a:extLst>
          </p:cNvPr>
          <p:cNvSpPr>
            <a:spLocks noGrp="1"/>
          </p:cNvSpPr>
          <p:nvPr>
            <p:ph type="title"/>
          </p:nvPr>
        </p:nvSpPr>
        <p:spPr>
          <a:xfrm>
            <a:off x="448056" y="877823"/>
            <a:ext cx="5020056" cy="1197865"/>
          </a:xfrm>
        </p:spPr>
        <p:txBody>
          <a:bodyPr anchor="b">
            <a:normAutofit/>
          </a:bodyPr>
          <a:lstStyle/>
          <a:p>
            <a:pPr algn="ctr"/>
            <a:r>
              <a:rPr lang="fi-FI" sz="6000">
                <a:latin typeface="Calibri" panose="020F0502020204030204" pitchFamily="34" charset="0"/>
                <a:ea typeface="Calibri" panose="020F0502020204030204" pitchFamily="34" charset="0"/>
                <a:cs typeface="Calibri" panose="020F0502020204030204" pitchFamily="34" charset="0"/>
              </a:rPr>
              <a:t>Intia</a:t>
            </a:r>
          </a:p>
        </p:txBody>
      </p:sp>
      <p:sp>
        <p:nvSpPr>
          <p:cNvPr id="11" name="Text Placeholder 3">
            <a:extLst>
              <a:ext uri="{FF2B5EF4-FFF2-40B4-BE49-F238E27FC236}">
                <a16:creationId xmlns:a16="http://schemas.microsoft.com/office/drawing/2014/main" id="{4D4D59E6-1C01-3E1F-4084-C82A4613B6B1}"/>
              </a:ext>
            </a:extLst>
          </p:cNvPr>
          <p:cNvSpPr>
            <a:spLocks noGrp="1"/>
          </p:cNvSpPr>
          <p:nvPr>
            <p:ph type="body" sz="half" idx="2"/>
          </p:nvPr>
        </p:nvSpPr>
        <p:spPr>
          <a:xfrm>
            <a:off x="448056" y="2212848"/>
            <a:ext cx="5166360" cy="4233672"/>
          </a:xfrm>
        </p:spPr>
        <p:txBody>
          <a:bodyPr vert="horz" lIns="91440" tIns="45720" rIns="91440" bIns="45720" rtlCol="0" anchor="t">
            <a:normAutofit/>
          </a:bodyPr>
          <a:lstStyle/>
          <a:p>
            <a:r>
              <a:rPr lang="fi-FI" sz="2400" dirty="0"/>
              <a:t>Intiassa Kylväjä tukee vaikeassa uskonnonvapaustilanteessa toimivan evankelis-luterilaisen kirkon kouluhanketta. </a:t>
            </a:r>
          </a:p>
          <a:p>
            <a:r>
              <a:rPr lang="fi-FI" sz="2400" dirty="0"/>
              <a:t>Kristillinen koulu on kylän lasten ainoa mahdollisuus saada opetusta, ja sellaisena se on hyvin arvokas myös hinduperheille. Opetus kattaa paikallisen järjestelmän mukaisen peruskoulun. Lisäksi kirkon työntekijät kokoavat muillakin syrjäisillä alueilla lapsia yhteen saamaan opetusta.</a:t>
            </a:r>
            <a:endParaRPr lang="en-US" dirty="0"/>
          </a:p>
        </p:txBody>
      </p:sp>
      <p:pic>
        <p:nvPicPr>
          <p:cNvPr id="5" name="Kuvan paikkamerkki 4">
            <a:extLst>
              <a:ext uri="{FF2B5EF4-FFF2-40B4-BE49-F238E27FC236}">
                <a16:creationId xmlns:a16="http://schemas.microsoft.com/office/drawing/2014/main" id="{B2D63D12-A8C8-E7A7-737C-DE6A41447CAF}"/>
              </a:ext>
            </a:extLst>
          </p:cNvPr>
          <p:cNvPicPr>
            <a:picLocks noGrp="1" noChangeAspect="1"/>
          </p:cNvPicPr>
          <p:nvPr>
            <p:ph type="pic" idx="1"/>
          </p:nvPr>
        </p:nvPicPr>
        <p:blipFill>
          <a:blip r:embed="rId3" cstate="email">
            <a:extLst>
              <a:ext uri="{28A0092B-C50C-407E-A947-70E740481C1C}">
                <a14:useLocalDpi xmlns:a14="http://schemas.microsoft.com/office/drawing/2010/main"/>
              </a:ext>
            </a:extLst>
          </a:blip>
          <a:srcRect l="14318" r="14318" b="5779"/>
          <a:stretch/>
        </p:blipFill>
        <p:spPr>
          <a:xfrm>
            <a:off x="6053328" y="2075688"/>
            <a:ext cx="5354173" cy="3983367"/>
          </a:xfrm>
          <a:prstGeom prst="rect">
            <a:avLst/>
          </a:prstGeom>
          <a:effectLst>
            <a:softEdge rad="25400"/>
          </a:effectLst>
        </p:spPr>
      </p:pic>
      <p:sp>
        <p:nvSpPr>
          <p:cNvPr id="3" name="Tekstiruutu 2">
            <a:extLst>
              <a:ext uri="{FF2B5EF4-FFF2-40B4-BE49-F238E27FC236}">
                <a16:creationId xmlns:a16="http://schemas.microsoft.com/office/drawing/2014/main" id="{95A0A253-FCFB-1175-E237-0B626FC940E2}"/>
              </a:ext>
            </a:extLst>
          </p:cNvPr>
          <p:cNvSpPr txBox="1"/>
          <p:nvPr/>
        </p:nvSpPr>
        <p:spPr>
          <a:xfrm>
            <a:off x="6053328" y="6059055"/>
            <a:ext cx="1852999" cy="369332"/>
          </a:xfrm>
          <a:prstGeom prst="rect">
            <a:avLst/>
          </a:prstGeom>
          <a:noFill/>
        </p:spPr>
        <p:txBody>
          <a:bodyPr wrap="square" rtlCol="0">
            <a:spAutoFit/>
          </a:bodyPr>
          <a:lstStyle/>
          <a:p>
            <a:r>
              <a:rPr lang="fi-FI" dirty="0"/>
              <a:t>Kuva: </a:t>
            </a:r>
            <a:r>
              <a:rPr lang="fi-FI" dirty="0" err="1"/>
              <a:t>Pixabay</a:t>
            </a:r>
            <a:endParaRPr lang="fi-FI" dirty="0"/>
          </a:p>
        </p:txBody>
      </p:sp>
    </p:spTree>
    <p:extLst>
      <p:ext uri="{BB962C8B-B14F-4D97-AF65-F5344CB8AC3E}">
        <p14:creationId xmlns:p14="http://schemas.microsoft.com/office/powerpoint/2010/main" val="19522058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A5FAB1-2ADE-2113-0A4E-9E5A3781F702}"/>
              </a:ext>
            </a:extLst>
          </p:cNvPr>
          <p:cNvSpPr>
            <a:spLocks noGrp="1"/>
          </p:cNvSpPr>
          <p:nvPr>
            <p:ph type="title"/>
          </p:nvPr>
        </p:nvSpPr>
        <p:spPr/>
        <p:txBody>
          <a:bodyPr/>
          <a:lstStyle/>
          <a:p>
            <a:pPr algn="ctr"/>
            <a:r>
              <a:rPr lang="fi-FI"/>
              <a:t>Kristillinen koulu Intiassa</a:t>
            </a:r>
          </a:p>
        </p:txBody>
      </p:sp>
      <p:pic>
        <p:nvPicPr>
          <p:cNvPr id="5" name="Sisällön paikkamerkki 4">
            <a:extLst>
              <a:ext uri="{FF2B5EF4-FFF2-40B4-BE49-F238E27FC236}">
                <a16:creationId xmlns:a16="http://schemas.microsoft.com/office/drawing/2014/main" id="{2663329D-B450-5AA5-7DF3-01107E4B9963}"/>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rcRect t="5847" r="18600" b="11155"/>
          <a:stretch/>
        </p:blipFill>
        <p:spPr>
          <a:xfrm>
            <a:off x="2699849" y="1807030"/>
            <a:ext cx="6792301" cy="4442005"/>
          </a:xfrm>
          <a:prstGeom prst="rect">
            <a:avLst/>
          </a:prstGeom>
          <a:effectLst>
            <a:softEdge rad="25400"/>
          </a:effectLst>
        </p:spPr>
      </p:pic>
      <p:sp>
        <p:nvSpPr>
          <p:cNvPr id="3" name="Tekstiruutu 2">
            <a:extLst>
              <a:ext uri="{FF2B5EF4-FFF2-40B4-BE49-F238E27FC236}">
                <a16:creationId xmlns:a16="http://schemas.microsoft.com/office/drawing/2014/main" id="{F7EA8977-E983-65DF-A401-8278CF8B20C1}"/>
              </a:ext>
            </a:extLst>
          </p:cNvPr>
          <p:cNvSpPr txBox="1"/>
          <p:nvPr/>
        </p:nvSpPr>
        <p:spPr>
          <a:xfrm>
            <a:off x="2699849" y="6249035"/>
            <a:ext cx="2558473" cy="369332"/>
          </a:xfrm>
          <a:prstGeom prst="rect">
            <a:avLst/>
          </a:prstGeom>
          <a:noFill/>
        </p:spPr>
        <p:txBody>
          <a:bodyPr wrap="square" rtlCol="0">
            <a:spAutoFit/>
          </a:bodyPr>
          <a:lstStyle/>
          <a:p>
            <a:r>
              <a:rPr lang="fi-FI" dirty="0"/>
              <a:t>Kuva: Kylväjän arkisto</a:t>
            </a:r>
          </a:p>
        </p:txBody>
      </p:sp>
    </p:spTree>
    <p:extLst>
      <p:ext uri="{BB962C8B-B14F-4D97-AF65-F5344CB8AC3E}">
        <p14:creationId xmlns:p14="http://schemas.microsoft.com/office/powerpoint/2010/main" val="148574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F4D282D-3B68-50F7-9284-9E3CDEABB25F}"/>
              </a:ext>
            </a:extLst>
          </p:cNvPr>
          <p:cNvSpPr>
            <a:spLocks noGrp="1"/>
          </p:cNvSpPr>
          <p:nvPr>
            <p:ph type="title"/>
          </p:nvPr>
        </p:nvSpPr>
        <p:spPr/>
        <p:txBody>
          <a:bodyPr/>
          <a:lstStyle/>
          <a:p>
            <a:pPr algn="ctr"/>
            <a:r>
              <a:rPr lang="fi-FI"/>
              <a:t>Opetusta koulun ulkopuolella</a:t>
            </a:r>
          </a:p>
        </p:txBody>
      </p:sp>
      <p:pic>
        <p:nvPicPr>
          <p:cNvPr id="9" name="Kuva 8">
            <a:extLst>
              <a:ext uri="{FF2B5EF4-FFF2-40B4-BE49-F238E27FC236}">
                <a16:creationId xmlns:a16="http://schemas.microsoft.com/office/drawing/2014/main" id="{269C0A55-3B97-733D-C4EA-2549BAEF8F2D}"/>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569220" y="1934528"/>
            <a:ext cx="7053560" cy="4313472"/>
          </a:xfrm>
          <a:prstGeom prst="rect">
            <a:avLst/>
          </a:prstGeom>
          <a:effectLst>
            <a:softEdge rad="25400"/>
          </a:effectLst>
        </p:spPr>
      </p:pic>
      <p:sp>
        <p:nvSpPr>
          <p:cNvPr id="3" name="Tekstiruutu 2">
            <a:extLst>
              <a:ext uri="{FF2B5EF4-FFF2-40B4-BE49-F238E27FC236}">
                <a16:creationId xmlns:a16="http://schemas.microsoft.com/office/drawing/2014/main" id="{BC22E7FD-D974-0F19-8416-59ACCF743A7F}"/>
              </a:ext>
            </a:extLst>
          </p:cNvPr>
          <p:cNvSpPr txBox="1"/>
          <p:nvPr/>
        </p:nvSpPr>
        <p:spPr>
          <a:xfrm>
            <a:off x="2569220" y="6248000"/>
            <a:ext cx="2438400" cy="369332"/>
          </a:xfrm>
          <a:prstGeom prst="rect">
            <a:avLst/>
          </a:prstGeom>
          <a:noFill/>
        </p:spPr>
        <p:txBody>
          <a:bodyPr wrap="square" rtlCol="0">
            <a:spAutoFit/>
          </a:bodyPr>
          <a:lstStyle/>
          <a:p>
            <a:r>
              <a:rPr lang="fi-FI" dirty="0"/>
              <a:t>Kuva: Kylväjän arkisto</a:t>
            </a:r>
          </a:p>
        </p:txBody>
      </p:sp>
    </p:spTree>
    <p:extLst>
      <p:ext uri="{BB962C8B-B14F-4D97-AF65-F5344CB8AC3E}">
        <p14:creationId xmlns:p14="http://schemas.microsoft.com/office/powerpoint/2010/main" val="2737801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Kuvan paikkamerkki 9">
            <a:extLst>
              <a:ext uri="{FF2B5EF4-FFF2-40B4-BE49-F238E27FC236}">
                <a16:creationId xmlns:a16="http://schemas.microsoft.com/office/drawing/2014/main" id="{8A2AF7A5-E9E6-420A-9850-784CE37E4DED}"/>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6246362" y="819456"/>
            <a:ext cx="4144444" cy="5525926"/>
          </a:xfrm>
          <a:prstGeom prst="rect">
            <a:avLst/>
          </a:prstGeom>
          <a:noFill/>
          <a:effectLst>
            <a:softEdge rad="25400"/>
          </a:effectLst>
        </p:spPr>
      </p:pic>
      <p:pic>
        <p:nvPicPr>
          <p:cNvPr id="12" name="Kuva 11">
            <a:extLst>
              <a:ext uri="{FF2B5EF4-FFF2-40B4-BE49-F238E27FC236}">
                <a16:creationId xmlns:a16="http://schemas.microsoft.com/office/drawing/2014/main" id="{6EC5C863-89A7-EA85-EE90-FCD6E0A2FA3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630814" y="819456"/>
            <a:ext cx="4144445" cy="5525926"/>
          </a:xfrm>
          <a:prstGeom prst="rect">
            <a:avLst/>
          </a:prstGeom>
          <a:effectLst>
            <a:softEdge rad="25400"/>
          </a:effectLst>
        </p:spPr>
      </p:pic>
      <p:sp>
        <p:nvSpPr>
          <p:cNvPr id="2" name="Tekstiruutu 1">
            <a:extLst>
              <a:ext uri="{FF2B5EF4-FFF2-40B4-BE49-F238E27FC236}">
                <a16:creationId xmlns:a16="http://schemas.microsoft.com/office/drawing/2014/main" id="{09CCB463-948B-0AC5-9D73-62BFF0F2F2FF}"/>
              </a:ext>
            </a:extLst>
          </p:cNvPr>
          <p:cNvSpPr txBox="1"/>
          <p:nvPr/>
        </p:nvSpPr>
        <p:spPr>
          <a:xfrm>
            <a:off x="1630814" y="6345382"/>
            <a:ext cx="3218277" cy="369332"/>
          </a:xfrm>
          <a:prstGeom prst="rect">
            <a:avLst/>
          </a:prstGeom>
          <a:noFill/>
        </p:spPr>
        <p:txBody>
          <a:bodyPr wrap="square" rtlCol="0">
            <a:spAutoFit/>
          </a:bodyPr>
          <a:lstStyle/>
          <a:p>
            <a:r>
              <a:rPr lang="fi-FI" dirty="0"/>
              <a:t>Kuvat: Kylväjän arkisto</a:t>
            </a:r>
          </a:p>
        </p:txBody>
      </p:sp>
    </p:spTree>
    <p:extLst>
      <p:ext uri="{BB962C8B-B14F-4D97-AF65-F5344CB8AC3E}">
        <p14:creationId xmlns:p14="http://schemas.microsoft.com/office/powerpoint/2010/main" val="16124052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laceHolder 1"/>
          <p:cNvSpPr>
            <a:spLocks noGrp="1"/>
          </p:cNvSpPr>
          <p:nvPr>
            <p:ph type="title"/>
          </p:nvPr>
        </p:nvSpPr>
        <p:spPr>
          <a:xfrm>
            <a:off x="241128" y="663453"/>
            <a:ext cx="5400000" cy="1307160"/>
          </a:xfrm>
          <a:prstGeom prst="rect">
            <a:avLst/>
          </a:prstGeom>
          <a:noFill/>
          <a:ln w="0">
            <a:noFill/>
          </a:ln>
        </p:spPr>
        <p:txBody>
          <a:bodyPr lIns="91440" tIns="45720" rIns="91440" bIns="45720" anchor="b">
            <a:noAutofit/>
          </a:bodyPr>
          <a:lstStyle/>
          <a:p>
            <a:pPr indent="0" algn="ctr" defTabSz="914400">
              <a:lnSpc>
                <a:spcPct val="90000"/>
              </a:lnSpc>
              <a:buNone/>
            </a:pPr>
            <a:r>
              <a:rPr lang="en-FI" sz="6000" b="1" u="none" strike="noStrike">
                <a:solidFill>
                  <a:srgbClr val="004AAD"/>
                </a:solidFill>
                <a:uFillTx/>
                <a:latin typeface="Calibri"/>
              </a:rPr>
              <a:t>Indonesia</a:t>
            </a:r>
          </a:p>
        </p:txBody>
      </p:sp>
      <p:sp>
        <p:nvSpPr>
          <p:cNvPr id="12" name="PlaceHolder 2"/>
          <p:cNvSpPr>
            <a:spLocks noGrp="1"/>
          </p:cNvSpPr>
          <p:nvPr>
            <p:ph type="subTitle"/>
          </p:nvPr>
        </p:nvSpPr>
        <p:spPr>
          <a:xfrm>
            <a:off x="642256" y="2155372"/>
            <a:ext cx="4922672" cy="3842657"/>
          </a:xfrm>
          <a:prstGeom prst="rect">
            <a:avLst/>
          </a:prstGeom>
          <a:noFill/>
          <a:ln w="0">
            <a:noFill/>
          </a:ln>
        </p:spPr>
        <p:txBody>
          <a:bodyPr lIns="91440" tIns="45720" rIns="91440" bIns="45720" anchor="t">
            <a:noAutofit/>
          </a:bodyPr>
          <a:lstStyle/>
          <a:p>
            <a:r>
              <a:rPr lang="fi-FI" sz="2400" b="0" dirty="0"/>
              <a:t>Indonesiassa Itä-Jaavan alueella työntekijämme vierailevat lastenkodeissa ja päiväkodeissa, joissa on vähemmistökansoihin kuuluvia lapsia ja nuoria, jotka eivät ole kuulleet evankeliumia. </a:t>
            </a:r>
          </a:p>
          <a:p>
            <a:endParaRPr lang="fi-FI" sz="2400" b="0" dirty="0"/>
          </a:p>
          <a:p>
            <a:r>
              <a:rPr lang="fi-FI" sz="2400" b="0" dirty="0"/>
              <a:t>Lasten oppimista tuetaan vuorovaikutteisella työskentelyllä, ja heidän arkeensa tuodaan iloa luovin menetelmin.</a:t>
            </a:r>
          </a:p>
          <a:p>
            <a:pPr indent="0" algn="ctr">
              <a:buNone/>
            </a:pPr>
            <a:endParaRPr lang="fi-FI" sz="3200" b="0" u="none" strike="noStrike" dirty="0">
              <a:solidFill>
                <a:srgbClr val="000000"/>
              </a:solidFill>
              <a:uFillTx/>
              <a:latin typeface="Arial"/>
            </a:endParaRPr>
          </a:p>
        </p:txBody>
      </p:sp>
      <p:pic>
        <p:nvPicPr>
          <p:cNvPr id="1026" name="Picture 2">
            <a:extLst>
              <a:ext uri="{FF2B5EF4-FFF2-40B4-BE49-F238E27FC236}">
                <a16:creationId xmlns:a16="http://schemas.microsoft.com/office/drawing/2014/main" id="{EAC92617-13D2-C6C5-BCD4-CC2651B76D98}"/>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14733"/>
          <a:stretch/>
        </p:blipFill>
        <p:spPr bwMode="auto">
          <a:xfrm>
            <a:off x="5932714" y="2155372"/>
            <a:ext cx="4753759" cy="3721899"/>
          </a:xfrm>
          <a:prstGeom prst="rect">
            <a:avLst/>
          </a:prstGeom>
          <a:noFill/>
          <a:effectLst>
            <a:softEdge rad="25400"/>
          </a:effectLst>
          <a:extLst>
            <a:ext uri="{909E8E84-426E-40DD-AFC4-6F175D3DCCD1}">
              <a14:hiddenFill xmlns:a14="http://schemas.microsoft.com/office/drawing/2010/main">
                <a:solidFill>
                  <a:srgbClr val="FFFFFF"/>
                </a:solidFill>
              </a14:hiddenFill>
            </a:ext>
          </a:extLst>
        </p:spPr>
      </p:pic>
      <p:sp>
        <p:nvSpPr>
          <p:cNvPr id="2" name="Tekstiruutu 1">
            <a:extLst>
              <a:ext uri="{FF2B5EF4-FFF2-40B4-BE49-F238E27FC236}">
                <a16:creationId xmlns:a16="http://schemas.microsoft.com/office/drawing/2014/main" id="{4BE4554F-6867-69BD-D771-CD2A74DADAA3}"/>
              </a:ext>
            </a:extLst>
          </p:cNvPr>
          <p:cNvSpPr txBox="1"/>
          <p:nvPr/>
        </p:nvSpPr>
        <p:spPr>
          <a:xfrm>
            <a:off x="5932714" y="5877271"/>
            <a:ext cx="1930400" cy="369332"/>
          </a:xfrm>
          <a:prstGeom prst="rect">
            <a:avLst/>
          </a:prstGeom>
          <a:noFill/>
        </p:spPr>
        <p:txBody>
          <a:bodyPr wrap="square" rtlCol="0">
            <a:spAutoFit/>
          </a:bodyPr>
          <a:lstStyle/>
          <a:p>
            <a:r>
              <a:rPr lang="fi-FI" dirty="0"/>
              <a:t>Kuva: Janne Aitta</a:t>
            </a:r>
          </a:p>
        </p:txBody>
      </p:sp>
    </p:spTree>
    <p:extLst>
      <p:ext uri="{BB962C8B-B14F-4D97-AF65-F5344CB8AC3E}">
        <p14:creationId xmlns:p14="http://schemas.microsoft.com/office/powerpoint/2010/main" val="4261462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laceHolder 1"/>
          <p:cNvSpPr>
            <a:spLocks noGrp="1"/>
          </p:cNvSpPr>
          <p:nvPr>
            <p:ph type="title"/>
          </p:nvPr>
        </p:nvSpPr>
        <p:spPr>
          <a:xfrm>
            <a:off x="541934" y="1243663"/>
            <a:ext cx="11108134" cy="1456892"/>
          </a:xfrm>
          <a:prstGeom prst="rect">
            <a:avLst/>
          </a:prstGeom>
          <a:noFill/>
          <a:ln w="0">
            <a:noFill/>
          </a:ln>
        </p:spPr>
        <p:txBody>
          <a:bodyPr lIns="91440" tIns="45720" rIns="91440" bIns="45720" anchor="ctr">
            <a:noAutofit/>
          </a:bodyPr>
          <a:lstStyle/>
          <a:p>
            <a:r>
              <a:rPr lang="fi-FI" sz="2400" b="0" dirty="0">
                <a:latin typeface="Calibri"/>
              </a:rPr>
              <a:t>Työntekijämme kohtaavat heikoimmassa asemassa olevia lapsia ja nuoria. Taito- ja taideaineita sekä englantia opettamalla saadaan luontevasti kontakti paikallisiin lapsiin ja nuoriin.</a:t>
            </a:r>
            <a:endParaRPr lang="en-FI" sz="2400" b="0" dirty="0">
              <a:latin typeface="Calibri"/>
            </a:endParaRPr>
          </a:p>
        </p:txBody>
      </p:sp>
      <p:pic>
        <p:nvPicPr>
          <p:cNvPr id="3" name="Kuva 2">
            <a:extLst>
              <a:ext uri="{FF2B5EF4-FFF2-40B4-BE49-F238E27FC236}">
                <a16:creationId xmlns:a16="http://schemas.microsoft.com/office/drawing/2014/main" id="{FBEF825F-CA20-3FC6-DEBF-DC991DF8D246}"/>
              </a:ext>
            </a:extLst>
          </p:cNvPr>
          <p:cNvPicPr/>
          <p:nvPr/>
        </p:nvPicPr>
        <p:blipFill>
          <a:blip r:embed="rId3"/>
          <a:srcRect l="6383" r="16928" b="10206"/>
          <a:stretch/>
        </p:blipFill>
        <p:spPr>
          <a:xfrm>
            <a:off x="541932" y="2574479"/>
            <a:ext cx="5847982" cy="3559628"/>
          </a:xfrm>
          <a:prstGeom prst="rect">
            <a:avLst/>
          </a:prstGeom>
          <a:ln w="0">
            <a:noFill/>
          </a:ln>
          <a:effectLst>
            <a:softEdge rad="25400"/>
          </a:effectLst>
        </p:spPr>
      </p:pic>
      <p:sp>
        <p:nvSpPr>
          <p:cNvPr id="2" name="Tekstiruutu 1">
            <a:extLst>
              <a:ext uri="{FF2B5EF4-FFF2-40B4-BE49-F238E27FC236}">
                <a16:creationId xmlns:a16="http://schemas.microsoft.com/office/drawing/2014/main" id="{10944B46-C173-9DD2-D404-3DC36F1FDE5C}"/>
              </a:ext>
            </a:extLst>
          </p:cNvPr>
          <p:cNvSpPr txBox="1"/>
          <p:nvPr/>
        </p:nvSpPr>
        <p:spPr>
          <a:xfrm>
            <a:off x="6861373" y="2851570"/>
            <a:ext cx="4788694" cy="2677656"/>
          </a:xfrm>
          <a:prstGeom prst="rect">
            <a:avLst/>
          </a:prstGeom>
          <a:noFill/>
        </p:spPr>
        <p:txBody>
          <a:bodyPr wrap="square" lIns="91440" tIns="45720" rIns="91440" bIns="45720" rtlCol="0" anchor="t">
            <a:spAutoFit/>
          </a:bodyPr>
          <a:lstStyle/>
          <a:p>
            <a:r>
              <a:rPr lang="fi-FI" sz="2400" b="0" u="none" strike="noStrike" dirty="0">
                <a:solidFill>
                  <a:srgbClr val="004AAD"/>
                </a:solidFill>
                <a:uFillTx/>
                <a:latin typeface="Calibri"/>
              </a:rPr>
              <a:t>Nuorisovankiloissa työntekijämme tavoittavat vähemmistökansojen nuoria.</a:t>
            </a:r>
            <a:r>
              <a:rPr lang="fi-FI" sz="2400" dirty="0">
                <a:solidFill>
                  <a:srgbClr val="004AAD"/>
                </a:solidFill>
                <a:latin typeface="Calibri"/>
              </a:rPr>
              <a:t> </a:t>
            </a:r>
            <a:r>
              <a:rPr lang="fi-FI" sz="2400" b="0" u="none" strike="noStrike" dirty="0">
                <a:solidFill>
                  <a:srgbClr val="004AAD"/>
                </a:solidFill>
                <a:uFillTx/>
                <a:latin typeface="Calibri"/>
              </a:rPr>
              <a:t>Evankeliumin todistuksen ja </a:t>
            </a:r>
            <a:r>
              <a:rPr lang="fi-FI" sz="2400" dirty="0">
                <a:solidFill>
                  <a:srgbClr val="004AAD"/>
                </a:solidFill>
                <a:latin typeface="Calibri"/>
              </a:rPr>
              <a:t>kohtaamisten kautta työntekijämme rohkaisevat</a:t>
            </a:r>
            <a:r>
              <a:rPr lang="fi-FI" sz="2400" b="0" u="none" strike="noStrike" dirty="0">
                <a:solidFill>
                  <a:srgbClr val="004AAD"/>
                </a:solidFill>
                <a:uFillTx/>
                <a:latin typeface="Calibri"/>
              </a:rPr>
              <a:t> nuoria löytämään </a:t>
            </a:r>
            <a:r>
              <a:rPr lang="fi-FI" sz="2400" dirty="0">
                <a:solidFill>
                  <a:srgbClr val="004AAD"/>
                </a:solidFill>
                <a:latin typeface="Calibri"/>
              </a:rPr>
              <a:t>lahjojaan ja omaa paikkaansa </a:t>
            </a:r>
            <a:r>
              <a:rPr lang="fi-FI" sz="2400" b="0" u="none" strike="noStrike" dirty="0">
                <a:solidFill>
                  <a:srgbClr val="004AAD"/>
                </a:solidFill>
                <a:uFillTx/>
                <a:latin typeface="Calibri"/>
              </a:rPr>
              <a:t>kristittyjen </a:t>
            </a:r>
            <a:r>
              <a:rPr lang="fi-FI" sz="2400" dirty="0">
                <a:solidFill>
                  <a:srgbClr val="004AAD"/>
                </a:solidFill>
                <a:latin typeface="Calibri"/>
                <a:ea typeface="+mj-ea"/>
                <a:cs typeface="+mj-cs"/>
              </a:rPr>
              <a:t>yhteydessä</a:t>
            </a:r>
            <a:r>
              <a:rPr lang="fi-FI" sz="2400" b="0" u="none" strike="noStrike" dirty="0">
                <a:solidFill>
                  <a:srgbClr val="004AAD"/>
                </a:solidFill>
                <a:uFillTx/>
                <a:latin typeface="Calibri"/>
              </a:rPr>
              <a:t>.</a:t>
            </a:r>
            <a:endParaRPr lang="fi-FI" sz="2400" dirty="0">
              <a:ea typeface="Calibri"/>
              <a:cs typeface="Calibri"/>
            </a:endParaRPr>
          </a:p>
        </p:txBody>
      </p:sp>
      <p:sp>
        <p:nvSpPr>
          <p:cNvPr id="4" name="Tekstiruutu 3">
            <a:extLst>
              <a:ext uri="{FF2B5EF4-FFF2-40B4-BE49-F238E27FC236}">
                <a16:creationId xmlns:a16="http://schemas.microsoft.com/office/drawing/2014/main" id="{6DF03A1F-7311-14A3-F3EF-35757A57D1A6}"/>
              </a:ext>
            </a:extLst>
          </p:cNvPr>
          <p:cNvSpPr txBox="1"/>
          <p:nvPr/>
        </p:nvSpPr>
        <p:spPr>
          <a:xfrm>
            <a:off x="541932" y="6134107"/>
            <a:ext cx="3014068" cy="369332"/>
          </a:xfrm>
          <a:prstGeom prst="rect">
            <a:avLst/>
          </a:prstGeom>
          <a:noFill/>
        </p:spPr>
        <p:txBody>
          <a:bodyPr wrap="square" rtlCol="0">
            <a:spAutoFit/>
          </a:bodyPr>
          <a:lstStyle/>
          <a:p>
            <a:r>
              <a:rPr lang="fi-FI" dirty="0"/>
              <a:t>Kuva: Kylväjän arkisto</a:t>
            </a:r>
          </a:p>
        </p:txBody>
      </p:sp>
    </p:spTree>
    <p:extLst>
      <p:ext uri="{BB962C8B-B14F-4D97-AF65-F5344CB8AC3E}">
        <p14:creationId xmlns:p14="http://schemas.microsoft.com/office/powerpoint/2010/main" val="3905540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510DE3A-BE05-125A-FC9F-17B570128E50}"/>
              </a:ext>
            </a:extLst>
          </p:cNvPr>
          <p:cNvSpPr>
            <a:spLocks noGrp="1"/>
          </p:cNvSpPr>
          <p:nvPr>
            <p:ph type="title"/>
          </p:nvPr>
        </p:nvSpPr>
        <p:spPr>
          <a:xfrm>
            <a:off x="481584" y="1052443"/>
            <a:ext cx="6504461" cy="1325563"/>
          </a:xfrm>
        </p:spPr>
        <p:txBody>
          <a:bodyPr/>
          <a:lstStyle/>
          <a:p>
            <a:pPr algn="ctr"/>
            <a:r>
              <a:rPr lang="fi-FI" sz="6000">
                <a:ea typeface="Calibri"/>
                <a:cs typeface="Calibri"/>
              </a:rPr>
              <a:t>Itä-Aasia</a:t>
            </a:r>
            <a:endParaRPr lang="fi-FI" sz="6000" b="0">
              <a:solidFill>
                <a:srgbClr val="000000"/>
              </a:solidFill>
              <a:ea typeface="Calibri"/>
              <a:cs typeface="Calibri"/>
            </a:endParaRPr>
          </a:p>
          <a:p>
            <a:endParaRPr lang="fi-FI" sz="2800" b="0">
              <a:ea typeface="Calibri"/>
              <a:cs typeface="Calibri"/>
            </a:endParaRPr>
          </a:p>
        </p:txBody>
      </p:sp>
      <p:sp>
        <p:nvSpPr>
          <p:cNvPr id="3" name="Sisällön paikkamerkki 2">
            <a:extLst>
              <a:ext uri="{FF2B5EF4-FFF2-40B4-BE49-F238E27FC236}">
                <a16:creationId xmlns:a16="http://schemas.microsoft.com/office/drawing/2014/main" id="{D88CF0F3-E412-9499-EC72-FA921AF0FDBE}"/>
              </a:ext>
            </a:extLst>
          </p:cNvPr>
          <p:cNvSpPr>
            <a:spLocks noGrp="1"/>
          </p:cNvSpPr>
          <p:nvPr>
            <p:ph idx="1"/>
          </p:nvPr>
        </p:nvSpPr>
        <p:spPr>
          <a:xfrm>
            <a:off x="1096295" y="2360284"/>
            <a:ext cx="6090919" cy="2839720"/>
          </a:xfrm>
        </p:spPr>
        <p:txBody>
          <a:bodyPr vert="horz" lIns="91440" tIns="45720" rIns="91440" bIns="45720" rtlCol="0" anchor="t">
            <a:normAutofit/>
          </a:bodyPr>
          <a:lstStyle/>
          <a:p>
            <a:r>
              <a:rPr lang="fi-FI" sz="2400" dirty="0">
                <a:ea typeface="Calibri"/>
                <a:cs typeface="Calibri"/>
              </a:rPr>
              <a:t>Kylväjä pyrkii palvelemaan Itä-Aasian</a:t>
            </a:r>
            <a:r>
              <a:rPr lang="fi-FI" sz="2400" b="1" dirty="0">
                <a:ea typeface="Calibri"/>
                <a:cs typeface="Calibri"/>
              </a:rPr>
              <a:t> </a:t>
            </a:r>
            <a:r>
              <a:rPr lang="fi-FI" sz="2400" dirty="0">
                <a:ea typeface="Calibri"/>
                <a:cs typeface="Calibri"/>
              </a:rPr>
              <a:t>suljetun maan vaikeissa olosuhteissa elävää kansaa koulutuksen ja avustustyön kautta. </a:t>
            </a:r>
          </a:p>
          <a:p>
            <a:r>
              <a:rPr lang="fi-FI" sz="2400" dirty="0">
                <a:ea typeface="Calibri"/>
                <a:cs typeface="Calibri"/>
              </a:rPr>
              <a:t>Koulutus toteutuu osittain maan rajojen ulkopuolella lasten ja nuorten englannin opetuksen muodossa.</a:t>
            </a:r>
          </a:p>
          <a:p>
            <a:endParaRPr lang="fi-FI" dirty="0">
              <a:ea typeface="Calibri"/>
              <a:cs typeface="Calibri"/>
            </a:endParaRPr>
          </a:p>
          <a:p>
            <a:endParaRPr lang="fi-FI" dirty="0">
              <a:ea typeface="Calibri"/>
              <a:cs typeface="Calibri"/>
            </a:endParaRPr>
          </a:p>
        </p:txBody>
      </p:sp>
      <p:pic>
        <p:nvPicPr>
          <p:cNvPr id="8" name="Kuva 7" descr="Kuva, joka sisältää kohteen puu, kukinto, kasvi, kevät&#10;&#10;Kuvaus luotu automaattisesti">
            <a:extLst>
              <a:ext uri="{FF2B5EF4-FFF2-40B4-BE49-F238E27FC236}">
                <a16:creationId xmlns:a16="http://schemas.microsoft.com/office/drawing/2014/main" id="{54309C08-8F5F-7E8C-6003-A59E9436F3DE}"/>
              </a:ext>
            </a:extLst>
          </p:cNvPr>
          <p:cNvPicPr>
            <a:picLocks noChangeAspect="1"/>
          </p:cNvPicPr>
          <p:nvPr/>
        </p:nvPicPr>
        <p:blipFill>
          <a:blip r:embed="rId3" cstate="email">
            <a:extLst>
              <a:ext uri="{28A0092B-C50C-407E-A947-70E740481C1C}">
                <a14:useLocalDpi xmlns:a14="http://schemas.microsoft.com/office/drawing/2010/main"/>
              </a:ext>
            </a:extLst>
          </a:blip>
          <a:srcRect l="779" r="31373" b="9499"/>
          <a:stretch/>
        </p:blipFill>
        <p:spPr>
          <a:xfrm>
            <a:off x="7305963" y="2368110"/>
            <a:ext cx="3799637" cy="3772260"/>
          </a:xfrm>
          <a:prstGeom prst="rect">
            <a:avLst/>
          </a:prstGeom>
          <a:effectLst>
            <a:softEdge rad="25400"/>
          </a:effectLst>
        </p:spPr>
      </p:pic>
      <p:sp>
        <p:nvSpPr>
          <p:cNvPr id="4" name="Tekstiruutu 3">
            <a:extLst>
              <a:ext uri="{FF2B5EF4-FFF2-40B4-BE49-F238E27FC236}">
                <a16:creationId xmlns:a16="http://schemas.microsoft.com/office/drawing/2014/main" id="{68D4FB4B-16A5-9B5D-3741-FA4873D99FE6}"/>
              </a:ext>
            </a:extLst>
          </p:cNvPr>
          <p:cNvSpPr txBox="1"/>
          <p:nvPr/>
        </p:nvSpPr>
        <p:spPr>
          <a:xfrm>
            <a:off x="7305963" y="6140370"/>
            <a:ext cx="2438401" cy="369332"/>
          </a:xfrm>
          <a:prstGeom prst="rect">
            <a:avLst/>
          </a:prstGeom>
          <a:noFill/>
        </p:spPr>
        <p:txBody>
          <a:bodyPr wrap="square" rtlCol="0">
            <a:spAutoFit/>
          </a:bodyPr>
          <a:lstStyle/>
          <a:p>
            <a:r>
              <a:rPr lang="fi-FI" dirty="0"/>
              <a:t>Kuva: Kylväjän arkisto</a:t>
            </a:r>
          </a:p>
        </p:txBody>
      </p:sp>
    </p:spTree>
    <p:extLst>
      <p:ext uri="{BB962C8B-B14F-4D97-AF65-F5344CB8AC3E}">
        <p14:creationId xmlns:p14="http://schemas.microsoft.com/office/powerpoint/2010/main" val="2096318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1D27EC7-BCF1-CFEC-052E-437B68290CD9}"/>
              </a:ext>
            </a:extLst>
          </p:cNvPr>
          <p:cNvSpPr>
            <a:spLocks noGrp="1"/>
          </p:cNvSpPr>
          <p:nvPr>
            <p:ph type="title"/>
          </p:nvPr>
        </p:nvSpPr>
        <p:spPr>
          <a:xfrm>
            <a:off x="1089276" y="975570"/>
            <a:ext cx="5910968" cy="1325563"/>
          </a:xfrm>
        </p:spPr>
        <p:txBody>
          <a:bodyPr/>
          <a:lstStyle/>
          <a:p>
            <a:pPr algn="ctr"/>
            <a:r>
              <a:rPr lang="fi-FI">
                <a:ea typeface="Calibri"/>
                <a:cs typeface="Calibri"/>
              </a:rPr>
              <a:t>Englannin opetusta</a:t>
            </a:r>
            <a:endParaRPr lang="fi-FI"/>
          </a:p>
        </p:txBody>
      </p:sp>
      <p:sp>
        <p:nvSpPr>
          <p:cNvPr id="5" name="Tekstiruutu 4">
            <a:extLst>
              <a:ext uri="{FF2B5EF4-FFF2-40B4-BE49-F238E27FC236}">
                <a16:creationId xmlns:a16="http://schemas.microsoft.com/office/drawing/2014/main" id="{F71BAACF-DB51-159F-7998-2CB219FF069D}"/>
              </a:ext>
            </a:extLst>
          </p:cNvPr>
          <p:cNvSpPr txBox="1"/>
          <p:nvPr/>
        </p:nvSpPr>
        <p:spPr>
          <a:xfrm>
            <a:off x="929882" y="2612749"/>
            <a:ext cx="6745536" cy="18466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sz="2400" dirty="0">
                <a:solidFill>
                  <a:srgbClr val="004AAD"/>
                </a:solidFill>
              </a:rPr>
              <a:t>Itä-Aasiassa työntekijämme toimivat syrjityn etnisen vähemmistön parissa. Ryhmän lapsia tuetaan tarjoamalla heille englannin kielen opetusta. Englannin taito avaa heille uusia ovia. ​</a:t>
            </a:r>
          </a:p>
          <a:p>
            <a:pPr algn="ctr"/>
            <a:endParaRPr lang="fi-FI" dirty="0"/>
          </a:p>
        </p:txBody>
      </p:sp>
      <p:pic>
        <p:nvPicPr>
          <p:cNvPr id="11" name="Sisällön paikkamerkki 3">
            <a:extLst>
              <a:ext uri="{FF2B5EF4-FFF2-40B4-BE49-F238E27FC236}">
                <a16:creationId xmlns:a16="http://schemas.microsoft.com/office/drawing/2014/main" id="{F34D9453-19DA-3241-A5C7-49EF634CDBAC}"/>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rcRect t="11711" b="5379"/>
          <a:stretch/>
        </p:blipFill>
        <p:spPr>
          <a:xfrm>
            <a:off x="7878098" y="2007768"/>
            <a:ext cx="3224626" cy="4039674"/>
          </a:xfrm>
          <a:prstGeom prst="rect">
            <a:avLst/>
          </a:prstGeom>
          <a:effectLst>
            <a:softEdge rad="25400"/>
          </a:effectLst>
        </p:spPr>
      </p:pic>
      <p:sp>
        <p:nvSpPr>
          <p:cNvPr id="3" name="Tekstiruutu 2">
            <a:extLst>
              <a:ext uri="{FF2B5EF4-FFF2-40B4-BE49-F238E27FC236}">
                <a16:creationId xmlns:a16="http://schemas.microsoft.com/office/drawing/2014/main" id="{30307C57-3521-4E23-7FEB-502F5F484473}"/>
              </a:ext>
            </a:extLst>
          </p:cNvPr>
          <p:cNvSpPr txBox="1"/>
          <p:nvPr/>
        </p:nvSpPr>
        <p:spPr>
          <a:xfrm>
            <a:off x="7878098" y="6047442"/>
            <a:ext cx="2456872" cy="369332"/>
          </a:xfrm>
          <a:prstGeom prst="rect">
            <a:avLst/>
          </a:prstGeom>
          <a:noFill/>
        </p:spPr>
        <p:txBody>
          <a:bodyPr wrap="square" rtlCol="0">
            <a:spAutoFit/>
          </a:bodyPr>
          <a:lstStyle/>
          <a:p>
            <a:r>
              <a:rPr lang="fi-FI" dirty="0" err="1"/>
              <a:t>Pexels</a:t>
            </a:r>
            <a:r>
              <a:rPr lang="fi-FI" dirty="0"/>
              <a:t>: Kuvituskuva</a:t>
            </a:r>
          </a:p>
        </p:txBody>
      </p:sp>
    </p:spTree>
    <p:extLst>
      <p:ext uri="{BB962C8B-B14F-4D97-AF65-F5344CB8AC3E}">
        <p14:creationId xmlns:p14="http://schemas.microsoft.com/office/powerpoint/2010/main" val="1669838122"/>
      </p:ext>
    </p:extLst>
  </p:cSld>
  <p:clrMapOvr>
    <a:masterClrMapping/>
  </p:clrMapOvr>
</p:sld>
</file>

<file path=ppt/theme/theme1.xml><?xml version="1.0" encoding="utf-8"?>
<a:theme xmlns:a="http://schemas.openxmlformats.org/drawingml/2006/main" name="Office Them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166</TotalTime>
  <Words>1011</Words>
  <Application>Microsoft Office PowerPoint</Application>
  <PresentationFormat>Laajakuva</PresentationFormat>
  <Paragraphs>78</Paragraphs>
  <Slides>14</Slides>
  <Notes>14</Notes>
  <HiddenSlides>0</HiddenSlides>
  <MMClips>0</MMClips>
  <ScaleCrop>false</ScaleCrop>
  <HeadingPairs>
    <vt:vector size="6" baseType="variant">
      <vt:variant>
        <vt:lpstr>Käytetyt fontit</vt:lpstr>
      </vt:variant>
      <vt:variant>
        <vt:i4>3</vt:i4>
      </vt:variant>
      <vt:variant>
        <vt:lpstr>Teema</vt:lpstr>
      </vt:variant>
      <vt:variant>
        <vt:i4>1</vt:i4>
      </vt:variant>
      <vt:variant>
        <vt:lpstr>Dian otsikot</vt:lpstr>
      </vt:variant>
      <vt:variant>
        <vt:i4>14</vt:i4>
      </vt:variant>
    </vt:vector>
  </HeadingPairs>
  <TitlesOfParts>
    <vt:vector size="18" baseType="lpstr">
      <vt:lpstr>Aptos</vt:lpstr>
      <vt:lpstr>Arial</vt:lpstr>
      <vt:lpstr>Calibri</vt:lpstr>
      <vt:lpstr>Office Theme 2013 - 2022</vt:lpstr>
      <vt:lpstr>PowerPoint-esitys</vt:lpstr>
      <vt:lpstr>Intia</vt:lpstr>
      <vt:lpstr>Kristillinen koulu Intiassa</vt:lpstr>
      <vt:lpstr>Opetusta koulun ulkopuolella</vt:lpstr>
      <vt:lpstr>PowerPoint-esitys</vt:lpstr>
      <vt:lpstr>Indonesia</vt:lpstr>
      <vt:lpstr>Työntekijämme kohtaavat heikoimmassa asemassa olevia lapsia ja nuoria. Taito- ja taideaineita sekä englantia opettamalla saadaan luontevasti kontakti paikallisiin lapsiin ja nuoriin.</vt:lpstr>
      <vt:lpstr>Itä-Aasia </vt:lpstr>
      <vt:lpstr>Englannin opetusta</vt:lpstr>
      <vt:lpstr>Etiopia</vt:lpstr>
      <vt:lpstr>Lasten päiväkeskus Ginnirissä</vt:lpstr>
      <vt:lpstr>Lasten päiväkeskus Ginnirissä</vt:lpstr>
      <vt:lpstr>PowerPoint-esitys</vt:lpstr>
      <vt:lpstr>Lämmin kiitos lahjastasi!  www.kylvaja.fi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Anni Alakiikonen</dc:creator>
  <cp:lastModifiedBy>Saija Tiilikainen</cp:lastModifiedBy>
  <cp:revision>132</cp:revision>
  <dcterms:created xsi:type="dcterms:W3CDTF">2023-01-04T10:24:10Z</dcterms:created>
  <dcterms:modified xsi:type="dcterms:W3CDTF">2026-08-18T07:38:09Z</dcterms:modified>
</cp:coreProperties>
</file>