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56" r:id="rId2"/>
    <p:sldId id="271" r:id="rId3"/>
    <p:sldId id="272" r:id="rId4"/>
    <p:sldId id="257" r:id="rId5"/>
    <p:sldId id="276" r:id="rId6"/>
    <p:sldId id="258" r:id="rId7"/>
    <p:sldId id="259" r:id="rId8"/>
    <p:sldId id="260" r:id="rId9"/>
    <p:sldId id="261" r:id="rId10"/>
    <p:sldId id="273" r:id="rId11"/>
    <p:sldId id="274" r:id="rId12"/>
    <p:sldId id="275" r:id="rId13"/>
    <p:sldId id="278" r:id="rId14"/>
    <p:sldId id="263" r:id="rId15"/>
    <p:sldId id="277" r:id="rId16"/>
    <p:sldId id="262" r:id="rId17"/>
    <p:sldId id="264" r:id="rId18"/>
    <p:sldId id="267" r:id="rId19"/>
  </p:sldIdLst>
  <p:sldSz cx="18288000" cy="10287000"/>
  <p:notesSz cx="6858000" cy="9144000"/>
  <p:embeddedFontLst>
    <p:embeddedFont>
      <p:font typeface="Montserrat" panose="00000500000000000000" pitchFamily="2" charset="0"/>
      <p:regular r:id="rId21"/>
      <p:bold r:id="rId22"/>
      <p:italic r:id="rId23"/>
      <p:boldItalic r:id="rId24"/>
    </p:embeddedFont>
    <p:embeddedFont>
      <p:font typeface="Montserrat Bold" panose="00000800000000000000" pitchFamily="2" charset="0"/>
      <p:regular r:id="rId25"/>
      <p:bold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46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E88651-B9DF-46AA-B797-4DB6CD2BDDA4}" v="4" dt="2026-09-01T10:17:25.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4761" autoAdjust="0"/>
  </p:normalViewPr>
  <p:slideViewPr>
    <p:cSldViewPr>
      <p:cViewPr varScale="1">
        <p:scale>
          <a:sx n="50" d="100"/>
          <a:sy n="50" d="100"/>
        </p:scale>
        <p:origin x="110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ja Tiilikainen" userId="5cdfd7fa-facb-4235-95ea-5a6fc67ea7dc" providerId="ADAL" clId="{1934506E-A889-4D47-A57F-2E26088A4400}"/>
    <pc:docChg chg="undo custSel modSld">
      <pc:chgData name="Saija Tiilikainen" userId="5cdfd7fa-facb-4235-95ea-5a6fc67ea7dc" providerId="ADAL" clId="{1934506E-A889-4D47-A57F-2E26088A4400}" dt="2026-09-24T05:08:44.352" v="63" actId="20577"/>
      <pc:docMkLst>
        <pc:docMk/>
      </pc:docMkLst>
      <pc:sldChg chg="addSp delSp modSp mod">
        <pc:chgData name="Saija Tiilikainen" userId="5cdfd7fa-facb-4235-95ea-5a6fc67ea7dc" providerId="ADAL" clId="{1934506E-A889-4D47-A57F-2E26088A4400}" dt="2026-09-02T12:01:30.026" v="61" actId="1076"/>
        <pc:sldMkLst>
          <pc:docMk/>
          <pc:sldMk cId="0" sldId="257"/>
        </pc:sldMkLst>
        <pc:spChg chg="add mod">
          <ac:chgData name="Saija Tiilikainen" userId="5cdfd7fa-facb-4235-95ea-5a6fc67ea7dc" providerId="ADAL" clId="{1934506E-A889-4D47-A57F-2E26088A4400}" dt="2026-09-02T12:01:30.026" v="61" actId="1076"/>
          <ac:spMkLst>
            <pc:docMk/>
            <pc:sldMk cId="0" sldId="257"/>
            <ac:spMk id="6" creationId="{738649C1-C1A2-5B95-2FCA-92968F8962ED}"/>
          </ac:spMkLst>
        </pc:spChg>
      </pc:sldChg>
      <pc:sldChg chg="modNotesTx">
        <pc:chgData name="Saija Tiilikainen" userId="5cdfd7fa-facb-4235-95ea-5a6fc67ea7dc" providerId="ADAL" clId="{1934506E-A889-4D47-A57F-2E26088A4400}" dt="2026-09-24T05:08:25.568" v="62" actId="20577"/>
        <pc:sldMkLst>
          <pc:docMk/>
          <pc:sldMk cId="0" sldId="258"/>
        </pc:sldMkLst>
      </pc:sldChg>
      <pc:sldChg chg="modNotesTx">
        <pc:chgData name="Saija Tiilikainen" userId="5cdfd7fa-facb-4235-95ea-5a6fc67ea7dc" providerId="ADAL" clId="{1934506E-A889-4D47-A57F-2E26088A4400}" dt="2026-09-01T07:19:20.208" v="18" actId="20577"/>
        <pc:sldMkLst>
          <pc:docMk/>
          <pc:sldMk cId="0" sldId="260"/>
        </pc:sldMkLst>
      </pc:sldChg>
      <pc:sldChg chg="modSp mod modNotesTx">
        <pc:chgData name="Saija Tiilikainen" userId="5cdfd7fa-facb-4235-95ea-5a6fc67ea7dc" providerId="ADAL" clId="{1934506E-A889-4D47-A57F-2E26088A4400}" dt="2026-09-01T10:01:35.044" v="52" actId="20577"/>
        <pc:sldMkLst>
          <pc:docMk/>
          <pc:sldMk cId="0" sldId="261"/>
        </pc:sldMkLst>
        <pc:spChg chg="mod modCrop">
          <ac:chgData name="Saija Tiilikainen" userId="5cdfd7fa-facb-4235-95ea-5a6fc67ea7dc" providerId="ADAL" clId="{1934506E-A889-4D47-A57F-2E26088A4400}" dt="2026-09-01T10:00:22.451" v="39" actId="732"/>
          <ac:spMkLst>
            <pc:docMk/>
            <pc:sldMk cId="0" sldId="261"/>
            <ac:spMk id="13" creationId="{9306C2CF-23A1-72F1-3578-B787F17E18B7}"/>
          </ac:spMkLst>
        </pc:spChg>
        <pc:grpChg chg="mod">
          <ac:chgData name="Saija Tiilikainen" userId="5cdfd7fa-facb-4235-95ea-5a6fc67ea7dc" providerId="ADAL" clId="{1934506E-A889-4D47-A57F-2E26088A4400}" dt="2026-09-01T10:00:30.684" v="43" actId="1038"/>
          <ac:grpSpMkLst>
            <pc:docMk/>
            <pc:sldMk cId="0" sldId="261"/>
            <ac:grpSpMk id="12" creationId="{081215EB-B26E-EF96-C00B-841F855252A5}"/>
          </ac:grpSpMkLst>
        </pc:grpChg>
      </pc:sldChg>
      <pc:sldChg chg="addSp mod modNotesTx">
        <pc:chgData name="Saija Tiilikainen" userId="5cdfd7fa-facb-4235-95ea-5a6fc67ea7dc" providerId="ADAL" clId="{1934506E-A889-4D47-A57F-2E26088A4400}" dt="2026-09-24T05:08:44.352" v="63" actId="20577"/>
        <pc:sldMkLst>
          <pc:docMk/>
          <pc:sldMk cId="0" sldId="262"/>
        </pc:sldMkLst>
        <pc:spChg chg="add">
          <ac:chgData name="Saija Tiilikainen" userId="5cdfd7fa-facb-4235-95ea-5a6fc67ea7dc" providerId="ADAL" clId="{1934506E-A889-4D47-A57F-2E26088A4400}" dt="2026-09-02T12:00:47.045" v="53" actId="22"/>
          <ac:spMkLst>
            <pc:docMk/>
            <pc:sldMk cId="0" sldId="262"/>
            <ac:spMk id="11" creationId="{9D1C2346-18BB-2A85-BCF2-63F088BB116C}"/>
          </ac:spMkLst>
        </pc:spChg>
      </pc:sldChg>
      <pc:sldChg chg="modSp mod">
        <pc:chgData name="Saija Tiilikainen" userId="5cdfd7fa-facb-4235-95ea-5a6fc67ea7dc" providerId="ADAL" clId="{1934506E-A889-4D47-A57F-2E26088A4400}" dt="2026-09-01T09:59:19.043" v="36" actId="14100"/>
        <pc:sldMkLst>
          <pc:docMk/>
          <pc:sldMk cId="0" sldId="263"/>
        </pc:sldMkLst>
        <pc:grpChg chg="mod">
          <ac:chgData name="Saija Tiilikainen" userId="5cdfd7fa-facb-4235-95ea-5a6fc67ea7dc" providerId="ADAL" clId="{1934506E-A889-4D47-A57F-2E26088A4400}" dt="2026-09-01T09:59:19.043" v="36" actId="14100"/>
          <ac:grpSpMkLst>
            <pc:docMk/>
            <pc:sldMk cId="0" sldId="263"/>
            <ac:grpSpMk id="5" creationId="{00000000-0000-0000-0000-000000000000}"/>
          </ac:grpSpMkLst>
        </pc:grpChg>
      </pc:sldChg>
      <pc:sldChg chg="modSp mod">
        <pc:chgData name="Saija Tiilikainen" userId="5cdfd7fa-facb-4235-95ea-5a6fc67ea7dc" providerId="ADAL" clId="{1934506E-A889-4D47-A57F-2E26088A4400}" dt="2026-09-01T07:17:06.074" v="1" actId="14100"/>
        <pc:sldMkLst>
          <pc:docMk/>
          <pc:sldMk cId="0" sldId="264"/>
        </pc:sldMkLst>
        <pc:grpChg chg="mod">
          <ac:chgData name="Saija Tiilikainen" userId="5cdfd7fa-facb-4235-95ea-5a6fc67ea7dc" providerId="ADAL" clId="{1934506E-A889-4D47-A57F-2E26088A4400}" dt="2026-09-01T07:17:06.074" v="1" actId="14100"/>
          <ac:grpSpMkLst>
            <pc:docMk/>
            <pc:sldMk cId="0" sldId="264"/>
            <ac:grpSpMk id="5" creationId="{00000000-0000-0000-0000-000000000000}"/>
          </ac:grpSpMkLst>
        </pc:grpChg>
      </pc:sldChg>
      <pc:sldChg chg="addSp delSp mod">
        <pc:chgData name="Saija Tiilikainen" userId="5cdfd7fa-facb-4235-95ea-5a6fc67ea7dc" providerId="ADAL" clId="{1934506E-A889-4D47-A57F-2E26088A4400}" dt="2026-09-02T12:00:55.956" v="55" actId="22"/>
        <pc:sldMkLst>
          <pc:docMk/>
          <pc:sldMk cId="3270305775" sldId="276"/>
        </pc:sldMkLst>
        <pc:spChg chg="add">
          <ac:chgData name="Saija Tiilikainen" userId="5cdfd7fa-facb-4235-95ea-5a6fc67ea7dc" providerId="ADAL" clId="{1934506E-A889-4D47-A57F-2E26088A4400}" dt="2026-09-02T12:00:55.956" v="55" actId="22"/>
          <ac:spMkLst>
            <pc:docMk/>
            <pc:sldMk cId="3270305775" sldId="276"/>
            <ac:spMk id="6" creationId="{A43CBD76-F64A-B774-978F-A2B62896835F}"/>
          </ac:spMkLst>
        </pc:spChg>
      </pc:sldChg>
      <pc:sldChg chg="modNotesTx">
        <pc:chgData name="Saija Tiilikainen" userId="5cdfd7fa-facb-4235-95ea-5a6fc67ea7dc" providerId="ADAL" clId="{1934506E-A889-4D47-A57F-2E26088A4400}" dt="2026-09-01T07:19:47.967" v="35" actId="20577"/>
        <pc:sldMkLst>
          <pc:docMk/>
          <pc:sldMk cId="372472916"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CC86A-DA93-4C5B-86E9-1DA2EF68EDF1}" type="datetimeFigureOut">
              <a:rPr lang="fi-FI" smtClean="0"/>
              <a:t>24.9.2026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AD8FB7-3C81-4FC0-BDE4-21DD86EDB405}" type="slidenum">
              <a:rPr lang="fi-FI" smtClean="0"/>
              <a:t>‹#›</a:t>
            </a:fld>
            <a:endParaRPr lang="fi-FI"/>
          </a:p>
        </p:txBody>
      </p:sp>
    </p:spTree>
    <p:extLst>
      <p:ext uri="{BB962C8B-B14F-4D97-AF65-F5344CB8AC3E}">
        <p14:creationId xmlns:p14="http://schemas.microsoft.com/office/powerpoint/2010/main" val="996208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Miksi olemme liikkeellä? Miksi teemme työtä?</a:t>
            </a:r>
          </a:p>
        </p:txBody>
      </p:sp>
      <p:sp>
        <p:nvSpPr>
          <p:cNvPr id="4" name="Dian numeron paikkamerkki 3"/>
          <p:cNvSpPr>
            <a:spLocks noGrp="1"/>
          </p:cNvSpPr>
          <p:nvPr>
            <p:ph type="sldNum" sz="quarter" idx="5"/>
          </p:nvPr>
        </p:nvSpPr>
        <p:spPr/>
        <p:txBody>
          <a:bodyPr/>
          <a:lstStyle/>
          <a:p>
            <a:fld id="{A9AD8FB7-3C81-4FC0-BDE4-21DD86EDB405}" type="slidenum">
              <a:rPr lang="fi-FI" smtClean="0"/>
              <a:t>2</a:t>
            </a:fld>
            <a:endParaRPr lang="fi-FI"/>
          </a:p>
        </p:txBody>
      </p:sp>
    </p:spTree>
    <p:extLst>
      <p:ext uri="{BB962C8B-B14F-4D97-AF65-F5344CB8AC3E}">
        <p14:creationId xmlns:p14="http://schemas.microsoft.com/office/powerpoint/2010/main" val="3066205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Jeesus on antanut meille tämän tehtävän.</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3</a:t>
            </a:fld>
            <a:endParaRPr lang="fi-FI"/>
          </a:p>
        </p:txBody>
      </p:sp>
    </p:spTree>
    <p:extLst>
      <p:ext uri="{BB962C8B-B14F-4D97-AF65-F5344CB8AC3E}">
        <p14:creationId xmlns:p14="http://schemas.microsoft.com/office/powerpoint/2010/main" val="3826623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Lähde: https://pray1040.com/unreached-people-groups-the-ultimate-guide/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kern="1200" dirty="0">
                <a:solidFill>
                  <a:schemeClr val="tx1"/>
                </a:solidFill>
                <a:effectLst/>
                <a:latin typeface="+mn-lt"/>
                <a:ea typeface="+mn-ea"/>
                <a:cs typeface="+mn-cs"/>
              </a:rPr>
              <a:t>Saavuttamaton</a:t>
            </a:r>
            <a:r>
              <a:rPr lang="fi-FI" sz="1200" kern="1200" dirty="0">
                <a:solidFill>
                  <a:schemeClr val="tx1"/>
                </a:solidFill>
                <a:effectLst/>
                <a:latin typeface="+mn-lt"/>
                <a:ea typeface="+mn-ea"/>
                <a:cs typeface="+mn-cs"/>
              </a:rPr>
              <a:t> kansanryhmä tarkoittaa kansanryhmää, jonka keskuudessa ei ole sellaista paikallista uskovien kristittyjen yhteisöä, jolla olisi riittävästi jäseniä ja resursseja oman ryhmänsä tavoittamiseen. On arvioitu, että kriittinen raja on 2 %. Jos yhteisössä on kristittyjä tätä vähemmän, paikalliset tarvitsevat ulkopuolista tukea evankeliumin kertomiseen omalle ryhmälleen.</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4</a:t>
            </a:fld>
            <a:endParaRPr lang="fi-FI"/>
          </a:p>
        </p:txBody>
      </p:sp>
    </p:spTree>
    <p:extLst>
      <p:ext uri="{BB962C8B-B14F-4D97-AF65-F5344CB8AC3E}">
        <p14:creationId xmlns:p14="http://schemas.microsoft.com/office/powerpoint/2010/main" val="3759304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3DCF9-495A-6136-E4AB-78551F6CE02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F9E3B69-5694-0E21-5452-BF27CF088B1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15E1798-8DEA-8561-2AC1-2CD8868D9D3C}"/>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8ED13BDE-A91B-A85E-9C1D-4B18EC96DA4F}"/>
              </a:ext>
            </a:extLst>
          </p:cNvPr>
          <p:cNvSpPr>
            <a:spLocks noGrp="1"/>
          </p:cNvSpPr>
          <p:nvPr>
            <p:ph type="sldNum" sz="quarter" idx="5"/>
          </p:nvPr>
        </p:nvSpPr>
        <p:spPr/>
        <p:txBody>
          <a:bodyPr/>
          <a:lstStyle/>
          <a:p>
            <a:fld id="{A9AD8FB7-3C81-4FC0-BDE4-21DD86EDB405}" type="slidenum">
              <a:rPr lang="fi-FI" smtClean="0"/>
              <a:t>5</a:t>
            </a:fld>
            <a:endParaRPr lang="fi-FI"/>
          </a:p>
        </p:txBody>
      </p:sp>
    </p:spTree>
    <p:extLst>
      <p:ext uri="{BB962C8B-B14F-4D97-AF65-F5344CB8AC3E}">
        <p14:creationId xmlns:p14="http://schemas.microsoft.com/office/powerpoint/2010/main" val="3297019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6</a:t>
            </a:fld>
            <a:endParaRPr lang="fi-FI"/>
          </a:p>
        </p:txBody>
      </p:sp>
    </p:spTree>
    <p:extLst>
      <p:ext uri="{BB962C8B-B14F-4D97-AF65-F5344CB8AC3E}">
        <p14:creationId xmlns:p14="http://schemas.microsoft.com/office/powerpoint/2010/main" val="1201341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Järjestö on perustettu 1974. </a:t>
            </a:r>
            <a:r>
              <a:rPr lang="fi-FI" sz="1200" spc="27" dirty="0">
                <a:solidFill>
                  <a:srgbClr val="010101"/>
                </a:solidFill>
                <a:latin typeface="Montserrat"/>
                <a:ea typeface="Montserrat"/>
                <a:cs typeface="Montserrat"/>
                <a:sym typeface="Montserrat"/>
              </a:rPr>
              <a:t>Nimen taustalla on jae Raamatusta: ”Mies, joka kylvi hyvää siementä, on Ihmisen Poika. Pelto on maailma.” Matt. 13:37–38</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7</a:t>
            </a:fld>
            <a:endParaRPr lang="fi-FI"/>
          </a:p>
        </p:txBody>
      </p:sp>
    </p:spTree>
    <p:extLst>
      <p:ext uri="{BB962C8B-B14F-4D97-AF65-F5344CB8AC3E}">
        <p14:creationId xmlns:p14="http://schemas.microsoft.com/office/powerpoint/2010/main" val="23818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Dokumentaristi Ville Laine suunnitteli ja toteutti Kylväjän strategiasta videon. Linkki varalle: https://youtu.be/9YT1V8n4tIQ?si=i5G8S-TlwdeGC_Lo</a:t>
            </a:r>
          </a:p>
        </p:txBody>
      </p:sp>
      <p:sp>
        <p:nvSpPr>
          <p:cNvPr id="4" name="Dian numeron paikkamerkki 3"/>
          <p:cNvSpPr>
            <a:spLocks noGrp="1"/>
          </p:cNvSpPr>
          <p:nvPr>
            <p:ph type="sldNum" sz="quarter" idx="5"/>
          </p:nvPr>
        </p:nvSpPr>
        <p:spPr/>
        <p:txBody>
          <a:bodyPr/>
          <a:lstStyle/>
          <a:p>
            <a:fld id="{A9AD8FB7-3C81-4FC0-BDE4-21DD86EDB405}" type="slidenum">
              <a:rPr lang="fi-FI" smtClean="0"/>
              <a:t>8</a:t>
            </a:fld>
            <a:endParaRPr lang="fi-FI"/>
          </a:p>
        </p:txBody>
      </p:sp>
    </p:spTree>
    <p:extLst>
      <p:ext uri="{BB962C8B-B14F-4D97-AF65-F5344CB8AC3E}">
        <p14:creationId xmlns:p14="http://schemas.microsoft.com/office/powerpoint/2010/main" val="821866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kern="1200" dirty="0">
                <a:solidFill>
                  <a:schemeClr val="tx1"/>
                </a:solidFill>
                <a:effectLst/>
                <a:latin typeface="+mn-lt"/>
                <a:ea typeface="+mn-ea"/>
                <a:cs typeface="+mn-cs"/>
              </a:rPr>
              <a:t>• Juutalaistyö (Jumalan valittu kansa) – Room. 1:16–17. </a:t>
            </a:r>
          </a:p>
          <a:p>
            <a:r>
              <a:rPr lang="fi-FI" sz="1200" kern="1200" dirty="0">
                <a:solidFill>
                  <a:schemeClr val="tx1"/>
                </a:solidFill>
                <a:effectLst/>
                <a:latin typeface="+mn-lt"/>
                <a:ea typeface="+mn-ea"/>
                <a:cs typeface="+mn-cs"/>
              </a:rPr>
              <a:t>• Pioneerityö (Aasian ja Afrikan kansat) – Room. 15:20–21 </a:t>
            </a:r>
          </a:p>
          <a:p>
            <a:r>
              <a:rPr lang="fi-FI" sz="1200" kern="1200" dirty="0">
                <a:solidFill>
                  <a:schemeClr val="tx1"/>
                </a:solidFill>
                <a:effectLst/>
                <a:latin typeface="+mn-lt"/>
                <a:ea typeface="+mn-ea"/>
                <a:cs typeface="+mn-cs"/>
              </a:rPr>
              <a:t>• Diasporatyö (liikkeellä olevat kansat) – </a:t>
            </a:r>
            <a:r>
              <a:rPr lang="fi-FI" sz="1200" kern="1200" dirty="0" err="1">
                <a:solidFill>
                  <a:schemeClr val="tx1"/>
                </a:solidFill>
                <a:effectLst/>
                <a:latin typeface="+mn-lt"/>
                <a:ea typeface="+mn-ea"/>
                <a:cs typeface="+mn-cs"/>
              </a:rPr>
              <a:t>Jer</a:t>
            </a:r>
            <a:r>
              <a:rPr lang="fi-FI" sz="1200" kern="1200" dirty="0">
                <a:solidFill>
                  <a:schemeClr val="tx1"/>
                </a:solidFill>
                <a:effectLst/>
                <a:latin typeface="+mn-lt"/>
                <a:ea typeface="+mn-ea"/>
                <a:cs typeface="+mn-cs"/>
              </a:rPr>
              <a:t>. 29:7 </a:t>
            </a:r>
          </a:p>
          <a:p>
            <a:r>
              <a:rPr lang="fi-FI" sz="1200" kern="1200" dirty="0">
                <a:solidFill>
                  <a:schemeClr val="tx1"/>
                </a:solidFill>
                <a:effectLst/>
                <a:latin typeface="+mn-lt"/>
                <a:ea typeface="+mn-ea"/>
                <a:cs typeface="+mn-cs"/>
              </a:rPr>
              <a:t>Maailman Vapahtaja on juutalainen. Olemme mukana juutalaislähetyksessä, koska kaikilla juutalaisilla on oikeus kuulla Israelin Messiaasta. Kristinusko syntyi juutalaisuuden sisäisenä liikkeenä, ja kristinuskon juutalaisten juurien esillä pitäminen on yksi Kylväjän teologisista lähtökohdista.</a:t>
            </a:r>
          </a:p>
          <a:p>
            <a:r>
              <a:rPr lang="fi-FI" sz="1200" kern="1200" dirty="0">
                <a:solidFill>
                  <a:schemeClr val="tx1"/>
                </a:solidFill>
                <a:effectLst/>
                <a:latin typeface="+mn-lt"/>
                <a:ea typeface="+mn-ea"/>
                <a:cs typeface="+mn-cs"/>
              </a:rPr>
              <a:t>Pioneerityötä teemme erityisesti Aasiassa ja Afrikassa. Näissä maanosissa elää valtaosa maailman saavuttamattomista kansoista, ja niissä kristityt kohtaavat myös paljon vainoa. </a:t>
            </a:r>
          </a:p>
          <a:p>
            <a:r>
              <a:rPr lang="fi-FI" sz="1200" kern="1200" dirty="0">
                <a:solidFill>
                  <a:schemeClr val="tx1"/>
                </a:solidFill>
                <a:effectLst/>
                <a:latin typeface="+mn-lt"/>
                <a:ea typeface="+mn-ea"/>
                <a:cs typeface="+mn-cs"/>
              </a:rPr>
              <a:t>Diasporassa elävien ihmisten määrä maailmassa kasvaa. Saavuttamattomat kansat ovat tulleet luoksemme, ja tämä on avannut mahdollisuuden välittää heille evankeliumi.</a:t>
            </a:r>
          </a:p>
          <a:p>
            <a:endParaRPr lang="fi-FI" sz="120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A9AD8FB7-3C81-4FC0-BDE4-21DD86EDB405}" type="slidenum">
              <a:rPr lang="fi-FI" smtClean="0"/>
              <a:t>9</a:t>
            </a:fld>
            <a:endParaRPr lang="fi-FI"/>
          </a:p>
        </p:txBody>
      </p:sp>
    </p:spTree>
    <p:extLst>
      <p:ext uri="{BB962C8B-B14F-4D97-AF65-F5344CB8AC3E}">
        <p14:creationId xmlns:p14="http://schemas.microsoft.com/office/powerpoint/2010/main" val="580222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44E6F-8C40-88B8-B11D-71FC435C9BF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E1A2276-33D0-4B20-3C96-BFF191282E6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E3C3984-EEAA-1D4A-3721-514E76F1859D}"/>
              </a:ext>
            </a:extLst>
          </p:cNvPr>
          <p:cNvSpPr>
            <a:spLocks noGrp="1"/>
          </p:cNvSpPr>
          <p:nvPr>
            <p:ph type="body" idx="1"/>
          </p:nvPr>
        </p:nvSpPr>
        <p:spPr/>
        <p:txBody>
          <a:bodyPr/>
          <a:lstStyle/>
          <a:p>
            <a:r>
              <a:rPr lang="fi-FI" dirty="0"/>
              <a:t>Monet kirkkokunnat ja järjestöt ovat luopuneet juutalaislähetyksestä, mutta Kylväjässä pidämme sitä edelleen tärkeänä. Raamatullinen ajatus evankeliumista ”ensin juutalaisille” (Room. 1:16) on ollut alusta asti yksi Kylväjän teologisista perusarvoista. Kristinusko syntyi juutalaisuuden sisäisenä liikkeenä, ja ensimmäiset Jeesuksen seuraajat olivat juutalaisia. Myös tämän päivän juutalaisilla on oikeus kuulla Israelin Messiaasta.</a:t>
            </a:r>
          </a:p>
        </p:txBody>
      </p:sp>
      <p:sp>
        <p:nvSpPr>
          <p:cNvPr id="4" name="Dian numeron paikkamerkki 3">
            <a:extLst>
              <a:ext uri="{FF2B5EF4-FFF2-40B4-BE49-F238E27FC236}">
                <a16:creationId xmlns:a16="http://schemas.microsoft.com/office/drawing/2014/main" id="{8CC176C5-70AA-74C8-E1A2-09D2D92A0788}"/>
              </a:ext>
            </a:extLst>
          </p:cNvPr>
          <p:cNvSpPr>
            <a:spLocks noGrp="1"/>
          </p:cNvSpPr>
          <p:nvPr>
            <p:ph type="sldNum" sz="quarter" idx="5"/>
          </p:nvPr>
        </p:nvSpPr>
        <p:spPr/>
        <p:txBody>
          <a:bodyPr/>
          <a:lstStyle/>
          <a:p>
            <a:fld id="{A9AD8FB7-3C81-4FC0-BDE4-21DD86EDB405}" type="slidenum">
              <a:rPr lang="fi-FI" smtClean="0"/>
              <a:t>10</a:t>
            </a:fld>
            <a:endParaRPr lang="fi-FI"/>
          </a:p>
        </p:txBody>
      </p:sp>
    </p:spTree>
    <p:extLst>
      <p:ext uri="{BB962C8B-B14F-4D97-AF65-F5344CB8AC3E}">
        <p14:creationId xmlns:p14="http://schemas.microsoft.com/office/powerpoint/2010/main" val="3018328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AF766-DB4E-B915-98D3-8FFB184A023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3DA579E-708D-9C6E-DD17-D4C46A7484C8}"/>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91BB4A8-941F-B04B-AA80-EEB02965C86C}"/>
              </a:ext>
            </a:extLst>
          </p:cNvPr>
          <p:cNvSpPr>
            <a:spLocks noGrp="1"/>
          </p:cNvSpPr>
          <p:nvPr>
            <p:ph type="body" idx="1"/>
          </p:nvPr>
        </p:nvSpPr>
        <p:spPr/>
        <p:txBody>
          <a:bodyPr/>
          <a:lstStyle/>
          <a:p>
            <a:r>
              <a:rPr lang="fi-FI" sz="1200" kern="1200" dirty="0">
                <a:solidFill>
                  <a:schemeClr val="tx1"/>
                </a:solidFill>
                <a:effectLst/>
                <a:latin typeface="+mn-lt"/>
                <a:ea typeface="+mn-ea"/>
                <a:cs typeface="+mn-cs"/>
              </a:rPr>
              <a:t>Työskentelemme usein alueilla, jossa avoin kristillinen julistustyö ei ole mahdollista. Palvelemme kokonaisvaltaisen todistuksen kautta. Myös kristittyjen elämä on todistus paikallisille, kun osoitamme Jeesuksen rakkautta käytännön teoilla. </a:t>
            </a:r>
            <a:endParaRPr lang="fi-FI" dirty="0"/>
          </a:p>
        </p:txBody>
      </p:sp>
      <p:sp>
        <p:nvSpPr>
          <p:cNvPr id="4" name="Dian numeron paikkamerkki 3">
            <a:extLst>
              <a:ext uri="{FF2B5EF4-FFF2-40B4-BE49-F238E27FC236}">
                <a16:creationId xmlns:a16="http://schemas.microsoft.com/office/drawing/2014/main" id="{69D4F401-A895-4997-C466-C45CAED09ABD}"/>
              </a:ext>
            </a:extLst>
          </p:cNvPr>
          <p:cNvSpPr>
            <a:spLocks noGrp="1"/>
          </p:cNvSpPr>
          <p:nvPr>
            <p:ph type="sldNum" sz="quarter" idx="5"/>
          </p:nvPr>
        </p:nvSpPr>
        <p:spPr/>
        <p:txBody>
          <a:bodyPr/>
          <a:lstStyle/>
          <a:p>
            <a:fld id="{A9AD8FB7-3C81-4FC0-BDE4-21DD86EDB405}" type="slidenum">
              <a:rPr lang="fi-FI" smtClean="0"/>
              <a:t>11</a:t>
            </a:fld>
            <a:endParaRPr lang="fi-FI"/>
          </a:p>
        </p:txBody>
      </p:sp>
    </p:spTree>
    <p:extLst>
      <p:ext uri="{BB962C8B-B14F-4D97-AF65-F5344CB8AC3E}">
        <p14:creationId xmlns:p14="http://schemas.microsoft.com/office/powerpoint/2010/main" val="147467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15C3D-ABA8-1C8E-1CD8-74173001CFE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BDE0A19-F0DB-7560-A8D1-678E9A105EF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944B807-6389-25DE-28FF-F1C96F6ADC65}"/>
              </a:ext>
            </a:extLst>
          </p:cNvPr>
          <p:cNvSpPr>
            <a:spLocks noGrp="1"/>
          </p:cNvSpPr>
          <p:nvPr>
            <p:ph type="body" idx="1"/>
          </p:nvPr>
        </p:nvSpPr>
        <p:spPr/>
        <p:txBody>
          <a:bodyPr/>
          <a:lstStyle/>
          <a:p>
            <a:r>
              <a:rPr lang="fi-FI" dirty="0"/>
              <a:t>Joka vuosi Eurooppaan saapuu tuhansia ihmisiä, jotka pakenevat väkivaltaa, kaaosta ja työttömyyttä. Monien matka kulkee Etu-Aasian kautta Kreikkaan. Useimpien tavoitteena on päästä muualle Eurooppaan, mutta tuhansien keskiaasialaisten matka ei etene Etu-Aasiaa ja Kreikkaa pitemmälle.</a:t>
            </a:r>
          </a:p>
          <a:p>
            <a:endParaRPr lang="fi-FI" dirty="0"/>
          </a:p>
          <a:p>
            <a:r>
              <a:rPr lang="fi-FI" dirty="0"/>
              <a:t>Diasporatyössä Kylväjä tavoittaa ihmisiä, joiden kotimaissa perinteisen lähetystyön tekeminen on vaikeaa. Teemme yhteistyötä useiden Kreikassa toimivien seurakuntien ja pakolaisjärjestöjen kanssa auttaaksemme varsinkin Keski-Aasiasta tulleita ihmisiä, mutta tavoitamme monista muistakin maista lähteneitä. Teemme seurakuntatyötä ja järjestämme Toivon työpajoja menetyksiä kohdanneille. Annamme myös diakonia-apua ja tuemme pakolaisseurakuntien ja -verkostojen toimintaa.</a:t>
            </a:r>
          </a:p>
          <a:p>
            <a:endParaRPr lang="fi-FI" dirty="0"/>
          </a:p>
          <a:p>
            <a:r>
              <a:rPr lang="fi-FI" dirty="0"/>
              <a:t>Kylväjä tekee diasporatyötä ja järjestää Toivon työpajoja myös Etu-Aasiassa osana kansainvälistä tiimiä.</a:t>
            </a:r>
          </a:p>
          <a:p>
            <a:endParaRPr lang="fi-FI" dirty="0"/>
          </a:p>
          <a:p>
            <a:r>
              <a:rPr lang="fi-FI" dirty="0"/>
              <a:t>Monilla Kylväjän työntekijöillä ja vapaaehtoisilla on vahva liikkeellä olevien kansojen kielen ja kulttuurien tuntemus. Kylväjä tarjoaa asiantuntemusta, koulutusta ja aineistoja seurakuntien käyttöön myös Suomessa.</a:t>
            </a:r>
          </a:p>
        </p:txBody>
      </p:sp>
      <p:sp>
        <p:nvSpPr>
          <p:cNvPr id="4" name="Dian numeron paikkamerkki 3">
            <a:extLst>
              <a:ext uri="{FF2B5EF4-FFF2-40B4-BE49-F238E27FC236}">
                <a16:creationId xmlns:a16="http://schemas.microsoft.com/office/drawing/2014/main" id="{AA068CE2-15AE-825E-4283-CC30333B0866}"/>
              </a:ext>
            </a:extLst>
          </p:cNvPr>
          <p:cNvSpPr>
            <a:spLocks noGrp="1"/>
          </p:cNvSpPr>
          <p:nvPr>
            <p:ph type="sldNum" sz="quarter" idx="5"/>
          </p:nvPr>
        </p:nvSpPr>
        <p:spPr/>
        <p:txBody>
          <a:bodyPr/>
          <a:lstStyle/>
          <a:p>
            <a:fld id="{A9AD8FB7-3C81-4FC0-BDE4-21DD86EDB405}" type="slidenum">
              <a:rPr lang="fi-FI" smtClean="0"/>
              <a:t>12</a:t>
            </a:fld>
            <a:endParaRPr lang="fi-FI"/>
          </a:p>
        </p:txBody>
      </p:sp>
    </p:spTree>
    <p:extLst>
      <p:ext uri="{BB962C8B-B14F-4D97-AF65-F5344CB8AC3E}">
        <p14:creationId xmlns:p14="http://schemas.microsoft.com/office/powerpoint/2010/main" val="3565975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9BAB5-2668-C0FA-76F8-CB206DBD20A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6A82669-CF61-951F-151E-F14B5C4DB78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6BC30AB-215C-3400-A26A-319CF2AD447D}"/>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71F6C8B0-201F-6C74-996C-4B793AB1843C}"/>
              </a:ext>
            </a:extLst>
          </p:cNvPr>
          <p:cNvSpPr>
            <a:spLocks noGrp="1"/>
          </p:cNvSpPr>
          <p:nvPr>
            <p:ph type="sldNum" sz="quarter" idx="5"/>
          </p:nvPr>
        </p:nvSpPr>
        <p:spPr/>
        <p:txBody>
          <a:bodyPr/>
          <a:lstStyle/>
          <a:p>
            <a:fld id="{A9AD8FB7-3C81-4FC0-BDE4-21DD86EDB405}" type="slidenum">
              <a:rPr lang="fi-FI" smtClean="0"/>
              <a:t>13</a:t>
            </a:fld>
            <a:endParaRPr lang="fi-FI"/>
          </a:p>
        </p:txBody>
      </p:sp>
    </p:spTree>
    <p:extLst>
      <p:ext uri="{BB962C8B-B14F-4D97-AF65-F5344CB8AC3E}">
        <p14:creationId xmlns:p14="http://schemas.microsoft.com/office/powerpoint/2010/main" val="527867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JAN ISRAELISTA</a:t>
            </a:r>
          </a:p>
          <a:p>
            <a:r>
              <a:rPr lang="fi-FI" sz="1200" kern="1200" dirty="0">
                <a:solidFill>
                  <a:schemeClr val="tx1"/>
                </a:solidFill>
                <a:effectLst/>
                <a:latin typeface="+mn-lt"/>
                <a:ea typeface="+mn-ea"/>
                <a:cs typeface="+mn-cs"/>
              </a:rPr>
              <a:t>Kasvoin Israelissa maallistuneessa perheessä. Raamattu oli minulle pelkkää satua ja myyttejä. Uskoin, että uskonnosta on enemmän haittaa kuin hyötyä. Historian ja arkeologian opinnot sekä kristitty tyttöystävä saivat minut tarttumaan Uuteen testamenttiin ja tutkimaan Jeesuksen elämää tarkemmin. Vähitellen vakuutuin, että Jeesus on todellinen henkilö, joka kuoli ja nousi kuolleista. Tel Avivin Immanuel-kirkosta on tullut minun ja perheeni hengellinen koti. Kuolemanpelko, joka seurasi ennen kaikkialle, on poissa. Tiedän, että elämäni on Jumalan käsissä.</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MIES JAPANISTA</a:t>
            </a:r>
          </a:p>
          <a:p>
            <a:r>
              <a:rPr lang="fi-FI" sz="1200" kern="1200" dirty="0">
                <a:solidFill>
                  <a:schemeClr val="tx1"/>
                </a:solidFill>
                <a:effectLst/>
                <a:latin typeface="+mn-lt"/>
                <a:ea typeface="+mn-ea"/>
                <a:cs typeface="+mn-cs"/>
              </a:rPr>
              <a:t>Lähetystyöntekijä Mari-Kaisa Auvinen harjoitteli kirkossa pääsäisjuhlan musiikkia, kun avoimeksi jääneestä ovesta kurkisti sisälle mies. ”Mitä täällä tapahtuu?” hän kysyi. Seurakunnan työntekijä meni juttelemaan hänen kanssaan ja kutsui illan konserttiin. Mies tuli. Hän istui konsertissa lippalakki päässään ja liikkui musiikin tahdissa.</a:t>
            </a:r>
          </a:p>
          <a:p>
            <a:r>
              <a:rPr lang="fi-FI" sz="1200" kern="1200" dirty="0">
                <a:solidFill>
                  <a:schemeClr val="tx1"/>
                </a:solidFill>
                <a:effectLst/>
                <a:latin typeface="+mn-lt"/>
                <a:ea typeface="+mn-ea"/>
                <a:cs typeface="+mn-cs"/>
              </a:rPr>
              <a:t>Konsertin jälkeen mies alkoi käydä seurakunnan jumalanpalveluksissa ja ryhtyi opiskelemaan pastorin kanssa Raamattua. Evankeliumi armosta ja anteeksiantamuksesta alkoi aueta. Mies kastettiin ja hänestä tuli Karitsan verellä lunastettu Jumalan lapsi.</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NAINEN ETU-AASIASTA</a:t>
            </a:r>
          </a:p>
          <a:p>
            <a:r>
              <a:rPr lang="fi-FI" sz="1200" kern="1200" dirty="0">
                <a:solidFill>
                  <a:schemeClr val="tx1"/>
                </a:solidFill>
                <a:effectLst/>
                <a:latin typeface="+mn-lt"/>
                <a:ea typeface="+mn-ea"/>
                <a:cs typeface="+mn-cs"/>
              </a:rPr>
              <a:t>Aloin opiskella pakolaisleirissä lähetystyöntekijöiden kanssa Raamattua. Pian tämän jälkeen näin unen, jossa olin oli kirkossa lukemassa pyhää kirjaa. Herättyäni halusin selvittää, missä uneni kirkko sijaitsee. Internetistä löysin sen kuvan. Kyse oli Jerusalemissa sijaitsevasta Pyhän haudan kirkosta, jonka paikalla Jeesus perimätiedon mukaan ristiinnaulittiin. Mieheni oli välillä mukana lukemassa Raamattua, mutta hänen asenteensa alkoi muuttua kielteiseksi. Sitten hänkin näki unen. Unessa oli sota. Maa oli tulessa, puut paloivat ja joka puolella oli tuhoa ja hävitystä. Muurin takana oli toisenlainen paikka. Se oli vihreä, siellä kasvoi hedelmäpuita ja se oli kuin taivas. Muurissa oli portti, jonka luona seisoi mies. ”Tule tälle puolelle! Sinun paikkasi ei ole tuhon keskellä, vaan täällä, elämän puolella.” Syyskuussa 2025 koko </a:t>
            </a:r>
            <a:r>
              <a:rPr lang="fi-FI" sz="1200" kern="1200" dirty="0" err="1">
                <a:solidFill>
                  <a:schemeClr val="tx1"/>
                </a:solidFill>
                <a:effectLst/>
                <a:latin typeface="+mn-lt"/>
                <a:ea typeface="+mn-ea"/>
                <a:cs typeface="+mn-cs"/>
              </a:rPr>
              <a:t>perheeemme</a:t>
            </a:r>
            <a:r>
              <a:rPr lang="fi-FI" sz="1200" kern="1200" dirty="0">
                <a:solidFill>
                  <a:schemeClr val="tx1"/>
                </a:solidFill>
                <a:effectLst/>
                <a:latin typeface="+mn-lt"/>
                <a:ea typeface="+mn-ea"/>
                <a:cs typeface="+mn-cs"/>
              </a:rPr>
              <a:t> kastettiin.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POOJA, DIASPORASSA ELÄVÄ NAINEN KREIKASTA</a:t>
            </a:r>
          </a:p>
          <a:p>
            <a:r>
              <a:rPr lang="fi-FI" sz="1200" kern="1200" dirty="0">
                <a:solidFill>
                  <a:schemeClr val="tx1"/>
                </a:solidFill>
                <a:effectLst/>
                <a:latin typeface="+mn-lt"/>
                <a:ea typeface="+mn-ea"/>
                <a:cs typeface="+mn-cs"/>
              </a:rPr>
              <a:t>Kun olin lapsi, perheeni palvoi käärmettä. Minusta se oli pelottavaa. Diasporayöntekijöitten Bella ja Faisal </a:t>
            </a:r>
            <a:r>
              <a:rPr lang="fi-FI" sz="1200" kern="1200" dirty="0" err="1">
                <a:solidFill>
                  <a:schemeClr val="tx1"/>
                </a:solidFill>
                <a:effectLst/>
                <a:latin typeface="+mn-lt"/>
                <a:ea typeface="+mn-ea"/>
                <a:cs typeface="+mn-cs"/>
              </a:rPr>
              <a:t>Masihin</a:t>
            </a:r>
            <a:r>
              <a:rPr lang="fi-FI" sz="1200" kern="1200" dirty="0">
                <a:solidFill>
                  <a:schemeClr val="tx1"/>
                </a:solidFill>
                <a:effectLst/>
                <a:latin typeface="+mn-lt"/>
                <a:ea typeface="+mn-ea"/>
                <a:cs typeface="+mn-cs"/>
              </a:rPr>
              <a:t> kautta aloimme ymmärtää Jumalaa ja hänen sanaansa. </a:t>
            </a:r>
            <a:r>
              <a:rPr lang="fi-FI" sz="1200" kern="1200" dirty="0" err="1">
                <a:solidFill>
                  <a:schemeClr val="tx1"/>
                </a:solidFill>
                <a:effectLst/>
                <a:latin typeface="+mn-lt"/>
                <a:ea typeface="+mn-ea"/>
                <a:cs typeface="+mn-cs"/>
              </a:rPr>
              <a:t>Masihien</a:t>
            </a:r>
            <a:r>
              <a:rPr lang="fi-FI" sz="1200" kern="1200" dirty="0">
                <a:solidFill>
                  <a:schemeClr val="tx1"/>
                </a:solidFill>
                <a:effectLst/>
                <a:latin typeface="+mn-lt"/>
                <a:ea typeface="+mn-ea"/>
                <a:cs typeface="+mn-cs"/>
              </a:rPr>
              <a:t> rakkaus auttoi meitä ymmärtämään Jumalan rakkauden. Löysimme rauhan, ilon ja toivon, ja seurakunnasta on tullut meille koti.</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14</a:t>
            </a:fld>
            <a:endParaRPr lang="fi-FI"/>
          </a:p>
        </p:txBody>
      </p:sp>
    </p:spTree>
    <p:extLst>
      <p:ext uri="{BB962C8B-B14F-4D97-AF65-F5344CB8AC3E}">
        <p14:creationId xmlns:p14="http://schemas.microsoft.com/office/powerpoint/2010/main" val="3244435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kern="1200" dirty="0">
                <a:solidFill>
                  <a:schemeClr val="tx1"/>
                </a:solidFill>
                <a:effectLst/>
                <a:latin typeface="+mn-lt"/>
                <a:ea typeface="+mn-ea"/>
                <a:cs typeface="+mn-cs"/>
              </a:rPr>
              <a:t> </a:t>
            </a:r>
            <a:r>
              <a:rPr lang="fi-FI" sz="1200" b="1" i="0" kern="1200" dirty="0" err="1">
                <a:solidFill>
                  <a:schemeClr val="tx1"/>
                </a:solidFill>
                <a:effectLst/>
                <a:latin typeface="+mn-lt"/>
                <a:ea typeface="+mn-ea"/>
                <a:cs typeface="+mn-cs"/>
              </a:rPr>
              <a:t>Pooja</a:t>
            </a:r>
            <a:r>
              <a:rPr lang="fi-FI" sz="1200" b="0" i="0" kern="1200" dirty="0">
                <a:solidFill>
                  <a:schemeClr val="tx1"/>
                </a:solidFill>
                <a:effectLst/>
                <a:latin typeface="+mn-lt"/>
                <a:ea typeface="+mn-ea"/>
                <a:cs typeface="+mn-cs"/>
              </a:rPr>
              <a:t> sai kuulla pelastavan sanoman Jeesuksesta Kylväjän työn kautta. Hän kertoo: Ennen kuin Jeesus löysi minut ja perheeni, palvoimme käärmettä. Usko on nyt elämäni keskiössä ja etsin Jumalaa hänen Sanansa ja seurakunnan kautta. Linkki varalta: https://youtu.be/aAetsNfmvqY?si=8FnrrRPw_zedorUe</a:t>
            </a:r>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15</a:t>
            </a:fld>
            <a:endParaRPr lang="fi-FI"/>
          </a:p>
        </p:txBody>
      </p:sp>
    </p:spTree>
    <p:extLst>
      <p:ext uri="{BB962C8B-B14F-4D97-AF65-F5344CB8AC3E}">
        <p14:creationId xmlns:p14="http://schemas.microsoft.com/office/powerpoint/2010/main" val="3621515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16</a:t>
            </a:fld>
            <a:endParaRPr lang="fi-FI"/>
          </a:p>
        </p:txBody>
      </p:sp>
    </p:spTree>
    <p:extLst>
      <p:ext uri="{BB962C8B-B14F-4D97-AF65-F5344CB8AC3E}">
        <p14:creationId xmlns:p14="http://schemas.microsoft.com/office/powerpoint/2010/main" val="2956358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i="0" kern="1200" dirty="0">
                <a:solidFill>
                  <a:schemeClr val="tx1"/>
                </a:solidFill>
                <a:effectLst/>
                <a:latin typeface="+mn-lt"/>
                <a:ea typeface="+mn-ea"/>
                <a:cs typeface="+mn-cs"/>
              </a:rPr>
              <a:t>Lähettäjä ei ole sivuroolissa</a:t>
            </a:r>
            <a:r>
              <a:rPr lang="fi-FI" sz="1200" b="0" i="0" kern="1200" dirty="0">
                <a:solidFill>
                  <a:schemeClr val="tx1"/>
                </a:solidFill>
                <a:effectLst/>
                <a:latin typeface="+mn-lt"/>
                <a:ea typeface="+mn-ea"/>
                <a:cs typeface="+mn-cs"/>
              </a:rPr>
              <a:t> vaan ainutlaatuinen osa Jumalan missiossa. Lähettäjä kantaa työntekijää rukouksin, rohkaisee ja antaa mahdollisesti myös taloudellista tukea. Lähettäjätiimiin liittyessäsi saat uutiskirjeen lähetiltä, kotimaan työntekijältä tai työkohteesta. </a:t>
            </a:r>
          </a:p>
          <a:p>
            <a:endParaRPr lang="fi-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spc="38" dirty="0">
                <a:solidFill>
                  <a:srgbClr val="304698"/>
                </a:solidFill>
                <a:latin typeface="Montserrat" panose="00000500000000000000" pitchFamily="2" charset="0"/>
                <a:ea typeface="Montserrat Bold"/>
                <a:cs typeface="Montserrat Bold"/>
                <a:sym typeface="Montserrat Bold"/>
              </a:rPr>
              <a:t>Kuvassa Kesäpäivillä 2025 Tikkurilassa Mikko </a:t>
            </a:r>
            <a:r>
              <a:rPr lang="fi-FI" sz="1200" b="0" spc="38" dirty="0" err="1">
                <a:solidFill>
                  <a:srgbClr val="304698"/>
                </a:solidFill>
                <a:latin typeface="Montserrat" panose="00000500000000000000" pitchFamily="2" charset="0"/>
                <a:ea typeface="Montserrat Bold"/>
                <a:cs typeface="Montserrat Bold"/>
                <a:sym typeface="Montserrat Bold"/>
              </a:rPr>
              <a:t>Puhalainen</a:t>
            </a:r>
            <a:r>
              <a:rPr lang="fi-FI" sz="1200" b="0" spc="38" dirty="0">
                <a:solidFill>
                  <a:srgbClr val="304698"/>
                </a:solidFill>
                <a:latin typeface="Montserrat" panose="00000500000000000000" pitchFamily="2" charset="0"/>
                <a:ea typeface="Montserrat Bold"/>
                <a:cs typeface="Montserrat Bold"/>
                <a:sym typeface="Montserrat Bold"/>
              </a:rPr>
              <a:t>, hallintojohtaja sekä </a:t>
            </a:r>
            <a:r>
              <a:rPr lang="fi-FI" sz="1200" b="0" spc="38" dirty="0" err="1">
                <a:solidFill>
                  <a:srgbClr val="304698"/>
                </a:solidFill>
                <a:latin typeface="Montserrat" panose="00000500000000000000" pitchFamily="2" charset="0"/>
                <a:ea typeface="Montserrat Bold"/>
                <a:cs typeface="Montserrat Bold"/>
                <a:sym typeface="Montserrat Bold"/>
              </a:rPr>
              <a:t>Reza</a:t>
            </a:r>
            <a:r>
              <a:rPr lang="fi-FI" sz="1200" b="0" spc="38" dirty="0">
                <a:solidFill>
                  <a:srgbClr val="304698"/>
                </a:solidFill>
                <a:latin typeface="Montserrat" panose="00000500000000000000" pitchFamily="2" charset="0"/>
                <a:ea typeface="Montserrat Bold"/>
                <a:cs typeface="Montserrat Bold"/>
                <a:sym typeface="Montserrat Bold"/>
              </a:rPr>
              <a:t>, lähetystyöntekijä, diasporatyö</a:t>
            </a:r>
            <a:endParaRPr lang="en-US" sz="1200" b="0" spc="38" dirty="0">
              <a:solidFill>
                <a:srgbClr val="304698"/>
              </a:solidFill>
              <a:latin typeface="Montserrat Bold"/>
              <a:ea typeface="Montserrat Bold"/>
              <a:cs typeface="Montserrat Bold"/>
              <a:sym typeface="Montserrat Bold"/>
            </a:endParaRPr>
          </a:p>
          <a:p>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A9AD8FB7-3C81-4FC0-BDE4-21DD86EDB405}" type="slidenum">
              <a:rPr lang="fi-FI" smtClean="0"/>
              <a:t>17</a:t>
            </a:fld>
            <a:endParaRPr lang="fi-FI"/>
          </a:p>
        </p:txBody>
      </p:sp>
    </p:spTree>
    <p:extLst>
      <p:ext uri="{BB962C8B-B14F-4D97-AF65-F5344CB8AC3E}">
        <p14:creationId xmlns:p14="http://schemas.microsoft.com/office/powerpoint/2010/main" val="2054938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www.youtube.com/embed/9YT1V8n4tIQ?feature=oembed" TargetMode="Externa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aAetsNfmvqY?feature=oembed" TargetMode="Externa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64344">
            <a:off x="7333214" y="-810908"/>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19050" y="0"/>
            <a:ext cx="8585708" cy="10287000"/>
            <a:chOff x="0" y="0"/>
            <a:chExt cx="8585708" cy="10287000"/>
          </a:xfrm>
        </p:grpSpPr>
        <p:sp>
          <p:nvSpPr>
            <p:cNvPr id="6" name="Freeform 6"/>
            <p:cNvSpPr/>
            <p:nvPr/>
          </p:nvSpPr>
          <p:spPr>
            <a:xfrm>
              <a:off x="0" y="0"/>
              <a:ext cx="858570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2" cstate="email">
                <a:extLst>
                  <a:ext uri="{28A0092B-C50C-407E-A947-70E740481C1C}">
                    <a14:useLocalDpi xmlns:a14="http://schemas.microsoft.com/office/drawing/2010/main"/>
                  </a:ext>
                </a:extLst>
              </a:blip>
              <a:stretch>
                <a:fillRect l="-79364" r="-686"/>
              </a:stretch>
            </a:blipFill>
          </p:spPr>
          <p:txBody>
            <a:bodyPr/>
            <a:lstStyle/>
            <a:p>
              <a:endParaRPr lang="fi-FI"/>
            </a:p>
          </p:txBody>
        </p:sp>
      </p:grpSp>
      <p:sp>
        <p:nvSpPr>
          <p:cNvPr id="9" name="TextBox 9"/>
          <p:cNvSpPr txBox="1"/>
          <p:nvPr/>
        </p:nvSpPr>
        <p:spPr>
          <a:xfrm>
            <a:off x="11881545" y="8763998"/>
            <a:ext cx="4480369" cy="500265"/>
          </a:xfrm>
          <a:prstGeom prst="rect">
            <a:avLst/>
          </a:prstGeom>
        </p:spPr>
        <p:txBody>
          <a:bodyPr lIns="0" tIns="0" rIns="0" bIns="0" rtlCol="0" anchor="t">
            <a:spAutoFit/>
          </a:bodyPr>
          <a:lstStyle/>
          <a:p>
            <a:pPr marL="0" lvl="0" indent="0" algn="l">
              <a:lnSpc>
                <a:spcPts val="4194"/>
              </a:lnSpc>
              <a:spcBef>
                <a:spcPct val="0"/>
              </a:spcBef>
            </a:pPr>
            <a:r>
              <a:rPr lang="en-US" sz="3039" b="1" dirty="0">
                <a:solidFill>
                  <a:srgbClr val="2E398B"/>
                </a:solidFill>
                <a:latin typeface="Montserrat Bold"/>
                <a:ea typeface="Montserrat Bold"/>
                <a:cs typeface="Montserrat Bold"/>
                <a:sym typeface="Montserrat Bold"/>
              </a:rPr>
              <a:t>kylvaja.fi</a:t>
            </a:r>
          </a:p>
        </p:txBody>
      </p:sp>
      <p:sp>
        <p:nvSpPr>
          <p:cNvPr id="10" name="Freeform 10"/>
          <p:cNvSpPr/>
          <p:nvPr/>
        </p:nvSpPr>
        <p:spPr>
          <a:xfrm>
            <a:off x="9124505" y="3735919"/>
            <a:ext cx="7389331" cy="2155480"/>
          </a:xfrm>
          <a:custGeom>
            <a:avLst/>
            <a:gdLst/>
            <a:ahLst/>
            <a:cxnLst/>
            <a:rect l="l" t="t" r="r" b="b"/>
            <a:pathLst>
              <a:path w="7389331" h="2155480">
                <a:moveTo>
                  <a:pt x="0" y="0"/>
                </a:moveTo>
                <a:lnTo>
                  <a:pt x="7389331" y="0"/>
                </a:lnTo>
                <a:lnTo>
                  <a:pt x="7389331" y="2155479"/>
                </a:lnTo>
                <a:lnTo>
                  <a:pt x="0" y="21554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11" name="TextBox 11"/>
          <p:cNvSpPr txBox="1"/>
          <p:nvPr/>
        </p:nvSpPr>
        <p:spPr>
          <a:xfrm>
            <a:off x="7620854" y="6628373"/>
            <a:ext cx="10862471" cy="1613155"/>
          </a:xfrm>
          <a:prstGeom prst="rect">
            <a:avLst/>
          </a:prstGeom>
        </p:spPr>
        <p:txBody>
          <a:bodyPr lIns="0" tIns="0" rIns="0" bIns="0" rtlCol="0" anchor="t">
            <a:spAutoFit/>
          </a:bodyPr>
          <a:lstStyle/>
          <a:p>
            <a:pPr algn="ctr">
              <a:lnSpc>
                <a:spcPts val="4327"/>
              </a:lnSpc>
            </a:pPr>
            <a:r>
              <a:rPr lang="en-US" sz="3253" spc="26" dirty="0" err="1">
                <a:solidFill>
                  <a:srgbClr val="010101"/>
                </a:solidFill>
                <a:latin typeface="Montserrat"/>
                <a:ea typeface="Montserrat"/>
                <a:cs typeface="Montserrat"/>
                <a:sym typeface="Montserrat"/>
              </a:rPr>
              <a:t>Tavoittamattomia</a:t>
            </a:r>
            <a:r>
              <a:rPr lang="en-US" sz="3253" spc="26" dirty="0">
                <a:solidFill>
                  <a:srgbClr val="010101"/>
                </a:solidFill>
                <a:latin typeface="Montserrat"/>
                <a:ea typeface="Montserrat"/>
                <a:cs typeface="Montserrat"/>
                <a:sym typeface="Montserrat"/>
              </a:rPr>
              <a:t> </a:t>
            </a:r>
            <a:r>
              <a:rPr lang="en-US" sz="3253" spc="26" dirty="0" err="1">
                <a:solidFill>
                  <a:srgbClr val="010101"/>
                </a:solidFill>
                <a:latin typeface="Montserrat"/>
                <a:ea typeface="Montserrat"/>
                <a:cs typeface="Montserrat"/>
                <a:sym typeface="Montserrat"/>
              </a:rPr>
              <a:t>tavoittamassa</a:t>
            </a:r>
            <a:r>
              <a:rPr lang="en-US" sz="3253" spc="26" dirty="0">
                <a:solidFill>
                  <a:srgbClr val="010101"/>
                </a:solidFill>
                <a:latin typeface="Montserrat"/>
                <a:ea typeface="Montserrat"/>
                <a:cs typeface="Montserrat"/>
                <a:sym typeface="Montserrat"/>
              </a:rPr>
              <a:t> </a:t>
            </a:r>
          </a:p>
          <a:p>
            <a:pPr algn="ctr">
              <a:lnSpc>
                <a:spcPts val="4327"/>
              </a:lnSpc>
            </a:pPr>
            <a:r>
              <a:rPr lang="en-US" sz="3253" spc="26" dirty="0">
                <a:solidFill>
                  <a:srgbClr val="010101"/>
                </a:solidFill>
                <a:latin typeface="Montserrat"/>
                <a:ea typeface="Montserrat"/>
                <a:cs typeface="Montserrat"/>
                <a:sym typeface="Montserrat"/>
              </a:rPr>
              <a:t>– Jotta </a:t>
            </a:r>
            <a:r>
              <a:rPr lang="en-US" sz="3253" spc="26" dirty="0" err="1">
                <a:solidFill>
                  <a:srgbClr val="010101"/>
                </a:solidFill>
                <a:latin typeface="Montserrat"/>
                <a:ea typeface="Montserrat"/>
                <a:cs typeface="Montserrat"/>
                <a:sym typeface="Montserrat"/>
              </a:rPr>
              <a:t>Jumalan</a:t>
            </a:r>
            <a:r>
              <a:rPr lang="en-US" sz="3253" spc="26" dirty="0">
                <a:solidFill>
                  <a:srgbClr val="010101"/>
                </a:solidFill>
                <a:latin typeface="Montserrat"/>
                <a:ea typeface="Montserrat"/>
                <a:cs typeface="Montserrat"/>
                <a:sym typeface="Montserrat"/>
              </a:rPr>
              <a:t> </a:t>
            </a:r>
            <a:r>
              <a:rPr lang="en-US" sz="3253" spc="26" dirty="0" err="1">
                <a:solidFill>
                  <a:srgbClr val="010101"/>
                </a:solidFill>
                <a:latin typeface="Montserrat"/>
                <a:ea typeface="Montserrat"/>
                <a:cs typeface="Montserrat"/>
                <a:sym typeface="Montserrat"/>
              </a:rPr>
              <a:t>valtakunta</a:t>
            </a:r>
            <a:r>
              <a:rPr lang="en-US" sz="3253" spc="26" dirty="0">
                <a:solidFill>
                  <a:srgbClr val="010101"/>
                </a:solidFill>
                <a:latin typeface="Montserrat"/>
                <a:ea typeface="Montserrat"/>
                <a:cs typeface="Montserrat"/>
                <a:sym typeface="Montserrat"/>
              </a:rPr>
              <a:t> </a:t>
            </a:r>
            <a:r>
              <a:rPr lang="en-US" sz="3253" spc="26" dirty="0" err="1">
                <a:solidFill>
                  <a:srgbClr val="010101"/>
                </a:solidFill>
                <a:latin typeface="Montserrat"/>
                <a:ea typeface="Montserrat"/>
                <a:cs typeface="Montserrat"/>
                <a:sym typeface="Montserrat"/>
              </a:rPr>
              <a:t>leviäisi</a:t>
            </a:r>
            <a:endParaRPr lang="en-US" sz="3253" spc="26" dirty="0">
              <a:solidFill>
                <a:srgbClr val="010101"/>
              </a:solidFill>
              <a:latin typeface="Montserrat"/>
              <a:ea typeface="Montserrat"/>
              <a:cs typeface="Montserrat"/>
              <a:sym typeface="Montserrat"/>
            </a:endParaRPr>
          </a:p>
          <a:p>
            <a:pPr algn="ctr">
              <a:lnSpc>
                <a:spcPts val="4327"/>
              </a:lnSpc>
            </a:pPr>
            <a:endParaRPr lang="en-US" sz="3253" spc="26" dirty="0">
              <a:solidFill>
                <a:srgbClr val="01010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9D03F-C6D8-3B45-FE9B-82751021B69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0996E46-E1ED-5656-406E-5A16B8F4FECE}"/>
              </a:ext>
            </a:extLst>
          </p:cNvPr>
          <p:cNvGrpSpPr/>
          <p:nvPr/>
        </p:nvGrpSpPr>
        <p:grpSpPr>
          <a:xfrm rot="764344">
            <a:off x="6574894" y="-923721"/>
            <a:ext cx="1088513" cy="11908815"/>
            <a:chOff x="0" y="0"/>
            <a:chExt cx="286687" cy="3136478"/>
          </a:xfrm>
        </p:grpSpPr>
        <p:sp>
          <p:nvSpPr>
            <p:cNvPr id="3" name="Freeform 3">
              <a:extLst>
                <a:ext uri="{FF2B5EF4-FFF2-40B4-BE49-F238E27FC236}">
                  <a16:creationId xmlns:a16="http://schemas.microsoft.com/office/drawing/2014/main" id="{C83B6DC9-35C4-976D-DC6B-D3688E0D366B}"/>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A3794088-94C5-9A66-B6E4-FA1EBD8881BE}"/>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Freeform 7">
            <a:extLst>
              <a:ext uri="{FF2B5EF4-FFF2-40B4-BE49-F238E27FC236}">
                <a16:creationId xmlns:a16="http://schemas.microsoft.com/office/drawing/2014/main" id="{A0A203FF-F328-E4AD-02E0-590A706CA0C5}"/>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a:extLst>
              <a:ext uri="{FF2B5EF4-FFF2-40B4-BE49-F238E27FC236}">
                <a16:creationId xmlns:a16="http://schemas.microsoft.com/office/drawing/2014/main" id="{61D85BA6-7C60-DC59-355C-3DE6663741E2}"/>
              </a:ext>
            </a:extLst>
          </p:cNvPr>
          <p:cNvSpPr txBox="1"/>
          <p:nvPr/>
        </p:nvSpPr>
        <p:spPr>
          <a:xfrm>
            <a:off x="8763000" y="4533900"/>
            <a:ext cx="8978972" cy="2954655"/>
          </a:xfrm>
          <a:prstGeom prst="rect">
            <a:avLst/>
          </a:prstGeom>
        </p:spPr>
        <p:txBody>
          <a:bodyPr wrap="square" lIns="0" tIns="0" rIns="0" bIns="0" rtlCol="0" anchor="t">
            <a:spAutoFit/>
          </a:bodyPr>
          <a:lstStyle/>
          <a:p>
            <a:r>
              <a:rPr lang="fi-FI" sz="3200" dirty="0">
                <a:latin typeface="Montserrat"/>
              </a:rPr>
              <a:t>Jumala on rakastanut maailmaa niin paljon, että antoi ainoan Poikansa, jottei yksikään, joka häneen uskoo, joutuisi kadotukseen, vaan saisi iankaikkisen elämän. </a:t>
            </a:r>
          </a:p>
          <a:p>
            <a:endParaRPr lang="fi-FI" sz="3200" b="1" dirty="0">
              <a:solidFill>
                <a:srgbClr val="304698"/>
              </a:solidFill>
              <a:latin typeface="Montserrat"/>
            </a:endParaRPr>
          </a:p>
          <a:p>
            <a:r>
              <a:rPr lang="fi-FI" sz="3200" b="1" dirty="0" err="1">
                <a:solidFill>
                  <a:srgbClr val="304698"/>
                </a:solidFill>
                <a:latin typeface="Montserrat"/>
              </a:rPr>
              <a:t>Joh</a:t>
            </a:r>
            <a:r>
              <a:rPr lang="fi-FI" sz="3200" b="1" dirty="0">
                <a:solidFill>
                  <a:srgbClr val="304698"/>
                </a:solidFill>
                <a:latin typeface="Montserrat"/>
              </a:rPr>
              <a:t>. 3:16</a:t>
            </a:r>
            <a:endParaRPr lang="en-US" sz="3200" b="1" spc="27" dirty="0">
              <a:solidFill>
                <a:srgbClr val="304698"/>
              </a:solidFill>
              <a:latin typeface="Montserrat"/>
              <a:ea typeface="Montserrat"/>
              <a:cs typeface="Montserrat"/>
            </a:endParaRPr>
          </a:p>
        </p:txBody>
      </p:sp>
      <p:grpSp>
        <p:nvGrpSpPr>
          <p:cNvPr id="5" name="Group 2">
            <a:extLst>
              <a:ext uri="{FF2B5EF4-FFF2-40B4-BE49-F238E27FC236}">
                <a16:creationId xmlns:a16="http://schemas.microsoft.com/office/drawing/2014/main" id="{E3E09C83-029B-FB72-7E41-FFA8EBE880A1}"/>
              </a:ext>
            </a:extLst>
          </p:cNvPr>
          <p:cNvGrpSpPr/>
          <p:nvPr/>
        </p:nvGrpSpPr>
        <p:grpSpPr>
          <a:xfrm rot="970173">
            <a:off x="7351658" y="-435622"/>
            <a:ext cx="1088513" cy="11908815"/>
            <a:chOff x="0" y="0"/>
            <a:chExt cx="286687" cy="3136478"/>
          </a:xfrm>
        </p:grpSpPr>
        <p:sp>
          <p:nvSpPr>
            <p:cNvPr id="6" name="Freeform 3">
              <a:extLst>
                <a:ext uri="{FF2B5EF4-FFF2-40B4-BE49-F238E27FC236}">
                  <a16:creationId xmlns:a16="http://schemas.microsoft.com/office/drawing/2014/main" id="{FAE0D417-B35A-94A3-B606-F0CC5CAC3AD4}"/>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9" name="TextBox 4">
              <a:extLst>
                <a:ext uri="{FF2B5EF4-FFF2-40B4-BE49-F238E27FC236}">
                  <a16:creationId xmlns:a16="http://schemas.microsoft.com/office/drawing/2014/main" id="{E44653C4-187E-F780-4C66-D3D05B4CE90B}"/>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9" name="Group 5">
            <a:extLst>
              <a:ext uri="{FF2B5EF4-FFF2-40B4-BE49-F238E27FC236}">
                <a16:creationId xmlns:a16="http://schemas.microsoft.com/office/drawing/2014/main" id="{C9308130-A6D4-BB4F-C319-B81D85ED92F2}"/>
              </a:ext>
            </a:extLst>
          </p:cNvPr>
          <p:cNvGrpSpPr/>
          <p:nvPr/>
        </p:nvGrpSpPr>
        <p:grpSpPr>
          <a:xfrm>
            <a:off x="-3886200" y="-908371"/>
            <a:ext cx="13573698" cy="11682438"/>
            <a:chOff x="0" y="0"/>
            <a:chExt cx="8585708" cy="10287000"/>
          </a:xfrm>
          <a:blipFill dpi="0" rotWithShape="1">
            <a:blip r:embed="rId4">
              <a:extLst>
                <a:ext uri="{28A0092B-C50C-407E-A947-70E740481C1C}">
                  <a14:useLocalDpi xmlns:a14="http://schemas.microsoft.com/office/drawing/2010/main" val="0"/>
                </a:ext>
              </a:extLst>
            </a:blip>
            <a:srcRect/>
            <a:stretch>
              <a:fillRect/>
            </a:stretch>
          </a:blipFill>
        </p:grpSpPr>
        <p:sp>
          <p:nvSpPr>
            <p:cNvPr id="20" name="Freeform 6">
              <a:extLst>
                <a:ext uri="{FF2B5EF4-FFF2-40B4-BE49-F238E27FC236}">
                  <a16:creationId xmlns:a16="http://schemas.microsoft.com/office/drawing/2014/main" id="{F0D959E3-FB1D-DFAC-65E3-346F6010BD19}"/>
                </a:ext>
              </a:extLst>
            </p:cNvPr>
            <p:cNvSpPr/>
            <p:nvPr/>
          </p:nvSpPr>
          <p:spPr>
            <a:xfrm>
              <a:off x="0" y="0"/>
              <a:ext cx="858570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grpFill/>
          </p:spPr>
          <p:txBody>
            <a:bodyPr/>
            <a:lstStyle/>
            <a:p>
              <a:endParaRPr lang="fi-FI"/>
            </a:p>
          </p:txBody>
        </p:sp>
      </p:grpSp>
      <p:sp>
        <p:nvSpPr>
          <p:cNvPr id="11" name="TextBox 9">
            <a:extLst>
              <a:ext uri="{FF2B5EF4-FFF2-40B4-BE49-F238E27FC236}">
                <a16:creationId xmlns:a16="http://schemas.microsoft.com/office/drawing/2014/main" id="{0A5CEA37-4C77-DE24-7FE8-F99958163FE4}"/>
              </a:ext>
            </a:extLst>
          </p:cNvPr>
          <p:cNvSpPr txBox="1"/>
          <p:nvPr/>
        </p:nvSpPr>
        <p:spPr>
          <a:xfrm>
            <a:off x="7065448" y="9334500"/>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Diasporatyö, Kreikka</a:t>
            </a:r>
            <a:endParaRPr lang="en-US" sz="2000" spc="38" dirty="0">
              <a:solidFill>
                <a:srgbClr val="304698"/>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2609296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02F6-6492-C2AB-4324-D2D1603E975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63AC6CB-FD3D-1C40-00FE-D3D37A11B88B}"/>
              </a:ext>
            </a:extLst>
          </p:cNvPr>
          <p:cNvGrpSpPr/>
          <p:nvPr/>
        </p:nvGrpSpPr>
        <p:grpSpPr>
          <a:xfrm rot="764344">
            <a:off x="6557418" y="-923721"/>
            <a:ext cx="1088513" cy="11908815"/>
            <a:chOff x="0" y="0"/>
            <a:chExt cx="286687" cy="3136478"/>
          </a:xfrm>
        </p:grpSpPr>
        <p:sp>
          <p:nvSpPr>
            <p:cNvPr id="3" name="Freeform 3">
              <a:extLst>
                <a:ext uri="{FF2B5EF4-FFF2-40B4-BE49-F238E27FC236}">
                  <a16:creationId xmlns:a16="http://schemas.microsoft.com/office/drawing/2014/main" id="{A410F55D-6CDE-1E2A-0F70-B853DD978622}"/>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564B5931-6AD7-8F84-47CC-66C11DA3FB0B}"/>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a:extLst>
              <a:ext uri="{FF2B5EF4-FFF2-40B4-BE49-F238E27FC236}">
                <a16:creationId xmlns:a16="http://schemas.microsoft.com/office/drawing/2014/main" id="{FF91FD29-A99D-9223-CA25-1363837E9E2A}"/>
              </a:ext>
            </a:extLst>
          </p:cNvPr>
          <p:cNvGrpSpPr/>
          <p:nvPr/>
        </p:nvGrpSpPr>
        <p:grpSpPr>
          <a:xfrm>
            <a:off x="-1066800" y="0"/>
            <a:ext cx="9041467" cy="10287000"/>
            <a:chOff x="0" y="0"/>
            <a:chExt cx="9041467" cy="10287000"/>
          </a:xfrm>
        </p:grpSpPr>
        <p:sp>
          <p:nvSpPr>
            <p:cNvPr id="6" name="Freeform 6">
              <a:extLst>
                <a:ext uri="{FF2B5EF4-FFF2-40B4-BE49-F238E27FC236}">
                  <a16:creationId xmlns:a16="http://schemas.microsoft.com/office/drawing/2014/main" id="{F886FF4B-9ADA-628E-C31F-A55E604B49A0}"/>
                </a:ext>
              </a:extLst>
            </p:cNvPr>
            <p:cNvSpPr/>
            <p:nvPr/>
          </p:nvSpPr>
          <p:spPr>
            <a:xfrm>
              <a:off x="0" y="0"/>
              <a:ext cx="9041467" cy="10287000"/>
            </a:xfrm>
            <a:custGeom>
              <a:avLst/>
              <a:gdLst/>
              <a:ahLst/>
              <a:cxnLst/>
              <a:rect l="l" t="t" r="r" b="b"/>
              <a:pathLst>
                <a:path w="9041467" h="10287000">
                  <a:moveTo>
                    <a:pt x="9041467" y="762"/>
                  </a:moveTo>
                  <a:cubicBezTo>
                    <a:pt x="9037186" y="20447"/>
                    <a:pt x="9033308" y="40132"/>
                    <a:pt x="9028627" y="59690"/>
                  </a:cubicBezTo>
                  <a:cubicBezTo>
                    <a:pt x="8928188" y="485521"/>
                    <a:pt x="8827614" y="911225"/>
                    <a:pt x="8727174" y="1337056"/>
                  </a:cubicBezTo>
                  <a:cubicBezTo>
                    <a:pt x="8578721" y="1966722"/>
                    <a:pt x="8430669" y="2596388"/>
                    <a:pt x="8282081" y="3225927"/>
                  </a:cubicBezTo>
                  <a:cubicBezTo>
                    <a:pt x="8099524" y="3999103"/>
                    <a:pt x="7916432" y="4772152"/>
                    <a:pt x="7733874" y="5545328"/>
                  </a:cubicBezTo>
                  <a:cubicBezTo>
                    <a:pt x="7576594" y="6211443"/>
                    <a:pt x="7419582" y="6877558"/>
                    <a:pt x="7262436" y="7543800"/>
                  </a:cubicBezTo>
                  <a:cubicBezTo>
                    <a:pt x="7124414" y="8129016"/>
                    <a:pt x="6986660" y="8714105"/>
                    <a:pt x="6848372" y="9299194"/>
                  </a:cubicBezTo>
                  <a:cubicBezTo>
                    <a:pt x="6770668" y="9628251"/>
                    <a:pt x="6692295" y="9957181"/>
                    <a:pt x="6614190" y="10286238"/>
                  </a:cubicBezTo>
                  <a:cubicBezTo>
                    <a:pt x="4422299" y="10286238"/>
                    <a:pt x="2230542" y="10286111"/>
                    <a:pt x="38785" y="10287000"/>
                  </a:cubicBezTo>
                  <a:cubicBezTo>
                    <a:pt x="7088" y="10287000"/>
                    <a:pt x="0" y="10280269"/>
                    <a:pt x="0" y="10250043"/>
                  </a:cubicBezTo>
                  <a:cubicBezTo>
                    <a:pt x="802" y="6845681"/>
                    <a:pt x="802" y="3441319"/>
                    <a:pt x="0" y="36957"/>
                  </a:cubicBezTo>
                  <a:cubicBezTo>
                    <a:pt x="0" y="6731"/>
                    <a:pt x="7088" y="0"/>
                    <a:pt x="38785" y="0"/>
                  </a:cubicBezTo>
                  <a:cubicBezTo>
                    <a:pt x="3039679" y="762"/>
                    <a:pt x="6040573" y="762"/>
                    <a:pt x="9041467" y="762"/>
                  </a:cubicBezTo>
                  <a:close/>
                </a:path>
              </a:pathLst>
            </a:custGeom>
            <a:blipFill>
              <a:blip r:embed="rId3">
                <a:extLst>
                  <a:ext uri="{28A0092B-C50C-407E-A947-70E740481C1C}">
                    <a14:useLocalDpi xmlns:a14="http://schemas.microsoft.com/office/drawing/2010/main"/>
                  </a:ext>
                </a:extLst>
              </a:blip>
              <a:stretch>
                <a:fillRect l="-25850" r="-25850"/>
              </a:stretch>
            </a:blipFill>
          </p:spPr>
          <p:txBody>
            <a:bodyPr/>
            <a:lstStyle/>
            <a:p>
              <a:endParaRPr lang="fi-FI"/>
            </a:p>
          </p:txBody>
        </p:sp>
      </p:grpSp>
      <p:sp>
        <p:nvSpPr>
          <p:cNvPr id="7" name="Freeform 7">
            <a:extLst>
              <a:ext uri="{FF2B5EF4-FFF2-40B4-BE49-F238E27FC236}">
                <a16:creationId xmlns:a16="http://schemas.microsoft.com/office/drawing/2014/main" id="{FB68B2E9-0A25-A4FA-12CC-35092035E185}"/>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a:extLst>
              <a:ext uri="{FF2B5EF4-FFF2-40B4-BE49-F238E27FC236}">
                <a16:creationId xmlns:a16="http://schemas.microsoft.com/office/drawing/2014/main" id="{878F8ECF-25BB-E9F4-A0F5-7BE33DFE46FE}"/>
              </a:ext>
            </a:extLst>
          </p:cNvPr>
          <p:cNvSpPr txBox="1"/>
          <p:nvPr/>
        </p:nvSpPr>
        <p:spPr>
          <a:xfrm>
            <a:off x="7828364" y="3467100"/>
            <a:ext cx="10060390" cy="4924425"/>
          </a:xfrm>
          <a:prstGeom prst="rect">
            <a:avLst/>
          </a:prstGeom>
        </p:spPr>
        <p:txBody>
          <a:bodyPr wrap="square" lIns="0" tIns="0" rIns="0" bIns="0" rtlCol="0" anchor="t">
            <a:spAutoFit/>
          </a:bodyPr>
          <a:lstStyle/>
          <a:p>
            <a:r>
              <a:rPr lang="fi-FI" sz="3200" dirty="0">
                <a:latin typeface="Montserrat" panose="00000500000000000000" pitchFamily="2" charset="0"/>
              </a:rPr>
              <a:t>Minulle on annettu kaikki valta taivaassa ja maan päällä. Menkää siis ja </a:t>
            </a:r>
            <a:r>
              <a:rPr lang="fi-FI" sz="3200" b="1" dirty="0">
                <a:latin typeface="Montserrat" panose="00000500000000000000" pitchFamily="2" charset="0"/>
              </a:rPr>
              <a:t>tehkää</a:t>
            </a:r>
            <a:r>
              <a:rPr lang="fi-FI" sz="3200" dirty="0">
                <a:latin typeface="Montserrat" panose="00000500000000000000" pitchFamily="2" charset="0"/>
              </a:rPr>
              <a:t> kaikki kansat</a:t>
            </a:r>
          </a:p>
          <a:p>
            <a:r>
              <a:rPr lang="fi-FI" sz="3200" dirty="0">
                <a:latin typeface="Montserrat" panose="00000500000000000000" pitchFamily="2" charset="0"/>
              </a:rPr>
              <a:t>minun opetuslapsikseni: </a:t>
            </a:r>
            <a:r>
              <a:rPr lang="fi-FI" sz="3200" b="1" dirty="0">
                <a:latin typeface="Montserrat" panose="00000500000000000000" pitchFamily="2" charset="0"/>
              </a:rPr>
              <a:t>kastakaa</a:t>
            </a:r>
            <a:r>
              <a:rPr lang="fi-FI" sz="3200" dirty="0">
                <a:latin typeface="Montserrat" panose="00000500000000000000" pitchFamily="2" charset="0"/>
              </a:rPr>
              <a:t> heitä Isän ja Pojan ja Pyhän Hengen nimeen ja </a:t>
            </a:r>
            <a:r>
              <a:rPr lang="fi-FI" sz="3200" b="1" dirty="0">
                <a:latin typeface="Montserrat" panose="00000500000000000000" pitchFamily="2" charset="0"/>
              </a:rPr>
              <a:t>opettakaa</a:t>
            </a:r>
            <a:r>
              <a:rPr lang="fi-FI" sz="3200" dirty="0">
                <a:latin typeface="Montserrat" panose="00000500000000000000" pitchFamily="2" charset="0"/>
              </a:rPr>
              <a:t> heitä noudattamaan kaikkea, mitä minä olen käskenyt teidän noudattaa. Ja katso, minä olen teidän kanssanne kaikki päivät maailman loppuun asti. </a:t>
            </a:r>
          </a:p>
          <a:p>
            <a:endParaRPr lang="fi-FI" sz="3200" b="1" dirty="0">
              <a:solidFill>
                <a:srgbClr val="304698"/>
              </a:solidFill>
              <a:latin typeface="Montserrat" panose="00000500000000000000" pitchFamily="2" charset="0"/>
            </a:endParaRPr>
          </a:p>
          <a:p>
            <a:r>
              <a:rPr lang="fi-FI" sz="3200" b="1" dirty="0">
                <a:solidFill>
                  <a:srgbClr val="304698"/>
                </a:solidFill>
                <a:latin typeface="Montserrat" panose="00000500000000000000" pitchFamily="2" charset="0"/>
              </a:rPr>
              <a:t>Matt. 28:18–20</a:t>
            </a:r>
            <a:endParaRPr lang="en-US" sz="3200" b="1" spc="27" dirty="0">
              <a:solidFill>
                <a:srgbClr val="304698"/>
              </a:solidFill>
              <a:latin typeface="Montserrat" panose="00000500000000000000" pitchFamily="2" charset="0"/>
              <a:ea typeface="Montserrat"/>
              <a:cs typeface="Montserrat"/>
              <a:sym typeface="Montserrat"/>
            </a:endParaRPr>
          </a:p>
        </p:txBody>
      </p:sp>
      <p:sp>
        <p:nvSpPr>
          <p:cNvPr id="10" name="TextBox 9">
            <a:extLst>
              <a:ext uri="{FF2B5EF4-FFF2-40B4-BE49-F238E27FC236}">
                <a16:creationId xmlns:a16="http://schemas.microsoft.com/office/drawing/2014/main" id="{905C60CC-3A55-6506-C81C-AD2A606A853E}"/>
              </a:ext>
            </a:extLst>
          </p:cNvPr>
          <p:cNvSpPr txBox="1"/>
          <p:nvPr/>
        </p:nvSpPr>
        <p:spPr>
          <a:xfrm>
            <a:off x="6753225" y="9295083"/>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Juutalaistyö, Ukraina</a:t>
            </a:r>
            <a:endParaRPr lang="en-US" sz="2000" spc="38" dirty="0">
              <a:solidFill>
                <a:srgbClr val="304698"/>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1582749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674EDC7D-8118-27E7-BBFE-C320508AD415}"/>
              </a:ext>
            </a:extLst>
          </p:cNvPr>
          <p:cNvSpPr/>
          <p:nvPr/>
        </p:nvSpPr>
        <p:spPr>
          <a:xfrm>
            <a:off x="1414245" y="8685660"/>
            <a:ext cx="16226725" cy="13370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uorakulmio 2">
            <a:extLst>
              <a:ext uri="{FF2B5EF4-FFF2-40B4-BE49-F238E27FC236}">
                <a16:creationId xmlns:a16="http://schemas.microsoft.com/office/drawing/2014/main" id="{4E9F5952-8708-5789-BCCE-A31DA93D1DD6}"/>
              </a:ext>
            </a:extLst>
          </p:cNvPr>
          <p:cNvSpPr/>
          <p:nvPr/>
        </p:nvSpPr>
        <p:spPr>
          <a:xfrm>
            <a:off x="1843946" y="2111"/>
            <a:ext cx="14618776" cy="12014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xtBox 9">
            <a:extLst>
              <a:ext uri="{FF2B5EF4-FFF2-40B4-BE49-F238E27FC236}">
                <a16:creationId xmlns:a16="http://schemas.microsoft.com/office/drawing/2014/main" id="{C6AF8274-C946-B606-66CE-E929B9C40F73}"/>
              </a:ext>
            </a:extLst>
          </p:cNvPr>
          <p:cNvSpPr txBox="1"/>
          <p:nvPr/>
        </p:nvSpPr>
        <p:spPr>
          <a:xfrm>
            <a:off x="1414245" y="1211100"/>
            <a:ext cx="15240000" cy="768352"/>
          </a:xfrm>
          <a:prstGeom prst="rect">
            <a:avLst/>
          </a:prstGeom>
        </p:spPr>
        <p:txBody>
          <a:bodyPr wrap="square" lIns="0" tIns="0" rIns="0" bIns="0" rtlCol="0" anchor="t">
            <a:spAutoFit/>
          </a:bodyPr>
          <a:lstStyle/>
          <a:p>
            <a:pPr algn="ctr">
              <a:lnSpc>
                <a:spcPts val="6414"/>
              </a:lnSpc>
              <a:spcBef>
                <a:spcPct val="0"/>
              </a:spcBef>
            </a:pPr>
            <a:r>
              <a:rPr lang="fi-FI" sz="4822" b="1" spc="38" dirty="0">
                <a:solidFill>
                  <a:srgbClr val="304698"/>
                </a:solidFill>
                <a:latin typeface="Montserrat Bold"/>
                <a:ea typeface="Montserrat Bold"/>
                <a:cs typeface="Montserrat Bold"/>
                <a:sym typeface="Montserrat Bold"/>
              </a:rPr>
              <a:t>3 miljardia ihmistä on edelleen tavoittamatta</a:t>
            </a:r>
            <a:endParaRPr lang="en-US" sz="4822" b="1" spc="38" dirty="0">
              <a:solidFill>
                <a:srgbClr val="304698"/>
              </a:solidFill>
              <a:latin typeface="Montserrat Bold"/>
              <a:ea typeface="Montserrat Bold"/>
              <a:cs typeface="Montserrat Bold"/>
              <a:sym typeface="Montserrat Bold"/>
            </a:endParaRPr>
          </a:p>
        </p:txBody>
      </p:sp>
      <p:pic>
        <p:nvPicPr>
          <p:cNvPr id="13" name="Kuva 12">
            <a:extLst>
              <a:ext uri="{FF2B5EF4-FFF2-40B4-BE49-F238E27FC236}">
                <a16:creationId xmlns:a16="http://schemas.microsoft.com/office/drawing/2014/main" id="{863D3223-C32D-9352-051C-8FAAC919CF1A}"/>
              </a:ext>
            </a:extLst>
          </p:cNvPr>
          <p:cNvPicPr>
            <a:picLocks noChangeAspect="1"/>
          </p:cNvPicPr>
          <p:nvPr/>
        </p:nvPicPr>
        <p:blipFill>
          <a:blip r:embed="rId3">
            <a:extLst>
              <a:ext uri="{28A0092B-C50C-407E-A947-70E740481C1C}">
                <a14:useLocalDpi xmlns:a14="http://schemas.microsoft.com/office/drawing/2010/main"/>
              </a:ext>
            </a:extLst>
          </a:blip>
          <a:srcRect t="4093" b="19286"/>
          <a:stretch>
            <a:fillRect/>
          </a:stretch>
        </p:blipFill>
        <p:spPr>
          <a:xfrm>
            <a:off x="1592861" y="2154335"/>
            <a:ext cx="14907268" cy="6570565"/>
          </a:xfrm>
          <a:prstGeom prst="rect">
            <a:avLst/>
          </a:prstGeom>
        </p:spPr>
      </p:pic>
      <p:sp>
        <p:nvSpPr>
          <p:cNvPr id="5" name="Tekstiruutu 4">
            <a:extLst>
              <a:ext uri="{FF2B5EF4-FFF2-40B4-BE49-F238E27FC236}">
                <a16:creationId xmlns:a16="http://schemas.microsoft.com/office/drawing/2014/main" id="{BC242D86-5F13-5D2B-39B9-98AB6A374ADB}"/>
              </a:ext>
            </a:extLst>
          </p:cNvPr>
          <p:cNvSpPr txBox="1"/>
          <p:nvPr/>
        </p:nvSpPr>
        <p:spPr>
          <a:xfrm>
            <a:off x="2745807" y="8814926"/>
            <a:ext cx="13563600" cy="830997"/>
          </a:xfrm>
          <a:prstGeom prst="rect">
            <a:avLst/>
          </a:prstGeom>
          <a:noFill/>
        </p:spPr>
        <p:txBody>
          <a:bodyPr wrap="square">
            <a:spAutoFit/>
          </a:bodyPr>
          <a:lstStyle/>
          <a:p>
            <a:r>
              <a:rPr lang="fi-FI" sz="2400" dirty="0">
                <a:latin typeface="Montserrat" panose="00000500000000000000" pitchFamily="2" charset="0"/>
              </a:rPr>
              <a:t>Punaisella merkittynä ne saavuttamattomat kansanryhmät, joiden väkiluku on yli 1 miljoona. Lähde: Joshua Project.</a:t>
            </a:r>
          </a:p>
        </p:txBody>
      </p:sp>
      <p:sp>
        <p:nvSpPr>
          <p:cNvPr id="6" name="Freeform 7">
            <a:extLst>
              <a:ext uri="{FF2B5EF4-FFF2-40B4-BE49-F238E27FC236}">
                <a16:creationId xmlns:a16="http://schemas.microsoft.com/office/drawing/2014/main" id="{738649C1-C1A2-5B95-2FCA-92968F8962ED}"/>
              </a:ext>
            </a:extLst>
          </p:cNvPr>
          <p:cNvSpPr/>
          <p:nvPr/>
        </p:nvSpPr>
        <p:spPr>
          <a:xfrm>
            <a:off x="15285366" y="232180"/>
            <a:ext cx="2737758" cy="798608"/>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fi-FI"/>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D9860-0196-BB23-EC3C-301F7AED6DB7}"/>
            </a:ext>
          </a:extLst>
        </p:cNvPr>
        <p:cNvGrpSpPr/>
        <p:nvPr/>
      </p:nvGrpSpPr>
      <p:grpSpPr>
        <a:xfrm>
          <a:off x="0" y="0"/>
          <a:ext cx="0" cy="0"/>
          <a:chOff x="0" y="0"/>
          <a:chExt cx="0" cy="0"/>
        </a:xfrm>
      </p:grpSpPr>
      <p:sp>
        <p:nvSpPr>
          <p:cNvPr id="3" name="Suorakulmio 2">
            <a:extLst>
              <a:ext uri="{FF2B5EF4-FFF2-40B4-BE49-F238E27FC236}">
                <a16:creationId xmlns:a16="http://schemas.microsoft.com/office/drawing/2014/main" id="{342E3E4F-1911-B92F-EC10-A65D114E371A}"/>
              </a:ext>
            </a:extLst>
          </p:cNvPr>
          <p:cNvSpPr/>
          <p:nvPr/>
        </p:nvSpPr>
        <p:spPr>
          <a:xfrm>
            <a:off x="1843946" y="2111"/>
            <a:ext cx="14618776" cy="12014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xtBox 9">
            <a:extLst>
              <a:ext uri="{FF2B5EF4-FFF2-40B4-BE49-F238E27FC236}">
                <a16:creationId xmlns:a16="http://schemas.microsoft.com/office/drawing/2014/main" id="{3A47FF76-5B9E-8F8E-4755-6EB4EABB678D}"/>
              </a:ext>
            </a:extLst>
          </p:cNvPr>
          <p:cNvSpPr txBox="1"/>
          <p:nvPr/>
        </p:nvSpPr>
        <p:spPr>
          <a:xfrm>
            <a:off x="1041537" y="3686341"/>
            <a:ext cx="6721339" cy="4025269"/>
          </a:xfrm>
          <a:prstGeom prst="rect">
            <a:avLst/>
          </a:prstGeom>
        </p:spPr>
        <p:txBody>
          <a:bodyPr wrap="square" lIns="0" tIns="0" rIns="0" bIns="0" rtlCol="0" anchor="t">
            <a:spAutoFit/>
          </a:bodyPr>
          <a:lstStyle/>
          <a:p>
            <a:pPr algn="ctr">
              <a:lnSpc>
                <a:spcPts val="6414"/>
              </a:lnSpc>
              <a:spcBef>
                <a:spcPct val="0"/>
              </a:spcBef>
            </a:pPr>
            <a:r>
              <a:rPr lang="fi-FI" sz="4000" b="1" dirty="0">
                <a:solidFill>
                  <a:srgbClr val="304698"/>
                </a:solidFill>
                <a:latin typeface="Montserrat" panose="00000500000000000000" pitchFamily="2" charset="0"/>
              </a:rPr>
              <a:t>Globaalisti vain 3 %</a:t>
            </a:r>
            <a:r>
              <a:rPr lang="fi-FI" sz="4000" dirty="0">
                <a:latin typeface="Montserrat" panose="00000500000000000000" pitchFamily="2" charset="0"/>
              </a:rPr>
              <a:t> lähetystyön resursseista käytetään tavoittamattomien tavoittamiseen.</a:t>
            </a:r>
            <a:endParaRPr lang="en-US" sz="4000" b="1" spc="38" dirty="0">
              <a:solidFill>
                <a:srgbClr val="304698"/>
              </a:solidFill>
              <a:latin typeface="Montserrat Bold"/>
              <a:ea typeface="Montserrat Bold"/>
              <a:cs typeface="Montserrat Bold"/>
              <a:sym typeface="Montserrat Bold"/>
            </a:endParaRPr>
          </a:p>
        </p:txBody>
      </p:sp>
      <p:sp>
        <p:nvSpPr>
          <p:cNvPr id="2" name="Tasakylkinen kolmio 1">
            <a:extLst>
              <a:ext uri="{FF2B5EF4-FFF2-40B4-BE49-F238E27FC236}">
                <a16:creationId xmlns:a16="http://schemas.microsoft.com/office/drawing/2014/main" id="{10E342C8-A4BC-7CD9-9F0D-847C5A3D8B3F}"/>
              </a:ext>
            </a:extLst>
          </p:cNvPr>
          <p:cNvSpPr/>
          <p:nvPr/>
        </p:nvSpPr>
        <p:spPr>
          <a:xfrm rot="5400000">
            <a:off x="7158038" y="5398396"/>
            <a:ext cx="3886200" cy="762000"/>
          </a:xfrm>
          <a:prstGeom prst="triangle">
            <a:avLst/>
          </a:prstGeom>
          <a:solidFill>
            <a:srgbClr val="3046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xtBox 9">
            <a:extLst>
              <a:ext uri="{FF2B5EF4-FFF2-40B4-BE49-F238E27FC236}">
                <a16:creationId xmlns:a16="http://schemas.microsoft.com/office/drawing/2014/main" id="{9BA82586-3780-BC46-2EBD-28EDAE0A026C}"/>
              </a:ext>
            </a:extLst>
          </p:cNvPr>
          <p:cNvSpPr txBox="1"/>
          <p:nvPr/>
        </p:nvSpPr>
        <p:spPr>
          <a:xfrm>
            <a:off x="10439400" y="4507078"/>
            <a:ext cx="6721339" cy="2383794"/>
          </a:xfrm>
          <a:prstGeom prst="rect">
            <a:avLst/>
          </a:prstGeom>
        </p:spPr>
        <p:txBody>
          <a:bodyPr wrap="square" lIns="0" tIns="0" rIns="0" bIns="0" rtlCol="0" anchor="t">
            <a:spAutoFit/>
          </a:bodyPr>
          <a:lstStyle/>
          <a:p>
            <a:pPr algn="ctr">
              <a:lnSpc>
                <a:spcPts val="6414"/>
              </a:lnSpc>
              <a:spcBef>
                <a:spcPct val="0"/>
              </a:spcBef>
            </a:pPr>
            <a:r>
              <a:rPr lang="fi-FI" sz="4000" b="1" dirty="0">
                <a:solidFill>
                  <a:srgbClr val="304698"/>
                </a:solidFill>
                <a:latin typeface="Montserrat" panose="00000500000000000000" pitchFamily="2" charset="0"/>
              </a:rPr>
              <a:t>Menemme sinne, missä on vähän tai ei lainkaan kristittyjä ja kirkkoja.</a:t>
            </a:r>
          </a:p>
        </p:txBody>
      </p:sp>
      <p:sp>
        <p:nvSpPr>
          <p:cNvPr id="6" name="Freeform 7">
            <a:extLst>
              <a:ext uri="{FF2B5EF4-FFF2-40B4-BE49-F238E27FC236}">
                <a16:creationId xmlns:a16="http://schemas.microsoft.com/office/drawing/2014/main" id="{A43CBD76-F64A-B774-978F-A2B62896835F}"/>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Tree>
    <p:extLst>
      <p:ext uri="{BB962C8B-B14F-4D97-AF65-F5344CB8AC3E}">
        <p14:creationId xmlns:p14="http://schemas.microsoft.com/office/powerpoint/2010/main" val="327030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p:cNvSpPr txBox="1"/>
          <p:nvPr/>
        </p:nvSpPr>
        <p:spPr>
          <a:xfrm>
            <a:off x="7772400" y="4301377"/>
            <a:ext cx="9920045" cy="3939540"/>
          </a:xfrm>
          <a:prstGeom prst="rect">
            <a:avLst/>
          </a:prstGeom>
        </p:spPr>
        <p:txBody>
          <a:bodyPr lIns="0" tIns="0" rIns="0" bIns="0" rtlCol="0" anchor="t">
            <a:spAutoFit/>
          </a:bodyPr>
          <a:lstStyle/>
          <a:p>
            <a:r>
              <a:rPr lang="fi-FI" sz="3200" spc="27" dirty="0">
                <a:solidFill>
                  <a:srgbClr val="010101"/>
                </a:solidFill>
                <a:latin typeface="Montserrat"/>
                <a:ea typeface="Montserrat"/>
                <a:cs typeface="Montserrat"/>
                <a:sym typeface="Montserrat"/>
              </a:rPr>
              <a:t>Näkymme on </a:t>
            </a:r>
            <a:r>
              <a:rPr lang="fi-FI" sz="3200" b="1" spc="27" dirty="0">
                <a:solidFill>
                  <a:srgbClr val="010101"/>
                </a:solidFill>
                <a:latin typeface="Montserrat"/>
                <a:ea typeface="Montserrat"/>
                <a:cs typeface="Montserrat"/>
                <a:sym typeface="Montserrat"/>
              </a:rPr>
              <a:t>kokonaisvaltainen</a:t>
            </a:r>
            <a:r>
              <a:rPr lang="fi-FI" sz="3200" spc="27" dirty="0">
                <a:solidFill>
                  <a:srgbClr val="010101"/>
                </a:solidFill>
                <a:latin typeface="Montserrat"/>
                <a:ea typeface="Montserrat"/>
                <a:cs typeface="Montserrat"/>
                <a:sym typeface="Montserrat"/>
              </a:rPr>
              <a:t>: julistamme evankeliumia ja kohennamme yhteisöjen elinolosuhteita.  </a:t>
            </a:r>
          </a:p>
          <a:p>
            <a:endParaRPr lang="fi-FI" sz="3200" spc="27" dirty="0">
              <a:solidFill>
                <a:srgbClr val="010101"/>
              </a:solidFill>
              <a:latin typeface="Montserrat"/>
              <a:ea typeface="Montserrat"/>
              <a:cs typeface="Montserrat"/>
              <a:sym typeface="Montserrat"/>
            </a:endParaRPr>
          </a:p>
          <a:p>
            <a:r>
              <a:rPr lang="fi-FI" sz="3200" spc="27" dirty="0">
                <a:solidFill>
                  <a:srgbClr val="010101"/>
                </a:solidFill>
                <a:latin typeface="Montserrat"/>
                <a:ea typeface="Montserrat"/>
                <a:cs typeface="Montserrat"/>
                <a:sym typeface="Montserrat"/>
              </a:rPr>
              <a:t>Tehtävä on </a:t>
            </a:r>
            <a:r>
              <a:rPr lang="fi-FI" sz="3200" b="1" spc="27" dirty="0">
                <a:solidFill>
                  <a:srgbClr val="010101"/>
                </a:solidFill>
                <a:latin typeface="Montserrat"/>
                <a:ea typeface="Montserrat"/>
                <a:cs typeface="Montserrat"/>
                <a:sym typeface="Montserrat"/>
              </a:rPr>
              <a:t>yhteinen</a:t>
            </a:r>
            <a:r>
              <a:rPr lang="fi-FI" sz="3200" spc="27" dirty="0">
                <a:solidFill>
                  <a:srgbClr val="010101"/>
                </a:solidFill>
                <a:latin typeface="Montserrat"/>
                <a:ea typeface="Montserrat"/>
                <a:cs typeface="Montserrat"/>
                <a:sym typeface="Montserrat"/>
              </a:rPr>
              <a:t> lähettäjien ja seurakuntien kanssa. Kutsumme kristittyjä löytämään paikkansa lähetystehtävässä.</a:t>
            </a:r>
            <a:endParaRPr lang="fi-FI" sz="3200" dirty="0"/>
          </a:p>
          <a:p>
            <a:endParaRPr lang="en-US" sz="3200" spc="27" dirty="0">
              <a:solidFill>
                <a:srgbClr val="010101"/>
              </a:solidFill>
              <a:latin typeface="Montserrat"/>
              <a:ea typeface="Montserrat"/>
              <a:cs typeface="Montserrat"/>
              <a:sym typeface="Montserrat"/>
            </a:endParaRPr>
          </a:p>
        </p:txBody>
      </p:sp>
      <p:sp>
        <p:nvSpPr>
          <p:cNvPr id="10" name="Freeform 3">
            <a:extLst>
              <a:ext uri="{FF2B5EF4-FFF2-40B4-BE49-F238E27FC236}">
                <a16:creationId xmlns:a16="http://schemas.microsoft.com/office/drawing/2014/main" id="{6DF0F255-4E20-CD92-198B-C6C72F751F93}"/>
              </a:ext>
            </a:extLst>
          </p:cNvPr>
          <p:cNvSpPr/>
          <p:nvPr/>
        </p:nvSpPr>
        <p:spPr>
          <a:xfrm rot="859585">
            <a:off x="6296428" y="-393399"/>
            <a:ext cx="1088513" cy="11908815"/>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dirty="0"/>
          </a:p>
        </p:txBody>
      </p:sp>
      <p:grpSp>
        <p:nvGrpSpPr>
          <p:cNvPr id="5" name="Group 5"/>
          <p:cNvGrpSpPr/>
          <p:nvPr/>
        </p:nvGrpSpPr>
        <p:grpSpPr>
          <a:xfrm>
            <a:off x="-2512391" y="-171450"/>
            <a:ext cx="10513391" cy="10629900"/>
            <a:chOff x="50682" y="-182336"/>
            <a:chExt cx="8858797" cy="10629900"/>
          </a:xfrm>
        </p:grpSpPr>
        <p:sp>
          <p:nvSpPr>
            <p:cNvPr id="6" name="Freeform 6"/>
            <p:cNvSpPr/>
            <p:nvPr/>
          </p:nvSpPr>
          <p:spPr>
            <a:xfrm>
              <a:off x="50682" y="-182336"/>
              <a:ext cx="8858797" cy="106299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4" cstate="email">
                <a:extLst>
                  <a:ext uri="{28A0092B-C50C-407E-A947-70E740481C1C}">
                    <a14:useLocalDpi xmlns:a14="http://schemas.microsoft.com/office/drawing/2010/main"/>
                  </a:ext>
                </a:extLst>
              </a:blip>
              <a:stretch>
                <a:fillRect l="1" r="-20874"/>
              </a:stretch>
            </a:blipFill>
          </p:spPr>
          <p:txBody>
            <a:bodyPr/>
            <a:lstStyle/>
            <a:p>
              <a:endParaRPr lang="fi-FI" dirty="0"/>
            </a:p>
          </p:txBody>
        </p:sp>
      </p:grpSp>
      <p:sp>
        <p:nvSpPr>
          <p:cNvPr id="12" name="TextBox 9">
            <a:extLst>
              <a:ext uri="{FF2B5EF4-FFF2-40B4-BE49-F238E27FC236}">
                <a16:creationId xmlns:a16="http://schemas.microsoft.com/office/drawing/2014/main" id="{AB9E47F1-23F2-76E6-2DCE-E3FAEB2BBDDA}"/>
              </a:ext>
            </a:extLst>
          </p:cNvPr>
          <p:cNvSpPr txBox="1"/>
          <p:nvPr/>
        </p:nvSpPr>
        <p:spPr>
          <a:xfrm>
            <a:off x="5791200" y="9284020"/>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Ulan-</a:t>
            </a:r>
            <a:r>
              <a:rPr lang="fi-FI" sz="2000" b="1" dirty="0" err="1">
                <a:solidFill>
                  <a:srgbClr val="304698"/>
                </a:solidFill>
                <a:latin typeface="Montserrat" panose="00000500000000000000" pitchFamily="2" charset="0"/>
              </a:rPr>
              <a:t>Uden</a:t>
            </a:r>
            <a:r>
              <a:rPr lang="fi-FI" sz="2000" b="1" dirty="0">
                <a:solidFill>
                  <a:srgbClr val="304698"/>
                </a:solidFill>
                <a:latin typeface="Montserrat" panose="00000500000000000000" pitchFamily="2" charset="0"/>
              </a:rPr>
              <a:t> kirkko, Itä-Siperia</a:t>
            </a:r>
            <a:endParaRPr lang="en-US" sz="2000" spc="38" dirty="0">
              <a:solidFill>
                <a:srgbClr val="304698"/>
              </a:solidFill>
              <a:latin typeface="Montserrat Bold"/>
              <a:ea typeface="Montserrat Bold"/>
              <a:cs typeface="Montserrat Bold"/>
              <a:sym typeface="Montserrat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64344">
            <a:off x="6862218" y="-923721"/>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387998" y="0"/>
            <a:ext cx="8585708" cy="10287000"/>
            <a:chOff x="0" y="0"/>
            <a:chExt cx="8585708" cy="10287000"/>
          </a:xfrm>
        </p:grpSpPr>
        <p:sp>
          <p:nvSpPr>
            <p:cNvPr id="6" name="Freeform 6"/>
            <p:cNvSpPr/>
            <p:nvPr/>
          </p:nvSpPr>
          <p:spPr>
            <a:xfrm>
              <a:off x="0" y="0"/>
              <a:ext cx="858570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cstate="email">
                <a:extLst>
                  <a:ext uri="{28A0092B-C50C-407E-A947-70E740481C1C}">
                    <a14:useLocalDpi xmlns:a14="http://schemas.microsoft.com/office/drawing/2010/main"/>
                  </a:ext>
                </a:extLst>
              </a:blip>
              <a:stretch>
                <a:fillRect t="-13175" b="-12331"/>
              </a:stretch>
            </a:blipFill>
          </p:spPr>
          <p:txBody>
            <a:bodyPr/>
            <a:lstStyle/>
            <a:p>
              <a:endParaRPr lang="fi-FI"/>
            </a:p>
          </p:txBody>
        </p:sp>
      </p:grpSp>
      <p:sp>
        <p:nvSpPr>
          <p:cNvPr id="7" name="Freeform 7"/>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p:cNvSpPr txBox="1"/>
          <p:nvPr/>
        </p:nvSpPr>
        <p:spPr>
          <a:xfrm>
            <a:off x="8077199" y="3908177"/>
            <a:ext cx="10210801" cy="4490909"/>
          </a:xfrm>
          <a:prstGeom prst="rect">
            <a:avLst/>
          </a:prstGeom>
        </p:spPr>
        <p:txBody>
          <a:bodyPr wrap="square" lIns="0" tIns="0" rIns="0" bIns="0" rtlCol="0" anchor="t">
            <a:spAutoFit/>
          </a:bodyPr>
          <a:lstStyle/>
          <a:p>
            <a:pPr marL="457200" indent="-457200">
              <a:buFont typeface="Arial"/>
              <a:buChar char="•"/>
            </a:pPr>
            <a:r>
              <a:rPr lang="fi-FI" sz="3200" spc="27" dirty="0">
                <a:solidFill>
                  <a:srgbClr val="010101"/>
                </a:solidFill>
                <a:latin typeface="Montserrat" panose="00000500000000000000" pitchFamily="2" charset="0"/>
                <a:ea typeface="Montserrat"/>
                <a:cs typeface="Montserrat"/>
                <a:sym typeface="Montserrat"/>
              </a:rPr>
              <a:t>Kylväjä on kirkon lähetysjärjestö ja ulkoministeriön pitkäaikainen kumppani kehitysyhteistyössä.</a:t>
            </a:r>
          </a:p>
          <a:p>
            <a:pPr marL="457200" indent="-457200">
              <a:buFont typeface="Arial"/>
              <a:buChar char="•"/>
            </a:pPr>
            <a:r>
              <a:rPr lang="fi-FI" sz="3200" spc="27" dirty="0">
                <a:solidFill>
                  <a:srgbClr val="010101"/>
                </a:solidFill>
                <a:latin typeface="Montserrat" panose="00000500000000000000" pitchFamily="2" charset="0"/>
                <a:ea typeface="Montserrat"/>
                <a:cs typeface="Montserrat"/>
                <a:sym typeface="Montserrat"/>
              </a:rPr>
              <a:t>Olemme yhteistyöhakuisia. Luomme ja vahvistamme kumppanuuksia Suomessa ja työalueilla.</a:t>
            </a:r>
            <a:endParaRPr lang="fi-FI" sz="3200" spc="27" dirty="0">
              <a:solidFill>
                <a:srgbClr val="010101"/>
              </a:solidFill>
              <a:latin typeface="Montserrat" panose="00000500000000000000" pitchFamily="2" charset="0"/>
              <a:ea typeface="Montserrat"/>
              <a:cs typeface="Montserrat"/>
            </a:endParaRPr>
          </a:p>
          <a:p>
            <a:pPr marL="457200" indent="-457200">
              <a:buFont typeface="Arial"/>
              <a:buChar char="•"/>
            </a:pPr>
            <a:r>
              <a:rPr lang="fi-FI" sz="3200" spc="27" dirty="0">
                <a:solidFill>
                  <a:srgbClr val="010101"/>
                </a:solidFill>
                <a:latin typeface="Montserrat" panose="00000500000000000000" pitchFamily="2" charset="0"/>
                <a:ea typeface="Montserrat"/>
                <a:cs typeface="Montserrat"/>
                <a:sym typeface="Montserrat"/>
              </a:rPr>
              <a:t>75 % budjetistamme käytetään työhön ulkomailla.</a:t>
            </a:r>
            <a:endParaRPr lang="fi-FI" sz="3200" spc="27" dirty="0">
              <a:solidFill>
                <a:srgbClr val="010101"/>
              </a:solidFill>
              <a:latin typeface="Montserrat" panose="00000500000000000000" pitchFamily="2" charset="0"/>
              <a:ea typeface="Montserrat"/>
              <a:cs typeface="Montserrat"/>
            </a:endParaRPr>
          </a:p>
          <a:p>
            <a:pPr>
              <a:lnSpc>
                <a:spcPts val="4573"/>
              </a:lnSpc>
            </a:pPr>
            <a:endParaRPr lang="fi-FI" sz="3438" spc="27" dirty="0">
              <a:solidFill>
                <a:srgbClr val="010101"/>
              </a:solidFill>
              <a:latin typeface="Montserrat"/>
              <a:ea typeface="Montserrat"/>
              <a:cs typeface="Montserrat"/>
              <a:sym typeface="Montserrat"/>
            </a:endParaRPr>
          </a:p>
        </p:txBody>
      </p:sp>
      <p:sp>
        <p:nvSpPr>
          <p:cNvPr id="13" name="TextBox 9">
            <a:extLst>
              <a:ext uri="{FF2B5EF4-FFF2-40B4-BE49-F238E27FC236}">
                <a16:creationId xmlns:a16="http://schemas.microsoft.com/office/drawing/2014/main" id="{B8102C78-99D7-AAAB-219A-4B4A669776F6}"/>
              </a:ext>
            </a:extLst>
          </p:cNvPr>
          <p:cNvSpPr txBox="1"/>
          <p:nvPr/>
        </p:nvSpPr>
        <p:spPr>
          <a:xfrm>
            <a:off x="6429084" y="9175955"/>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Lähetysjohtaja Magnus </a:t>
            </a:r>
            <a:r>
              <a:rPr lang="fi-FI" sz="2000" b="1" dirty="0" err="1">
                <a:solidFill>
                  <a:srgbClr val="304698"/>
                </a:solidFill>
                <a:latin typeface="Montserrat" panose="00000500000000000000" pitchFamily="2" charset="0"/>
              </a:rPr>
              <a:t>Riska</a:t>
            </a:r>
            <a:r>
              <a:rPr lang="fi-FI" sz="2000" b="1" dirty="0">
                <a:solidFill>
                  <a:srgbClr val="304698"/>
                </a:solidFill>
                <a:latin typeface="Montserrat" panose="00000500000000000000" pitchFamily="2" charset="0"/>
              </a:rPr>
              <a:t> </a:t>
            </a:r>
            <a:r>
              <a:rPr lang="en-US" sz="2000" spc="38" dirty="0">
                <a:solidFill>
                  <a:srgbClr val="304698"/>
                </a:solidFill>
                <a:latin typeface="Montserrat Bold"/>
                <a:ea typeface="Montserrat Bold"/>
                <a:cs typeface="Montserrat Bold"/>
                <a:sym typeface="Montserrat Bold"/>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title="Kylväjä 2030">
            <a:hlinkClick r:id="" action="ppaction://media"/>
            <a:extLst>
              <a:ext uri="{FF2B5EF4-FFF2-40B4-BE49-F238E27FC236}">
                <a16:creationId xmlns:a16="http://schemas.microsoft.com/office/drawing/2014/main" id="{CCE8C649-656B-B8E7-5BF2-902D091013AD}"/>
              </a:ext>
            </a:extLst>
          </p:cNvPr>
          <p:cNvPicPr>
            <a:picLocks noRot="1" noChangeAspect="1"/>
          </p:cNvPicPr>
          <p:nvPr>
            <a:videoFile r:link="rId1"/>
          </p:nvPr>
        </p:nvPicPr>
        <p:blipFill>
          <a:blip r:embed="rId4"/>
          <a:stretch>
            <a:fillRect/>
          </a:stretch>
        </p:blipFill>
        <p:spPr>
          <a:xfrm>
            <a:off x="304800" y="149352"/>
            <a:ext cx="17602200" cy="99452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p:cNvSpPr txBox="1"/>
          <p:nvPr/>
        </p:nvSpPr>
        <p:spPr>
          <a:xfrm>
            <a:off x="9448800" y="4457700"/>
            <a:ext cx="9906001" cy="3447098"/>
          </a:xfrm>
          <a:prstGeom prst="rect">
            <a:avLst/>
          </a:prstGeom>
        </p:spPr>
        <p:txBody>
          <a:bodyPr wrap="square" lIns="0" tIns="0" rIns="0" bIns="0" rtlCol="0" anchor="t">
            <a:spAutoFit/>
          </a:bodyPr>
          <a:lstStyle/>
          <a:p>
            <a:r>
              <a:rPr lang="fi-FI" sz="3200" spc="27" dirty="0">
                <a:solidFill>
                  <a:srgbClr val="010101"/>
                </a:solidFill>
                <a:latin typeface="Montserrat"/>
                <a:ea typeface="Montserrat"/>
                <a:cs typeface="Montserrat"/>
                <a:sym typeface="Montserrat"/>
              </a:rPr>
              <a:t>Työmme jakautuu kolmeen osaan:</a:t>
            </a:r>
          </a:p>
          <a:p>
            <a:endParaRPr lang="fi-FI" sz="3200" spc="27" dirty="0">
              <a:solidFill>
                <a:srgbClr val="010101"/>
              </a:solidFill>
              <a:latin typeface="Montserrat"/>
              <a:ea typeface="Montserrat"/>
              <a:cs typeface="Montserrat"/>
              <a:sym typeface="Montserrat"/>
            </a:endParaRPr>
          </a:p>
          <a:p>
            <a:r>
              <a:rPr lang="fi-FI" sz="3200" b="1" spc="27" dirty="0">
                <a:solidFill>
                  <a:srgbClr val="304698"/>
                </a:solidFill>
                <a:latin typeface="Montserrat"/>
                <a:ea typeface="Montserrat"/>
                <a:cs typeface="Montserrat"/>
                <a:sym typeface="Montserrat"/>
              </a:rPr>
              <a:t>Juutalaistyö </a:t>
            </a:r>
          </a:p>
          <a:p>
            <a:r>
              <a:rPr lang="fi-FI" sz="3200" b="1" spc="27" dirty="0">
                <a:solidFill>
                  <a:srgbClr val="304698"/>
                </a:solidFill>
                <a:latin typeface="Montserrat"/>
                <a:ea typeface="Montserrat"/>
                <a:cs typeface="Montserrat"/>
                <a:sym typeface="Montserrat"/>
              </a:rPr>
              <a:t>Pioneerityö</a:t>
            </a:r>
          </a:p>
          <a:p>
            <a:r>
              <a:rPr lang="fi-FI" sz="3200" b="1" spc="27" dirty="0">
                <a:solidFill>
                  <a:srgbClr val="304698"/>
                </a:solidFill>
                <a:latin typeface="Montserrat"/>
                <a:ea typeface="Montserrat"/>
                <a:cs typeface="Montserrat"/>
                <a:sym typeface="Montserrat"/>
              </a:rPr>
              <a:t>Diasporatyö</a:t>
            </a:r>
            <a:endParaRPr lang="fi-FI" sz="3200" dirty="0"/>
          </a:p>
          <a:p>
            <a:endParaRPr lang="fi-FI" sz="3200" b="1" spc="27" dirty="0">
              <a:solidFill>
                <a:srgbClr val="304698"/>
              </a:solidFill>
              <a:latin typeface="Montserrat"/>
              <a:ea typeface="Montserrat"/>
              <a:cs typeface="Montserrat"/>
              <a:sym typeface="Montserrat"/>
            </a:endParaRPr>
          </a:p>
          <a:p>
            <a:pPr algn="l"/>
            <a:endParaRPr lang="en-US" sz="3200" spc="27" dirty="0">
              <a:solidFill>
                <a:srgbClr val="010101"/>
              </a:solidFill>
              <a:latin typeface="Montserrat"/>
              <a:ea typeface="Montserrat"/>
              <a:cs typeface="Montserrat"/>
              <a:sym typeface="Montserrat"/>
            </a:endParaRPr>
          </a:p>
        </p:txBody>
      </p:sp>
      <p:grpSp>
        <p:nvGrpSpPr>
          <p:cNvPr id="9" name="Group 2">
            <a:extLst>
              <a:ext uri="{FF2B5EF4-FFF2-40B4-BE49-F238E27FC236}">
                <a16:creationId xmlns:a16="http://schemas.microsoft.com/office/drawing/2014/main" id="{0221DBFB-C2EB-5EDE-F909-819049CC4F1E}"/>
              </a:ext>
            </a:extLst>
          </p:cNvPr>
          <p:cNvGrpSpPr/>
          <p:nvPr/>
        </p:nvGrpSpPr>
        <p:grpSpPr>
          <a:xfrm rot="753980">
            <a:off x="7411944" y="-423660"/>
            <a:ext cx="1088513" cy="11908815"/>
            <a:chOff x="0" y="0"/>
            <a:chExt cx="286687" cy="3136478"/>
          </a:xfrm>
        </p:grpSpPr>
        <p:sp>
          <p:nvSpPr>
            <p:cNvPr id="10" name="Freeform 3">
              <a:extLst>
                <a:ext uri="{FF2B5EF4-FFF2-40B4-BE49-F238E27FC236}">
                  <a16:creationId xmlns:a16="http://schemas.microsoft.com/office/drawing/2014/main" id="{0DBEAD7A-686B-7973-4C9F-A18E7A82F68F}"/>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11" name="TextBox 4">
              <a:extLst>
                <a:ext uri="{FF2B5EF4-FFF2-40B4-BE49-F238E27FC236}">
                  <a16:creationId xmlns:a16="http://schemas.microsoft.com/office/drawing/2014/main" id="{D6403435-53CB-52EA-1B89-C0FAC55DBF2C}"/>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2" name="Group 5">
            <a:extLst>
              <a:ext uri="{FF2B5EF4-FFF2-40B4-BE49-F238E27FC236}">
                <a16:creationId xmlns:a16="http://schemas.microsoft.com/office/drawing/2014/main" id="{081215EB-B26E-EF96-C00B-841F855252A5}"/>
              </a:ext>
            </a:extLst>
          </p:cNvPr>
          <p:cNvGrpSpPr/>
          <p:nvPr/>
        </p:nvGrpSpPr>
        <p:grpSpPr>
          <a:xfrm rot="21401895">
            <a:off x="-1697892" y="-548331"/>
            <a:ext cx="10836916" cy="11069459"/>
            <a:chOff x="-1348238" y="-2"/>
            <a:chExt cx="10475605" cy="10287000"/>
          </a:xfrm>
        </p:grpSpPr>
        <p:sp>
          <p:nvSpPr>
            <p:cNvPr id="13" name="Freeform 6">
              <a:extLst>
                <a:ext uri="{FF2B5EF4-FFF2-40B4-BE49-F238E27FC236}">
                  <a16:creationId xmlns:a16="http://schemas.microsoft.com/office/drawing/2014/main" id="{9306C2CF-23A1-72F1-3578-B787F17E18B7}"/>
                </a:ext>
              </a:extLst>
            </p:cNvPr>
            <p:cNvSpPr/>
            <p:nvPr/>
          </p:nvSpPr>
          <p:spPr>
            <a:xfrm>
              <a:off x="-1348238" y="-2"/>
              <a:ext cx="10475605"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4">
                <a:extLst>
                  <a:ext uri="{28A0092B-C50C-407E-A947-70E740481C1C}">
                    <a14:useLocalDpi xmlns:a14="http://schemas.microsoft.com/office/drawing/2010/main"/>
                  </a:ext>
                </a:extLst>
              </a:blip>
              <a:stretch>
                <a:fillRect r="-4019"/>
              </a:stretch>
            </a:blipFill>
          </p:spPr>
          <p:txBody>
            <a:bodyPr/>
            <a:lstStyle/>
            <a:p>
              <a:endParaRPr lang="fi-FI" dirty="0"/>
            </a:p>
          </p:txBody>
        </p:sp>
      </p:grpSp>
      <p:sp>
        <p:nvSpPr>
          <p:cNvPr id="14" name="TextBox 9">
            <a:extLst>
              <a:ext uri="{FF2B5EF4-FFF2-40B4-BE49-F238E27FC236}">
                <a16:creationId xmlns:a16="http://schemas.microsoft.com/office/drawing/2014/main" id="{9536B223-5A4E-3BDE-9E9F-2554FAAFE8EA}"/>
              </a:ext>
            </a:extLst>
          </p:cNvPr>
          <p:cNvSpPr txBox="1"/>
          <p:nvPr/>
        </p:nvSpPr>
        <p:spPr>
          <a:xfrm>
            <a:off x="7274019" y="9343412"/>
            <a:ext cx="9268115" cy="678904"/>
          </a:xfrm>
          <a:prstGeom prst="rect">
            <a:avLst/>
          </a:prstGeom>
        </p:spPr>
        <p:txBody>
          <a:bodyPr wrap="square" lIns="0" tIns="0" rIns="0" bIns="0" rtlCol="0" anchor="t">
            <a:spAutoFit/>
          </a:bodyPr>
          <a:lstStyle/>
          <a:p>
            <a:pPr>
              <a:lnSpc>
                <a:spcPts val="6414"/>
              </a:lnSpc>
              <a:spcBef>
                <a:spcPct val="0"/>
              </a:spcBef>
            </a:pPr>
            <a:r>
              <a:rPr lang="fi-FI" sz="2000" b="1" spc="38" dirty="0">
                <a:solidFill>
                  <a:srgbClr val="304698"/>
                </a:solidFill>
                <a:latin typeface="Montserrat" panose="00000500000000000000" pitchFamily="2" charset="0"/>
                <a:ea typeface="Montserrat Bold"/>
                <a:cs typeface="Montserrat Bold"/>
                <a:sym typeface="Montserrat Bold"/>
              </a:rPr>
              <a:t>Pioneerityö, Intia</a:t>
            </a:r>
            <a:endParaRPr lang="en-US" sz="2000" spc="38" dirty="0">
              <a:solidFill>
                <a:srgbClr val="304698"/>
              </a:solidFill>
              <a:latin typeface="Montserrat Bold"/>
              <a:ea typeface="Montserrat Bold"/>
              <a:cs typeface="Montserrat Bold"/>
              <a:sym typeface="Montserrat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CD045-74DB-4BDC-CFD6-14B88DAAC20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36B859D-D554-0BE7-E69D-10D1B81C56BF}"/>
              </a:ext>
            </a:extLst>
          </p:cNvPr>
          <p:cNvGrpSpPr/>
          <p:nvPr/>
        </p:nvGrpSpPr>
        <p:grpSpPr>
          <a:xfrm rot="764344">
            <a:off x="5746326" y="-810908"/>
            <a:ext cx="1088513" cy="11908815"/>
            <a:chOff x="0" y="0"/>
            <a:chExt cx="286687" cy="3136478"/>
          </a:xfrm>
        </p:grpSpPr>
        <p:sp>
          <p:nvSpPr>
            <p:cNvPr id="3" name="Freeform 3">
              <a:extLst>
                <a:ext uri="{FF2B5EF4-FFF2-40B4-BE49-F238E27FC236}">
                  <a16:creationId xmlns:a16="http://schemas.microsoft.com/office/drawing/2014/main" id="{B6D5D779-4B92-5612-CA28-B389DAAA37BF}"/>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36278BF6-9B85-9559-9279-CD6D2DEDF394}"/>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Freeform 7">
            <a:extLst>
              <a:ext uri="{FF2B5EF4-FFF2-40B4-BE49-F238E27FC236}">
                <a16:creationId xmlns:a16="http://schemas.microsoft.com/office/drawing/2014/main" id="{03B1A674-AD9B-4B74-D615-895F28DAC6D4}"/>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a:extLst>
              <a:ext uri="{FF2B5EF4-FFF2-40B4-BE49-F238E27FC236}">
                <a16:creationId xmlns:a16="http://schemas.microsoft.com/office/drawing/2014/main" id="{26150C50-878F-F5B1-7376-68236B75F5F8}"/>
              </a:ext>
            </a:extLst>
          </p:cNvPr>
          <p:cNvSpPr txBox="1"/>
          <p:nvPr/>
        </p:nvSpPr>
        <p:spPr>
          <a:xfrm>
            <a:off x="7606430" y="5619887"/>
            <a:ext cx="9920045" cy="3447098"/>
          </a:xfrm>
          <a:prstGeom prst="rect">
            <a:avLst/>
          </a:prstGeom>
        </p:spPr>
        <p:txBody>
          <a:bodyPr lIns="0" tIns="0" rIns="0" bIns="0" rtlCol="0" anchor="t">
            <a:spAutoFit/>
          </a:bodyPr>
          <a:lstStyle/>
          <a:p>
            <a:r>
              <a:rPr lang="fi-FI" sz="3200" spc="27" dirty="0">
                <a:solidFill>
                  <a:srgbClr val="010101"/>
                </a:solidFill>
                <a:latin typeface="Montserrat"/>
                <a:ea typeface="Montserrat"/>
                <a:cs typeface="Montserrat"/>
                <a:sym typeface="Montserrat"/>
              </a:rPr>
              <a:t>Maailmassa on noin 16 miljoonaa juutalaista. Kylväjä tekee juutalaistyötä Israelissa, Ukrainassa ja Pietarissa.</a:t>
            </a:r>
          </a:p>
          <a:p>
            <a:endParaRPr lang="fi-FI" sz="3200" spc="27" dirty="0">
              <a:solidFill>
                <a:srgbClr val="010101"/>
              </a:solidFill>
              <a:latin typeface="Montserrat"/>
              <a:ea typeface="Montserrat"/>
              <a:cs typeface="Montserrat"/>
              <a:sym typeface="Montserrat"/>
            </a:endParaRPr>
          </a:p>
          <a:p>
            <a:endParaRPr lang="fi-FI" sz="3200" spc="27" dirty="0">
              <a:solidFill>
                <a:srgbClr val="010101"/>
              </a:solidFill>
              <a:latin typeface="Montserrat"/>
              <a:ea typeface="Montserrat"/>
              <a:cs typeface="Montserrat"/>
              <a:sym typeface="Montserrat"/>
            </a:endParaRPr>
          </a:p>
          <a:p>
            <a:endParaRPr lang="fi-FI" sz="3200" spc="27" dirty="0">
              <a:solidFill>
                <a:srgbClr val="010101"/>
              </a:solidFill>
              <a:latin typeface="Montserrat"/>
              <a:ea typeface="Montserrat"/>
              <a:cs typeface="Montserrat"/>
              <a:sym typeface="Montserrat"/>
            </a:endParaRPr>
          </a:p>
          <a:p>
            <a:endParaRPr lang="en-US" sz="3200" b="1" spc="27" dirty="0">
              <a:solidFill>
                <a:srgbClr val="010101"/>
              </a:solidFill>
              <a:latin typeface="Montserrat"/>
              <a:ea typeface="Montserrat"/>
              <a:cs typeface="Montserrat"/>
              <a:sym typeface="Montserrat"/>
            </a:endParaRPr>
          </a:p>
        </p:txBody>
      </p:sp>
      <p:sp>
        <p:nvSpPr>
          <p:cNvPr id="9" name="TextBox 9">
            <a:extLst>
              <a:ext uri="{FF2B5EF4-FFF2-40B4-BE49-F238E27FC236}">
                <a16:creationId xmlns:a16="http://schemas.microsoft.com/office/drawing/2014/main" id="{3E79AD44-945D-3B89-85CF-73F6A6460C08}"/>
              </a:ext>
            </a:extLst>
          </p:cNvPr>
          <p:cNvSpPr txBox="1"/>
          <p:nvPr/>
        </p:nvSpPr>
        <p:spPr>
          <a:xfrm>
            <a:off x="6934200" y="3879961"/>
            <a:ext cx="10286683" cy="787152"/>
          </a:xfrm>
          <a:prstGeom prst="rect">
            <a:avLst/>
          </a:prstGeom>
        </p:spPr>
        <p:txBody>
          <a:bodyPr wrap="square" lIns="0" tIns="0" rIns="0" bIns="0" rtlCol="0" anchor="t">
            <a:spAutoFit/>
          </a:bodyPr>
          <a:lstStyle/>
          <a:p>
            <a:pPr algn="ctr">
              <a:lnSpc>
                <a:spcPts val="6414"/>
              </a:lnSpc>
              <a:spcBef>
                <a:spcPct val="0"/>
              </a:spcBef>
            </a:pPr>
            <a:r>
              <a:rPr lang="en-US" sz="4822" b="1" spc="38" dirty="0" err="1">
                <a:solidFill>
                  <a:srgbClr val="304698"/>
                </a:solidFill>
                <a:latin typeface="Montserrat Bold"/>
                <a:ea typeface="Montserrat Bold"/>
                <a:cs typeface="Montserrat Bold"/>
                <a:sym typeface="Montserrat Bold"/>
              </a:rPr>
              <a:t>Juutalaistyö</a:t>
            </a:r>
            <a:endParaRPr lang="en-US" sz="4822" b="1" spc="38" dirty="0">
              <a:solidFill>
                <a:srgbClr val="304698"/>
              </a:solidFill>
              <a:latin typeface="Montserrat Bold"/>
              <a:ea typeface="Montserrat Bold"/>
              <a:cs typeface="Montserrat Bold"/>
              <a:sym typeface="Montserrat Bold"/>
            </a:endParaRPr>
          </a:p>
        </p:txBody>
      </p:sp>
      <p:sp>
        <p:nvSpPr>
          <p:cNvPr id="10" name="Suunnikas 9">
            <a:extLst>
              <a:ext uri="{FF2B5EF4-FFF2-40B4-BE49-F238E27FC236}">
                <a16:creationId xmlns:a16="http://schemas.microsoft.com/office/drawing/2014/main" id="{C604A3AE-D8F3-9884-9AAC-98BD6A06424F}"/>
              </a:ext>
            </a:extLst>
          </p:cNvPr>
          <p:cNvSpPr/>
          <p:nvPr/>
        </p:nvSpPr>
        <p:spPr>
          <a:xfrm>
            <a:off x="-2590762" y="-152401"/>
            <a:ext cx="9663830" cy="10591800"/>
          </a:xfrm>
          <a:prstGeom prst="parallelogram">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6" name="TextBox 9">
            <a:extLst>
              <a:ext uri="{FF2B5EF4-FFF2-40B4-BE49-F238E27FC236}">
                <a16:creationId xmlns:a16="http://schemas.microsoft.com/office/drawing/2014/main" id="{848946C9-0BA3-8257-0206-C0FEEC0822AB}"/>
              </a:ext>
            </a:extLst>
          </p:cNvPr>
          <p:cNvSpPr txBox="1"/>
          <p:nvPr/>
        </p:nvSpPr>
        <p:spPr>
          <a:xfrm>
            <a:off x="5638800" y="9243220"/>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Immanuel-kirkko, Tel Aviv, Israel</a:t>
            </a:r>
            <a:endParaRPr lang="en-US" sz="2000" spc="38" dirty="0">
              <a:solidFill>
                <a:srgbClr val="304698"/>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588910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7352E-E08D-99B4-8531-06B297254E1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994D4B9-E4F8-D9FD-1790-D0BF6D9DCC25}"/>
              </a:ext>
            </a:extLst>
          </p:cNvPr>
          <p:cNvGrpSpPr/>
          <p:nvPr/>
        </p:nvGrpSpPr>
        <p:grpSpPr>
          <a:xfrm rot="764344">
            <a:off x="6870881" y="-923721"/>
            <a:ext cx="1088513" cy="11908815"/>
            <a:chOff x="0" y="0"/>
            <a:chExt cx="286687" cy="3136478"/>
          </a:xfrm>
        </p:grpSpPr>
        <p:sp>
          <p:nvSpPr>
            <p:cNvPr id="3" name="Freeform 3">
              <a:extLst>
                <a:ext uri="{FF2B5EF4-FFF2-40B4-BE49-F238E27FC236}">
                  <a16:creationId xmlns:a16="http://schemas.microsoft.com/office/drawing/2014/main" id="{1C51A003-0853-E780-C06A-0224D9508372}"/>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ADE17105-DC96-33A2-CA8E-202404E9B30E}"/>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Freeform 7">
            <a:extLst>
              <a:ext uri="{FF2B5EF4-FFF2-40B4-BE49-F238E27FC236}">
                <a16:creationId xmlns:a16="http://schemas.microsoft.com/office/drawing/2014/main" id="{65E37FB7-D910-9D18-50F3-B794B15C64CC}"/>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a:extLst>
              <a:ext uri="{FF2B5EF4-FFF2-40B4-BE49-F238E27FC236}">
                <a16:creationId xmlns:a16="http://schemas.microsoft.com/office/drawing/2014/main" id="{F5637C4E-4C8B-7114-0E3C-A1E04BF88148}"/>
              </a:ext>
            </a:extLst>
          </p:cNvPr>
          <p:cNvSpPr txBox="1"/>
          <p:nvPr/>
        </p:nvSpPr>
        <p:spPr>
          <a:xfrm>
            <a:off x="7992081" y="5181600"/>
            <a:ext cx="9920045" cy="2954655"/>
          </a:xfrm>
          <a:prstGeom prst="rect">
            <a:avLst/>
          </a:prstGeom>
        </p:spPr>
        <p:txBody>
          <a:bodyPr lIns="0" tIns="0" rIns="0" bIns="0" rtlCol="0" anchor="t">
            <a:spAutoFit/>
          </a:bodyPr>
          <a:lstStyle/>
          <a:p>
            <a:r>
              <a:rPr lang="fi-FI" sz="3200" spc="27" dirty="0">
                <a:solidFill>
                  <a:srgbClr val="010101"/>
                </a:solidFill>
                <a:latin typeface="Montserrat"/>
                <a:ea typeface="Montserrat"/>
                <a:cs typeface="Montserrat"/>
                <a:sym typeface="Montserrat"/>
              </a:rPr>
              <a:t>Viemme evankeliumia saavuttamattomille alueille kohtaamisten, koulutuksen, diakonian ja avustustyön avulla.</a:t>
            </a:r>
          </a:p>
          <a:p>
            <a:endParaRPr lang="fi-FI" sz="3200" spc="27" dirty="0">
              <a:solidFill>
                <a:srgbClr val="010101"/>
              </a:solidFill>
              <a:latin typeface="Montserrat"/>
              <a:ea typeface="Montserrat"/>
              <a:cs typeface="Montserrat"/>
              <a:sym typeface="Montserrat"/>
            </a:endParaRPr>
          </a:p>
          <a:p>
            <a:r>
              <a:rPr lang="fi-FI" sz="3200" spc="27" dirty="0">
                <a:solidFill>
                  <a:srgbClr val="010101"/>
                </a:solidFill>
                <a:latin typeface="Montserrat"/>
                <a:ea typeface="Montserrat"/>
                <a:cs typeface="Montserrat"/>
                <a:sym typeface="Montserrat"/>
              </a:rPr>
              <a:t>Painopiste on Aasiassa.</a:t>
            </a:r>
          </a:p>
          <a:p>
            <a:endParaRPr lang="fi-FI" sz="3200" spc="27" dirty="0">
              <a:solidFill>
                <a:srgbClr val="010101"/>
              </a:solidFill>
              <a:latin typeface="Montserrat"/>
              <a:ea typeface="Montserrat"/>
              <a:cs typeface="Montserrat"/>
              <a:sym typeface="Montserrat"/>
            </a:endParaRPr>
          </a:p>
        </p:txBody>
      </p:sp>
      <p:sp>
        <p:nvSpPr>
          <p:cNvPr id="9" name="TextBox 9">
            <a:extLst>
              <a:ext uri="{FF2B5EF4-FFF2-40B4-BE49-F238E27FC236}">
                <a16:creationId xmlns:a16="http://schemas.microsoft.com/office/drawing/2014/main" id="{C79761C9-71C7-3A54-3504-6F9475AAD82F}"/>
              </a:ext>
            </a:extLst>
          </p:cNvPr>
          <p:cNvSpPr txBox="1"/>
          <p:nvPr/>
        </p:nvSpPr>
        <p:spPr>
          <a:xfrm>
            <a:off x="7423112" y="3574165"/>
            <a:ext cx="10286683" cy="787152"/>
          </a:xfrm>
          <a:prstGeom prst="rect">
            <a:avLst/>
          </a:prstGeom>
        </p:spPr>
        <p:txBody>
          <a:bodyPr wrap="square" lIns="0" tIns="0" rIns="0" bIns="0" rtlCol="0" anchor="t">
            <a:spAutoFit/>
          </a:bodyPr>
          <a:lstStyle/>
          <a:p>
            <a:pPr algn="ctr">
              <a:lnSpc>
                <a:spcPts val="6414"/>
              </a:lnSpc>
              <a:spcBef>
                <a:spcPct val="0"/>
              </a:spcBef>
            </a:pPr>
            <a:r>
              <a:rPr lang="en-US" sz="4822" b="1" spc="38" dirty="0" err="1">
                <a:solidFill>
                  <a:srgbClr val="304698"/>
                </a:solidFill>
                <a:latin typeface="Montserrat Bold"/>
                <a:ea typeface="Montserrat Bold"/>
                <a:cs typeface="Montserrat Bold"/>
                <a:sym typeface="Montserrat Bold"/>
              </a:rPr>
              <a:t>Pioneerityö</a:t>
            </a:r>
            <a:endParaRPr lang="en-US" sz="4822" b="1" spc="38" dirty="0">
              <a:solidFill>
                <a:srgbClr val="304698"/>
              </a:solidFill>
              <a:latin typeface="Montserrat Bold"/>
              <a:ea typeface="Montserrat Bold"/>
              <a:cs typeface="Montserrat Bold"/>
              <a:sym typeface="Montserrat Bold"/>
            </a:endParaRPr>
          </a:p>
        </p:txBody>
      </p:sp>
      <p:sp>
        <p:nvSpPr>
          <p:cNvPr id="6" name="Suunnikas 5">
            <a:extLst>
              <a:ext uri="{FF2B5EF4-FFF2-40B4-BE49-F238E27FC236}">
                <a16:creationId xmlns:a16="http://schemas.microsoft.com/office/drawing/2014/main" id="{93608ED9-FF80-A602-4384-1CEFDFD0D7EB}"/>
              </a:ext>
            </a:extLst>
          </p:cNvPr>
          <p:cNvSpPr/>
          <p:nvPr/>
        </p:nvSpPr>
        <p:spPr>
          <a:xfrm>
            <a:off x="-4419600" y="-114300"/>
            <a:ext cx="12725400" cy="10401300"/>
          </a:xfrm>
          <a:prstGeom prst="parallelogram">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TextBox 9">
            <a:extLst>
              <a:ext uri="{FF2B5EF4-FFF2-40B4-BE49-F238E27FC236}">
                <a16:creationId xmlns:a16="http://schemas.microsoft.com/office/drawing/2014/main" id="{49FBA95D-2C68-873B-1B5F-38B4DE39274B}"/>
              </a:ext>
            </a:extLst>
          </p:cNvPr>
          <p:cNvSpPr txBox="1"/>
          <p:nvPr/>
        </p:nvSpPr>
        <p:spPr>
          <a:xfrm>
            <a:off x="6726011" y="9207944"/>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Pioneerityö, Itä-Aasia</a:t>
            </a:r>
            <a:endParaRPr lang="en-US" sz="2000" spc="38" dirty="0">
              <a:solidFill>
                <a:srgbClr val="304698"/>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2976541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1EB30-A596-5ADB-5660-C28F355D40D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85390F2-6FBF-540D-6F6D-75A5553AF937}"/>
              </a:ext>
            </a:extLst>
          </p:cNvPr>
          <p:cNvGrpSpPr/>
          <p:nvPr/>
        </p:nvGrpSpPr>
        <p:grpSpPr>
          <a:xfrm rot="713627">
            <a:off x="7513884" y="-358563"/>
            <a:ext cx="1088513" cy="11908815"/>
            <a:chOff x="0" y="0"/>
            <a:chExt cx="286687" cy="3136478"/>
          </a:xfrm>
        </p:grpSpPr>
        <p:sp>
          <p:nvSpPr>
            <p:cNvPr id="3" name="Freeform 3">
              <a:extLst>
                <a:ext uri="{FF2B5EF4-FFF2-40B4-BE49-F238E27FC236}">
                  <a16:creationId xmlns:a16="http://schemas.microsoft.com/office/drawing/2014/main" id="{118AC430-0984-9D46-A2DE-37405C4FF3C7}"/>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281534B1-4229-EE15-828A-6E9B03C7D37B}"/>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Freeform 7">
            <a:extLst>
              <a:ext uri="{FF2B5EF4-FFF2-40B4-BE49-F238E27FC236}">
                <a16:creationId xmlns:a16="http://schemas.microsoft.com/office/drawing/2014/main" id="{B38C438B-0A08-E73A-13F9-2ACA3837E72F}"/>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a:extLst>
              <a:ext uri="{FF2B5EF4-FFF2-40B4-BE49-F238E27FC236}">
                <a16:creationId xmlns:a16="http://schemas.microsoft.com/office/drawing/2014/main" id="{E10733AB-4C11-E3B6-3FBC-B122028F38B1}"/>
              </a:ext>
            </a:extLst>
          </p:cNvPr>
          <p:cNvSpPr txBox="1"/>
          <p:nvPr/>
        </p:nvSpPr>
        <p:spPr>
          <a:xfrm>
            <a:off x="8686800" y="5226949"/>
            <a:ext cx="9746546" cy="2462213"/>
          </a:xfrm>
          <a:prstGeom prst="rect">
            <a:avLst/>
          </a:prstGeom>
        </p:spPr>
        <p:txBody>
          <a:bodyPr wrap="square" lIns="0" tIns="0" rIns="0" bIns="0" rtlCol="0" anchor="t">
            <a:spAutoFit/>
          </a:bodyPr>
          <a:lstStyle/>
          <a:p>
            <a:r>
              <a:rPr lang="fi-FI" sz="3200" spc="27" dirty="0">
                <a:solidFill>
                  <a:srgbClr val="010101"/>
                </a:solidFill>
                <a:latin typeface="Montserrat" panose="00000500000000000000" pitchFamily="2" charset="0"/>
                <a:ea typeface="Montserrat"/>
                <a:cs typeface="Montserrat"/>
                <a:sym typeface="Montserrat"/>
              </a:rPr>
              <a:t>Yli 123 miljoonaa ihmistä on joutunut jättämään kotinsa. Kylväjä tavoittaa heitä Kreikassa ja Etu-Aasiassa yhdessä muiden järjestöjen ja seurakuntien kanssa.</a:t>
            </a:r>
          </a:p>
          <a:p>
            <a:endParaRPr lang="fi-FI" sz="3200" spc="27" dirty="0">
              <a:solidFill>
                <a:srgbClr val="010101"/>
              </a:solidFill>
              <a:latin typeface="Montserrat" panose="00000500000000000000" pitchFamily="2" charset="0"/>
              <a:ea typeface="Montserrat"/>
              <a:cs typeface="Montserrat"/>
              <a:sym typeface="Montserrat"/>
            </a:endParaRPr>
          </a:p>
        </p:txBody>
      </p:sp>
      <p:sp>
        <p:nvSpPr>
          <p:cNvPr id="9" name="TextBox 9">
            <a:extLst>
              <a:ext uri="{FF2B5EF4-FFF2-40B4-BE49-F238E27FC236}">
                <a16:creationId xmlns:a16="http://schemas.microsoft.com/office/drawing/2014/main" id="{6A011E5D-8288-AEFF-D342-6061BD77F7FE}"/>
              </a:ext>
            </a:extLst>
          </p:cNvPr>
          <p:cNvSpPr txBox="1"/>
          <p:nvPr/>
        </p:nvSpPr>
        <p:spPr>
          <a:xfrm>
            <a:off x="7772400" y="3585783"/>
            <a:ext cx="10286683" cy="787152"/>
          </a:xfrm>
          <a:prstGeom prst="rect">
            <a:avLst/>
          </a:prstGeom>
        </p:spPr>
        <p:txBody>
          <a:bodyPr wrap="square" lIns="0" tIns="0" rIns="0" bIns="0" rtlCol="0" anchor="t">
            <a:spAutoFit/>
          </a:bodyPr>
          <a:lstStyle/>
          <a:p>
            <a:pPr algn="ctr">
              <a:lnSpc>
                <a:spcPts val="6414"/>
              </a:lnSpc>
              <a:spcBef>
                <a:spcPct val="0"/>
              </a:spcBef>
            </a:pPr>
            <a:r>
              <a:rPr lang="en-US" sz="4822" b="1" spc="38" dirty="0" err="1">
                <a:solidFill>
                  <a:srgbClr val="304698"/>
                </a:solidFill>
                <a:latin typeface="Montserrat Bold"/>
                <a:ea typeface="Montserrat Bold"/>
                <a:cs typeface="Montserrat Bold"/>
                <a:sym typeface="Montserrat Bold"/>
              </a:rPr>
              <a:t>Diasporatyö</a:t>
            </a:r>
            <a:endParaRPr lang="en-US" sz="4822" b="1" spc="38" dirty="0">
              <a:solidFill>
                <a:srgbClr val="304698"/>
              </a:solidFill>
              <a:latin typeface="Montserrat Bold"/>
              <a:ea typeface="Montserrat Bold"/>
              <a:cs typeface="Montserrat Bold"/>
              <a:sym typeface="Montserrat Bold"/>
            </a:endParaRPr>
          </a:p>
        </p:txBody>
      </p:sp>
      <p:sp>
        <p:nvSpPr>
          <p:cNvPr id="6" name="Suunnikas 5">
            <a:extLst>
              <a:ext uri="{FF2B5EF4-FFF2-40B4-BE49-F238E27FC236}">
                <a16:creationId xmlns:a16="http://schemas.microsoft.com/office/drawing/2014/main" id="{94CB4E1F-4DBC-A78D-678C-A2E81A646AC7}"/>
              </a:ext>
            </a:extLst>
          </p:cNvPr>
          <p:cNvSpPr/>
          <p:nvPr/>
        </p:nvSpPr>
        <p:spPr>
          <a:xfrm>
            <a:off x="-4090568" y="-114300"/>
            <a:ext cx="13204751" cy="10401300"/>
          </a:xfrm>
          <a:prstGeom prst="parallelogram">
            <a:avLst/>
          </a:prstGeom>
          <a:blipFill>
            <a:blip r:embed="rId4">
              <a:extLst>
                <a:ext uri="{28A0092B-C50C-407E-A947-70E740481C1C}">
                  <a14:useLocalDpi xmlns:a14="http://schemas.microsoft.com/office/drawing/2010/main"/>
                </a:ext>
              </a:extLst>
            </a:blip>
            <a:stretch>
              <a:fillRect r="-1195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2" name="TextBox 9">
            <a:extLst>
              <a:ext uri="{FF2B5EF4-FFF2-40B4-BE49-F238E27FC236}">
                <a16:creationId xmlns:a16="http://schemas.microsoft.com/office/drawing/2014/main" id="{0D123D68-96F3-7520-CABE-08CEBB65572C}"/>
              </a:ext>
            </a:extLst>
          </p:cNvPr>
          <p:cNvSpPr txBox="1"/>
          <p:nvPr/>
        </p:nvSpPr>
        <p:spPr>
          <a:xfrm>
            <a:off x="7335440" y="9257759"/>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Diasporatyö, Kreikka</a:t>
            </a:r>
            <a:endParaRPr lang="en-US" sz="2000" spc="38" dirty="0">
              <a:solidFill>
                <a:srgbClr val="304698"/>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3423898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57340-1573-1D9E-BDB4-25954E1007F5}"/>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B474C2B7-639C-8086-4C36-8821CE39A6C4}"/>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a:extLst>
              <a:ext uri="{FF2B5EF4-FFF2-40B4-BE49-F238E27FC236}">
                <a16:creationId xmlns:a16="http://schemas.microsoft.com/office/drawing/2014/main" id="{BEFA0B2B-A385-16F7-0241-A8B8D5A992A4}"/>
              </a:ext>
            </a:extLst>
          </p:cNvPr>
          <p:cNvSpPr txBox="1"/>
          <p:nvPr/>
        </p:nvSpPr>
        <p:spPr>
          <a:xfrm>
            <a:off x="8392885" y="5065930"/>
            <a:ext cx="9906001" cy="2954655"/>
          </a:xfrm>
          <a:prstGeom prst="rect">
            <a:avLst/>
          </a:prstGeom>
        </p:spPr>
        <p:txBody>
          <a:bodyPr wrap="square" lIns="0" tIns="0" rIns="0" bIns="0" rtlCol="0" anchor="t">
            <a:spAutoFit/>
          </a:bodyPr>
          <a:lstStyle/>
          <a:p>
            <a:r>
              <a:rPr lang="fi-FI" sz="3200" b="1" dirty="0">
                <a:solidFill>
                  <a:srgbClr val="304698"/>
                </a:solidFill>
                <a:latin typeface="Montserrat" panose="00000500000000000000" pitchFamily="2" charset="0"/>
              </a:rPr>
              <a:t>Kehitysyhteistyössä</a:t>
            </a:r>
            <a:r>
              <a:rPr lang="fi-FI" sz="3200" dirty="0">
                <a:latin typeface="Montserrat" panose="00000500000000000000" pitchFamily="2" charset="0"/>
              </a:rPr>
              <a:t> vahvistamme erityisesti naisten ja vammaisten ihmisten sekä muiden vähemmistöryhmien ihmisarvoista elämää ja merkityksellistä tulevaisuutta.</a:t>
            </a:r>
            <a:endParaRPr lang="fi-FI" sz="3200" spc="27" dirty="0">
              <a:solidFill>
                <a:srgbClr val="010101"/>
              </a:solidFill>
              <a:latin typeface="Montserrat" panose="00000500000000000000" pitchFamily="2" charset="0"/>
              <a:ea typeface="Montserrat"/>
              <a:cs typeface="Montserrat"/>
              <a:sym typeface="Montserrat"/>
            </a:endParaRPr>
          </a:p>
          <a:p>
            <a:endParaRPr lang="fi-FI" sz="3200" b="1" spc="27" dirty="0">
              <a:solidFill>
                <a:srgbClr val="304698"/>
              </a:solidFill>
              <a:latin typeface="Montserrat" panose="00000500000000000000" pitchFamily="2" charset="0"/>
              <a:ea typeface="Montserrat"/>
              <a:cs typeface="Montserrat"/>
              <a:sym typeface="Montserrat"/>
            </a:endParaRPr>
          </a:p>
          <a:p>
            <a:pPr algn="l"/>
            <a:endParaRPr lang="en-US" sz="3200" spc="27" dirty="0">
              <a:solidFill>
                <a:srgbClr val="010101"/>
              </a:solidFill>
              <a:latin typeface="Montserrat" panose="00000500000000000000" pitchFamily="2" charset="0"/>
              <a:ea typeface="Montserrat"/>
              <a:cs typeface="Montserrat"/>
              <a:sym typeface="Montserrat"/>
            </a:endParaRPr>
          </a:p>
        </p:txBody>
      </p:sp>
      <p:grpSp>
        <p:nvGrpSpPr>
          <p:cNvPr id="9" name="Group 2">
            <a:extLst>
              <a:ext uri="{FF2B5EF4-FFF2-40B4-BE49-F238E27FC236}">
                <a16:creationId xmlns:a16="http://schemas.microsoft.com/office/drawing/2014/main" id="{140AFE91-6341-C052-687F-CCA229334840}"/>
              </a:ext>
            </a:extLst>
          </p:cNvPr>
          <p:cNvGrpSpPr/>
          <p:nvPr/>
        </p:nvGrpSpPr>
        <p:grpSpPr>
          <a:xfrm rot="764344">
            <a:off x="7458448" y="-810908"/>
            <a:ext cx="1088513" cy="11908815"/>
            <a:chOff x="0" y="0"/>
            <a:chExt cx="286687" cy="3136478"/>
          </a:xfrm>
        </p:grpSpPr>
        <p:sp>
          <p:nvSpPr>
            <p:cNvPr id="10" name="Freeform 3">
              <a:extLst>
                <a:ext uri="{FF2B5EF4-FFF2-40B4-BE49-F238E27FC236}">
                  <a16:creationId xmlns:a16="http://schemas.microsoft.com/office/drawing/2014/main" id="{083A42E4-2A01-395B-0157-29C60A049E9D}"/>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11" name="TextBox 4">
              <a:extLst>
                <a:ext uri="{FF2B5EF4-FFF2-40B4-BE49-F238E27FC236}">
                  <a16:creationId xmlns:a16="http://schemas.microsoft.com/office/drawing/2014/main" id="{72BCF83E-D690-175C-AE89-BE0A90851F65}"/>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2" name="Group 5">
            <a:extLst>
              <a:ext uri="{FF2B5EF4-FFF2-40B4-BE49-F238E27FC236}">
                <a16:creationId xmlns:a16="http://schemas.microsoft.com/office/drawing/2014/main" id="{E8ACE3FC-D30B-406E-9DF8-A81612ED0F72}"/>
              </a:ext>
            </a:extLst>
          </p:cNvPr>
          <p:cNvGrpSpPr/>
          <p:nvPr/>
        </p:nvGrpSpPr>
        <p:grpSpPr>
          <a:xfrm>
            <a:off x="-1270694" y="0"/>
            <a:ext cx="10515600" cy="10287000"/>
            <a:chOff x="-882696" y="0"/>
            <a:chExt cx="10515600" cy="10287000"/>
          </a:xfrm>
        </p:grpSpPr>
        <p:sp>
          <p:nvSpPr>
            <p:cNvPr id="13" name="Freeform 6">
              <a:extLst>
                <a:ext uri="{FF2B5EF4-FFF2-40B4-BE49-F238E27FC236}">
                  <a16:creationId xmlns:a16="http://schemas.microsoft.com/office/drawing/2014/main" id="{AA598053-BF57-5373-4833-7FACF127872D}"/>
                </a:ext>
              </a:extLst>
            </p:cNvPr>
            <p:cNvSpPr/>
            <p:nvPr/>
          </p:nvSpPr>
          <p:spPr>
            <a:xfrm>
              <a:off x="-882696" y="0"/>
              <a:ext cx="10515600"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4" cstate="email">
                <a:extLst>
                  <a:ext uri="{28A0092B-C50C-407E-A947-70E740481C1C}">
                    <a14:useLocalDpi xmlns:a14="http://schemas.microsoft.com/office/drawing/2010/main"/>
                  </a:ext>
                </a:extLst>
              </a:blip>
              <a:stretch>
                <a:fillRect r="-39394"/>
              </a:stretch>
            </a:blipFill>
          </p:spPr>
          <p:txBody>
            <a:bodyPr/>
            <a:lstStyle/>
            <a:p>
              <a:endParaRPr lang="fi-FI" dirty="0"/>
            </a:p>
          </p:txBody>
        </p:sp>
      </p:grpSp>
      <p:sp>
        <p:nvSpPr>
          <p:cNvPr id="14" name="TextBox 9">
            <a:extLst>
              <a:ext uri="{FF2B5EF4-FFF2-40B4-BE49-F238E27FC236}">
                <a16:creationId xmlns:a16="http://schemas.microsoft.com/office/drawing/2014/main" id="{F455F573-BDC8-CD3D-E8CC-EDA500D8F1C6}"/>
              </a:ext>
            </a:extLst>
          </p:cNvPr>
          <p:cNvSpPr txBox="1"/>
          <p:nvPr/>
        </p:nvSpPr>
        <p:spPr>
          <a:xfrm>
            <a:off x="7045698" y="9206516"/>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Kehitysyhteistyö, Mongolia</a:t>
            </a:r>
            <a:endParaRPr lang="en-US" sz="2000" spc="38" dirty="0">
              <a:solidFill>
                <a:srgbClr val="304698"/>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201596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988950">
            <a:off x="7304343" y="-509370"/>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2133600" y="0"/>
            <a:ext cx="11043558" cy="10303329"/>
            <a:chOff x="1164074" y="35274"/>
            <a:chExt cx="6676962" cy="10303329"/>
          </a:xfrm>
        </p:grpSpPr>
        <p:sp>
          <p:nvSpPr>
            <p:cNvPr id="6" name="Freeform 6"/>
            <p:cNvSpPr/>
            <p:nvPr/>
          </p:nvSpPr>
          <p:spPr>
            <a:xfrm>
              <a:off x="1164074" y="35274"/>
              <a:ext cx="6676962" cy="10303329"/>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cstate="email">
                <a:extLst>
                  <a:ext uri="{28A0092B-C50C-407E-A947-70E740481C1C}">
                    <a14:useLocalDpi xmlns:a14="http://schemas.microsoft.com/office/drawing/2010/main"/>
                  </a:ext>
                </a:extLst>
              </a:blip>
              <a:stretch>
                <a:fillRect l="-1" r="-31265"/>
              </a:stretch>
            </a:blipFill>
          </p:spPr>
          <p:txBody>
            <a:bodyPr/>
            <a:lstStyle/>
            <a:p>
              <a:endParaRPr lang="fi-FI" dirty="0"/>
            </a:p>
          </p:txBody>
        </p:sp>
      </p:grpSp>
      <p:sp>
        <p:nvSpPr>
          <p:cNvPr id="7" name="Freeform 7"/>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p:cNvSpPr txBox="1"/>
          <p:nvPr/>
        </p:nvSpPr>
        <p:spPr>
          <a:xfrm>
            <a:off x="8458200" y="5965002"/>
            <a:ext cx="11054023" cy="3200876"/>
          </a:xfrm>
          <a:prstGeom prst="rect">
            <a:avLst/>
          </a:prstGeom>
        </p:spPr>
        <p:txBody>
          <a:bodyPr wrap="square" lIns="0" tIns="0" rIns="0" bIns="0" rtlCol="0" anchor="t">
            <a:spAutoFit/>
          </a:bodyPr>
          <a:lstStyle/>
          <a:p>
            <a:pPr marL="342900" indent="-342900">
              <a:buFont typeface="Arial" panose="020B0604020202020204" pitchFamily="34" charset="0"/>
              <a:buChar char="•"/>
            </a:pPr>
            <a:r>
              <a:rPr lang="fi-FI" sz="3200" b="1" dirty="0">
                <a:solidFill>
                  <a:srgbClr val="304698"/>
                </a:solidFill>
                <a:latin typeface="Montserrat" panose="00000500000000000000" pitchFamily="2" charset="0"/>
              </a:rPr>
              <a:t>Jan</a:t>
            </a:r>
            <a:r>
              <a:rPr lang="fi-FI" sz="3200" dirty="0">
                <a:latin typeface="Montserrat" panose="00000500000000000000" pitchFamily="2" charset="0"/>
              </a:rPr>
              <a:t> Israelista</a:t>
            </a:r>
          </a:p>
          <a:p>
            <a:pPr marL="342900" indent="-342900">
              <a:buFont typeface="Arial" panose="020B0604020202020204" pitchFamily="34" charset="0"/>
              <a:buChar char="•"/>
            </a:pPr>
            <a:r>
              <a:rPr lang="fi-FI" sz="3200" b="1" dirty="0">
                <a:solidFill>
                  <a:srgbClr val="304698"/>
                </a:solidFill>
                <a:latin typeface="Montserrat" panose="00000500000000000000" pitchFamily="2" charset="0"/>
              </a:rPr>
              <a:t>Mies</a:t>
            </a:r>
            <a:r>
              <a:rPr lang="fi-FI" sz="3200" dirty="0">
                <a:latin typeface="Montserrat" panose="00000500000000000000" pitchFamily="2" charset="0"/>
              </a:rPr>
              <a:t> Japanista</a:t>
            </a:r>
          </a:p>
          <a:p>
            <a:pPr marL="342900" indent="-342900">
              <a:buFont typeface="Arial" panose="020B0604020202020204" pitchFamily="34" charset="0"/>
              <a:buChar char="•"/>
            </a:pPr>
            <a:r>
              <a:rPr lang="fi-FI" sz="3200" b="1" dirty="0">
                <a:solidFill>
                  <a:srgbClr val="304698"/>
                </a:solidFill>
                <a:latin typeface="Montserrat" panose="00000500000000000000" pitchFamily="2" charset="0"/>
              </a:rPr>
              <a:t>Nainen</a:t>
            </a:r>
            <a:r>
              <a:rPr lang="fi-FI" sz="3200" dirty="0">
                <a:latin typeface="Montserrat" panose="00000500000000000000" pitchFamily="2" charset="0"/>
              </a:rPr>
              <a:t> Etu-Aasiasta</a:t>
            </a:r>
          </a:p>
          <a:p>
            <a:pPr marL="342900" indent="-342900">
              <a:buFont typeface="Arial" panose="020B0604020202020204" pitchFamily="34" charset="0"/>
              <a:buChar char="•"/>
            </a:pPr>
            <a:r>
              <a:rPr lang="fi-FI" sz="3200" b="1" dirty="0" err="1">
                <a:solidFill>
                  <a:srgbClr val="304698"/>
                </a:solidFill>
                <a:latin typeface="Montserrat" panose="00000500000000000000" pitchFamily="2" charset="0"/>
              </a:rPr>
              <a:t>Pooja</a:t>
            </a:r>
            <a:r>
              <a:rPr lang="fi-FI" sz="3200" dirty="0">
                <a:latin typeface="Montserrat" panose="00000500000000000000" pitchFamily="2" charset="0"/>
              </a:rPr>
              <a:t>, diasporassa elävä nainen Kreikasta</a:t>
            </a:r>
          </a:p>
          <a:p>
            <a:endParaRPr lang="fi-FI" sz="2000" dirty="0"/>
          </a:p>
          <a:p>
            <a:pPr marL="342900" indent="-342900">
              <a:buFont typeface="Arial" panose="020B0604020202020204" pitchFamily="34" charset="0"/>
              <a:buChar char="•"/>
            </a:pPr>
            <a:endParaRPr lang="fi-FI" sz="2000" dirty="0"/>
          </a:p>
          <a:p>
            <a:pPr marL="342900" indent="-342900">
              <a:buFont typeface="Arial" panose="020B0604020202020204" pitchFamily="34" charset="0"/>
              <a:buChar char="•"/>
            </a:pPr>
            <a:endParaRPr lang="fi-FI" sz="2000" dirty="0">
              <a:latin typeface="Montserrat" panose="00000500000000000000" pitchFamily="2" charset="0"/>
            </a:endParaRPr>
          </a:p>
          <a:p>
            <a:pPr algn="l"/>
            <a:endParaRPr lang="en-US" sz="2000" spc="27" dirty="0">
              <a:solidFill>
                <a:srgbClr val="010101"/>
              </a:solidFill>
              <a:latin typeface="Montserrat" panose="00000500000000000000" pitchFamily="2" charset="0"/>
              <a:ea typeface="Montserrat"/>
              <a:cs typeface="Montserrat"/>
              <a:sym typeface="Montserrat"/>
            </a:endParaRPr>
          </a:p>
        </p:txBody>
      </p:sp>
      <p:sp>
        <p:nvSpPr>
          <p:cNvPr id="9" name="TextBox 9"/>
          <p:cNvSpPr txBox="1"/>
          <p:nvPr/>
        </p:nvSpPr>
        <p:spPr>
          <a:xfrm>
            <a:off x="9134010" y="3403159"/>
            <a:ext cx="7715540" cy="1589089"/>
          </a:xfrm>
          <a:prstGeom prst="rect">
            <a:avLst/>
          </a:prstGeom>
        </p:spPr>
        <p:txBody>
          <a:bodyPr wrap="square" lIns="0" tIns="0" rIns="0" bIns="0" rtlCol="0" anchor="t">
            <a:spAutoFit/>
          </a:bodyPr>
          <a:lstStyle/>
          <a:p>
            <a:pPr algn="ctr">
              <a:lnSpc>
                <a:spcPts val="6414"/>
              </a:lnSpc>
              <a:spcBef>
                <a:spcPct val="0"/>
              </a:spcBef>
            </a:pPr>
            <a:r>
              <a:rPr lang="en-US" sz="4822" b="1" spc="38" dirty="0" err="1">
                <a:solidFill>
                  <a:srgbClr val="304698"/>
                </a:solidFill>
                <a:latin typeface="Montserrat Bold"/>
                <a:ea typeface="Montserrat Bold"/>
                <a:cs typeface="Montserrat Bold"/>
                <a:sym typeface="Montserrat Bold"/>
              </a:rPr>
              <a:t>Hedelmiä</a:t>
            </a:r>
            <a:r>
              <a:rPr lang="en-US" sz="4822" b="1" spc="38" dirty="0">
                <a:solidFill>
                  <a:srgbClr val="304698"/>
                </a:solidFill>
                <a:latin typeface="Montserrat Bold"/>
                <a:ea typeface="Montserrat Bold"/>
                <a:cs typeface="Montserrat Bold"/>
                <a:sym typeface="Montserrat Bold"/>
              </a:rPr>
              <a:t> </a:t>
            </a:r>
            <a:r>
              <a:rPr lang="en-US" sz="4822" b="1" spc="38" dirty="0" err="1">
                <a:solidFill>
                  <a:srgbClr val="304698"/>
                </a:solidFill>
                <a:latin typeface="Montserrat Bold"/>
                <a:ea typeface="Montserrat Bold"/>
                <a:cs typeface="Montserrat Bold"/>
                <a:sym typeface="Montserrat Bold"/>
              </a:rPr>
              <a:t>työn</a:t>
            </a:r>
            <a:r>
              <a:rPr lang="en-US" sz="4822" b="1" spc="38" dirty="0">
                <a:solidFill>
                  <a:srgbClr val="304698"/>
                </a:solidFill>
                <a:latin typeface="Montserrat Bold"/>
                <a:ea typeface="Montserrat Bold"/>
                <a:cs typeface="Montserrat Bold"/>
                <a:sym typeface="Montserrat Bold"/>
              </a:rPr>
              <a:t> </a:t>
            </a:r>
            <a:r>
              <a:rPr lang="en-US" sz="4822" b="1" spc="38" dirty="0" err="1">
                <a:solidFill>
                  <a:srgbClr val="304698"/>
                </a:solidFill>
                <a:latin typeface="Montserrat Bold"/>
                <a:ea typeface="Montserrat Bold"/>
                <a:cs typeface="Montserrat Bold"/>
                <a:sym typeface="Montserrat Bold"/>
              </a:rPr>
              <a:t>vaikuttavuudesta</a:t>
            </a:r>
            <a:endParaRPr lang="en-US" sz="4822" b="1" spc="38" dirty="0">
              <a:solidFill>
                <a:srgbClr val="304698"/>
              </a:solidFill>
              <a:latin typeface="Montserrat Bold"/>
              <a:ea typeface="Montserrat Bold"/>
              <a:cs typeface="Montserrat Bold"/>
              <a:sym typeface="Montserrat Bold"/>
            </a:endParaRPr>
          </a:p>
        </p:txBody>
      </p:sp>
      <p:sp>
        <p:nvSpPr>
          <p:cNvPr id="11" name="TextBox 9">
            <a:extLst>
              <a:ext uri="{FF2B5EF4-FFF2-40B4-BE49-F238E27FC236}">
                <a16:creationId xmlns:a16="http://schemas.microsoft.com/office/drawing/2014/main" id="{6C9CC3DB-FCDC-C46E-EA82-AE27CE6479CE}"/>
              </a:ext>
            </a:extLst>
          </p:cNvPr>
          <p:cNvSpPr txBox="1"/>
          <p:nvPr/>
        </p:nvSpPr>
        <p:spPr>
          <a:xfrm>
            <a:off x="7072312" y="9200557"/>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Pioneerityö, Japani</a:t>
            </a:r>
            <a:endParaRPr lang="en-US" sz="2000" spc="38" dirty="0">
              <a:solidFill>
                <a:srgbClr val="304698"/>
              </a:solidFill>
              <a:latin typeface="Montserrat Bold"/>
              <a:ea typeface="Montserrat Bold"/>
              <a:cs typeface="Montserrat Bold"/>
              <a:sym typeface="Montserrat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title="Poojan tarina (kesäkeräys 2026)">
            <a:hlinkClick r:id="" action="ppaction://media"/>
            <a:extLst>
              <a:ext uri="{FF2B5EF4-FFF2-40B4-BE49-F238E27FC236}">
                <a16:creationId xmlns:a16="http://schemas.microsoft.com/office/drawing/2014/main" id="{C07A274C-4E86-4FA2-0FC1-8C35BBE82C3A}"/>
              </a:ext>
            </a:extLst>
          </p:cNvPr>
          <p:cNvPicPr>
            <a:picLocks noRot="1" noChangeAspect="1"/>
          </p:cNvPicPr>
          <p:nvPr>
            <a:videoFile r:link="rId1"/>
          </p:nvPr>
        </p:nvPicPr>
        <p:blipFill>
          <a:blip r:embed="rId4"/>
          <a:stretch>
            <a:fillRect/>
          </a:stretch>
        </p:blipFill>
        <p:spPr>
          <a:xfrm>
            <a:off x="914400" y="419100"/>
            <a:ext cx="16230600" cy="9170289"/>
          </a:xfrm>
          <a:prstGeom prst="rect">
            <a:avLst/>
          </a:prstGeom>
        </p:spPr>
      </p:pic>
    </p:spTree>
    <p:extLst>
      <p:ext uri="{BB962C8B-B14F-4D97-AF65-F5344CB8AC3E}">
        <p14:creationId xmlns:p14="http://schemas.microsoft.com/office/powerpoint/2010/main" val="37247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61004" y="4683078"/>
            <a:ext cx="10180651" cy="3447098"/>
          </a:xfrm>
          <a:prstGeom prst="rect">
            <a:avLst/>
          </a:prstGeom>
        </p:spPr>
        <p:txBody>
          <a:bodyPr wrap="square" lIns="0" tIns="0" rIns="0" bIns="0" rtlCol="0" anchor="t">
            <a:spAutoFit/>
          </a:bodyPr>
          <a:lstStyle/>
          <a:p>
            <a:pPr marL="571500" indent="-571500">
              <a:buFont typeface="Arial"/>
              <a:buChar char="•"/>
            </a:pPr>
            <a:r>
              <a:rPr lang="fi-FI" sz="3200" dirty="0">
                <a:latin typeface="Montserrat" panose="00000500000000000000" pitchFamily="2" charset="0"/>
              </a:rPr>
              <a:t>Vuosibudjettimme on reilut 4 miljoonaa euroa.</a:t>
            </a:r>
          </a:p>
          <a:p>
            <a:pPr marL="571500" indent="-571500">
              <a:buFont typeface="Arial"/>
              <a:buChar char="•"/>
            </a:pPr>
            <a:r>
              <a:rPr lang="fi-FI" sz="3200" dirty="0">
                <a:latin typeface="Montserrat" panose="00000500000000000000" pitchFamily="2" charset="0"/>
              </a:rPr>
              <a:t>Yli puolet varoistamme tulee yksityisiltä lahjoittajilta suoraan tai seurakuntien kautta. </a:t>
            </a:r>
          </a:p>
          <a:p>
            <a:pPr marL="571500" indent="-571500">
              <a:buFont typeface="Arial"/>
              <a:buChar char="•"/>
            </a:pPr>
            <a:r>
              <a:rPr lang="fi-FI" sz="3200" dirty="0">
                <a:latin typeface="Montserrat" panose="00000500000000000000" pitchFamily="2" charset="0"/>
              </a:rPr>
              <a:t>Noin kolmasosa tuotoistamme tulee seurakuntien nimikkosopimusten kautta.</a:t>
            </a:r>
          </a:p>
          <a:p>
            <a:pPr marL="571500" indent="-571500">
              <a:buFont typeface="Arial"/>
              <a:buChar char="•"/>
            </a:pPr>
            <a:r>
              <a:rPr lang="fi-FI" sz="3200" dirty="0">
                <a:latin typeface="Montserrat" panose="00000500000000000000" pitchFamily="2" charset="0"/>
              </a:rPr>
              <a:t>Saamme varoja myös Suomen ulkoministeriöltä kehitysyhteistyöhankkeisiin.</a:t>
            </a:r>
          </a:p>
        </p:txBody>
      </p:sp>
      <p:sp>
        <p:nvSpPr>
          <p:cNvPr id="3" name="TextBox 3"/>
          <p:cNvSpPr txBox="1"/>
          <p:nvPr/>
        </p:nvSpPr>
        <p:spPr>
          <a:xfrm>
            <a:off x="9274982" y="2276981"/>
            <a:ext cx="7330922" cy="1589089"/>
          </a:xfrm>
          <a:prstGeom prst="rect">
            <a:avLst/>
          </a:prstGeom>
        </p:spPr>
        <p:txBody>
          <a:bodyPr wrap="square" lIns="0" tIns="0" rIns="0" bIns="0" rtlCol="0" anchor="t">
            <a:spAutoFit/>
          </a:bodyPr>
          <a:lstStyle/>
          <a:p>
            <a:pPr algn="ctr">
              <a:lnSpc>
                <a:spcPts val="6414"/>
              </a:lnSpc>
              <a:spcBef>
                <a:spcPct val="0"/>
              </a:spcBef>
            </a:pPr>
            <a:r>
              <a:rPr lang="en-US" sz="4822" b="1" spc="38" dirty="0" err="1">
                <a:solidFill>
                  <a:srgbClr val="304698"/>
                </a:solidFill>
                <a:latin typeface="Montserrat Bold"/>
                <a:ea typeface="Montserrat Bold"/>
                <a:cs typeface="Montserrat Bold"/>
                <a:sym typeface="Montserrat Bold"/>
              </a:rPr>
              <a:t>Työmme</a:t>
            </a:r>
            <a:r>
              <a:rPr lang="en-US" sz="4822" b="1" spc="38" dirty="0">
                <a:solidFill>
                  <a:srgbClr val="304698"/>
                </a:solidFill>
                <a:latin typeface="Montserrat Bold"/>
                <a:ea typeface="Montserrat Bold"/>
                <a:cs typeface="Montserrat Bold"/>
                <a:sym typeface="Montserrat Bold"/>
              </a:rPr>
              <a:t> </a:t>
            </a:r>
            <a:r>
              <a:rPr lang="en-US" sz="4822" b="1" spc="38" dirty="0" err="1">
                <a:solidFill>
                  <a:srgbClr val="304698"/>
                </a:solidFill>
                <a:latin typeface="Montserrat Bold"/>
                <a:ea typeface="Montserrat Bold"/>
                <a:cs typeface="Montserrat Bold"/>
                <a:sym typeface="Montserrat Bold"/>
              </a:rPr>
              <a:t>mahdollistajat</a:t>
            </a:r>
            <a:endParaRPr lang="en-US" sz="4822" b="1" spc="38" dirty="0">
              <a:solidFill>
                <a:srgbClr val="304698"/>
              </a:solidFill>
              <a:latin typeface="Montserrat Bold"/>
              <a:ea typeface="Montserrat Bold"/>
              <a:cs typeface="Montserrat Bold"/>
              <a:sym typeface="Montserrat Bold"/>
            </a:endParaRPr>
          </a:p>
        </p:txBody>
      </p:sp>
      <p:grpSp>
        <p:nvGrpSpPr>
          <p:cNvPr id="4" name="Group 4"/>
          <p:cNvGrpSpPr/>
          <p:nvPr/>
        </p:nvGrpSpPr>
        <p:grpSpPr>
          <a:xfrm rot="959517">
            <a:off x="6953390" y="-347190"/>
            <a:ext cx="1088513" cy="11908815"/>
            <a:chOff x="0" y="0"/>
            <a:chExt cx="286687" cy="3136478"/>
          </a:xfrm>
        </p:grpSpPr>
        <p:sp>
          <p:nvSpPr>
            <p:cNvPr id="5" name="Freeform 5"/>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6" name="TextBox 6"/>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7" name="Group 7"/>
          <p:cNvGrpSpPr/>
          <p:nvPr/>
        </p:nvGrpSpPr>
        <p:grpSpPr>
          <a:xfrm>
            <a:off x="-3026435" y="0"/>
            <a:ext cx="11806117" cy="10287000"/>
            <a:chOff x="1008803" y="-21771"/>
            <a:chExt cx="7544219" cy="10287000"/>
          </a:xfrm>
        </p:grpSpPr>
        <p:sp>
          <p:nvSpPr>
            <p:cNvPr id="8" name="Freeform 8"/>
            <p:cNvSpPr/>
            <p:nvPr/>
          </p:nvSpPr>
          <p:spPr>
            <a:xfrm>
              <a:off x="1008803" y="-21771"/>
              <a:ext cx="7544219"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cstate="email">
                <a:extLst>
                  <a:ext uri="{28A0092B-C50C-407E-A947-70E740481C1C}">
                    <a14:useLocalDpi xmlns:a14="http://schemas.microsoft.com/office/drawing/2010/main"/>
                  </a:ext>
                </a:extLst>
              </a:blip>
              <a:stretch>
                <a:fillRect r="-13805"/>
              </a:stretch>
            </a:blipFill>
          </p:spPr>
          <p:txBody>
            <a:bodyPr/>
            <a:lstStyle/>
            <a:p>
              <a:endParaRPr lang="fi-FI" dirty="0"/>
            </a:p>
          </p:txBody>
        </p:sp>
      </p:grpSp>
      <p:sp>
        <p:nvSpPr>
          <p:cNvPr id="10" name="TextBox 9">
            <a:extLst>
              <a:ext uri="{FF2B5EF4-FFF2-40B4-BE49-F238E27FC236}">
                <a16:creationId xmlns:a16="http://schemas.microsoft.com/office/drawing/2014/main" id="{C356A63C-34C0-3101-C750-917C28CE470D}"/>
              </a:ext>
            </a:extLst>
          </p:cNvPr>
          <p:cNvSpPr txBox="1"/>
          <p:nvPr/>
        </p:nvSpPr>
        <p:spPr>
          <a:xfrm>
            <a:off x="6400800" y="9352941"/>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Kylväjän kesäpäivät 2025, Tikkurila</a:t>
            </a:r>
            <a:endParaRPr lang="en-US" sz="2000" spc="38" dirty="0">
              <a:solidFill>
                <a:srgbClr val="304698"/>
              </a:solidFill>
              <a:latin typeface="Montserrat Bold"/>
              <a:ea typeface="Montserrat Bold"/>
              <a:cs typeface="Montserrat Bold"/>
              <a:sym typeface="Montserrat Bold"/>
            </a:endParaRPr>
          </a:p>
        </p:txBody>
      </p:sp>
      <p:sp>
        <p:nvSpPr>
          <p:cNvPr id="11" name="Freeform 7">
            <a:extLst>
              <a:ext uri="{FF2B5EF4-FFF2-40B4-BE49-F238E27FC236}">
                <a16:creationId xmlns:a16="http://schemas.microsoft.com/office/drawing/2014/main" id="{9D1C2346-18BB-2A85-BCF2-63F088BB116C}"/>
              </a:ext>
            </a:extLst>
          </p:cNvPr>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fi-FI"/>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64344">
            <a:off x="6328818" y="-923721"/>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3352800" y="-19050"/>
            <a:ext cx="12725400" cy="10287000"/>
            <a:chOff x="0" y="0"/>
            <a:chExt cx="7777238" cy="10287000"/>
          </a:xfrm>
        </p:grpSpPr>
        <p:sp>
          <p:nvSpPr>
            <p:cNvPr id="6" name="Freeform 6"/>
            <p:cNvSpPr/>
            <p:nvPr/>
          </p:nvSpPr>
          <p:spPr>
            <a:xfrm>
              <a:off x="0" y="0"/>
              <a:ext cx="777723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cstate="email">
                <a:extLst>
                  <a:ext uri="{28A0092B-C50C-407E-A947-70E740481C1C}">
                    <a14:useLocalDpi xmlns:a14="http://schemas.microsoft.com/office/drawing/2010/main"/>
                  </a:ext>
                </a:extLst>
              </a:blip>
              <a:stretch>
                <a:fillRect l="1" r="-10396"/>
              </a:stretch>
            </a:blipFill>
          </p:spPr>
          <p:txBody>
            <a:bodyPr/>
            <a:lstStyle/>
            <a:p>
              <a:endParaRPr lang="fi-FI" dirty="0"/>
            </a:p>
          </p:txBody>
        </p:sp>
      </p:grpSp>
      <p:sp>
        <p:nvSpPr>
          <p:cNvPr id="7" name="Freeform 7"/>
          <p:cNvSpPr/>
          <p:nvPr/>
        </p:nvSpPr>
        <p:spPr>
          <a:xfrm>
            <a:off x="14135997" y="478742"/>
            <a:ext cx="3770686" cy="1099915"/>
          </a:xfrm>
          <a:custGeom>
            <a:avLst/>
            <a:gdLst/>
            <a:ahLst/>
            <a:cxnLst/>
            <a:rect l="l" t="t" r="r" b="b"/>
            <a:pathLst>
              <a:path w="3770686" h="1099915">
                <a:moveTo>
                  <a:pt x="0" y="0"/>
                </a:moveTo>
                <a:lnTo>
                  <a:pt x="3770686" y="0"/>
                </a:lnTo>
                <a:lnTo>
                  <a:pt x="3770686" y="1099916"/>
                </a:lnTo>
                <a:lnTo>
                  <a:pt x="0" y="109991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fi-FI"/>
          </a:p>
        </p:txBody>
      </p:sp>
      <p:sp>
        <p:nvSpPr>
          <p:cNvPr id="8" name="TextBox 8"/>
          <p:cNvSpPr txBox="1"/>
          <p:nvPr/>
        </p:nvSpPr>
        <p:spPr>
          <a:xfrm>
            <a:off x="8367955" y="4962754"/>
            <a:ext cx="9920045" cy="3877985"/>
          </a:xfrm>
          <a:prstGeom prst="rect">
            <a:avLst/>
          </a:prstGeom>
        </p:spPr>
        <p:txBody>
          <a:bodyPr lIns="0" tIns="0" rIns="0" bIns="0" rtlCol="0" anchor="t">
            <a:spAutoFit/>
          </a:bodyPr>
          <a:lstStyle/>
          <a:p>
            <a:pPr marL="571500" indent="-571500">
              <a:buFont typeface="Arial"/>
              <a:buChar char="•"/>
            </a:pPr>
            <a:r>
              <a:rPr lang="fi-FI" sz="3600" dirty="0">
                <a:latin typeface="Montserrat"/>
              </a:rPr>
              <a:t>Lähtijäksi</a:t>
            </a:r>
          </a:p>
          <a:p>
            <a:pPr marL="571500" indent="-571500">
              <a:buFont typeface="Arial"/>
              <a:buChar char="•"/>
            </a:pPr>
            <a:r>
              <a:rPr lang="fi-FI" sz="3600" dirty="0">
                <a:latin typeface="Montserrat"/>
              </a:rPr>
              <a:t>Lähettäjäksi </a:t>
            </a:r>
          </a:p>
          <a:p>
            <a:pPr marL="571500" indent="-571500">
              <a:buFont typeface="Arial"/>
              <a:buChar char="•"/>
            </a:pPr>
            <a:r>
              <a:rPr lang="fi-FI" sz="3600" dirty="0">
                <a:latin typeface="Montserrat"/>
              </a:rPr>
              <a:t>Vapaaehtoiseksi</a:t>
            </a:r>
          </a:p>
          <a:p>
            <a:pPr marL="571500" indent="-571500">
              <a:buFont typeface="Arial"/>
              <a:buChar char="•"/>
            </a:pPr>
            <a:r>
              <a:rPr lang="fi-FI" sz="3600" dirty="0">
                <a:latin typeface="Montserrat"/>
              </a:rPr>
              <a:t>Tapahtumiin ja koulutuksiin</a:t>
            </a:r>
          </a:p>
          <a:p>
            <a:pPr marL="571500" indent="-571500">
              <a:buFont typeface="Arial"/>
              <a:buChar char="•"/>
            </a:pPr>
            <a:r>
              <a:rPr lang="fi-FI" sz="3600" dirty="0">
                <a:latin typeface="Montserrat"/>
              </a:rPr>
              <a:t>Kylväjä-lehden lukijaksi </a:t>
            </a:r>
          </a:p>
          <a:p>
            <a:pPr marL="571500" indent="-571500">
              <a:buFont typeface="Arial"/>
              <a:buChar char="•"/>
            </a:pPr>
            <a:endParaRPr lang="fi-FI" sz="3600" dirty="0">
              <a:latin typeface="Montserrat"/>
            </a:endParaRPr>
          </a:p>
          <a:p>
            <a:r>
              <a:rPr lang="fi-FI" sz="3600" dirty="0">
                <a:latin typeface="Montserrat"/>
              </a:rPr>
              <a:t>Tutustu lisää: </a:t>
            </a:r>
            <a:r>
              <a:rPr lang="fi-FI" sz="3600" b="1" dirty="0">
                <a:solidFill>
                  <a:srgbClr val="304698"/>
                </a:solidFill>
                <a:latin typeface="Montserrat"/>
              </a:rPr>
              <a:t>kylvaja.fi</a:t>
            </a:r>
            <a:endParaRPr lang="en-US" sz="3600" b="1" spc="27" dirty="0">
              <a:solidFill>
                <a:srgbClr val="304698"/>
              </a:solidFill>
              <a:latin typeface="Montserrat"/>
              <a:ea typeface="Montserrat"/>
              <a:cs typeface="Montserrat"/>
            </a:endParaRPr>
          </a:p>
        </p:txBody>
      </p:sp>
      <p:sp>
        <p:nvSpPr>
          <p:cNvPr id="9" name="TextBox 9"/>
          <p:cNvSpPr txBox="1"/>
          <p:nvPr/>
        </p:nvSpPr>
        <p:spPr>
          <a:xfrm>
            <a:off x="7164439" y="3009900"/>
            <a:ext cx="10715030" cy="787152"/>
          </a:xfrm>
          <a:prstGeom prst="rect">
            <a:avLst/>
          </a:prstGeom>
        </p:spPr>
        <p:txBody>
          <a:bodyPr lIns="0" tIns="0" rIns="0" bIns="0" rtlCol="0" anchor="t">
            <a:spAutoFit/>
          </a:bodyPr>
          <a:lstStyle/>
          <a:p>
            <a:pPr algn="ctr">
              <a:lnSpc>
                <a:spcPts val="6414"/>
              </a:lnSpc>
              <a:spcBef>
                <a:spcPct val="0"/>
              </a:spcBef>
            </a:pPr>
            <a:r>
              <a:rPr lang="en-US" sz="4822" b="1" spc="38" dirty="0">
                <a:solidFill>
                  <a:srgbClr val="304698"/>
                </a:solidFill>
                <a:latin typeface="Montserrat Bold"/>
                <a:ea typeface="Montserrat Bold"/>
                <a:cs typeface="Montserrat Bold"/>
                <a:sym typeface="Montserrat Bold"/>
              </a:rPr>
              <a:t>Tule </a:t>
            </a:r>
            <a:r>
              <a:rPr lang="en-US" sz="4822" b="1" spc="38" dirty="0" err="1">
                <a:solidFill>
                  <a:srgbClr val="304698"/>
                </a:solidFill>
                <a:latin typeface="Montserrat Bold"/>
                <a:ea typeface="Montserrat Bold"/>
                <a:cs typeface="Montserrat Bold"/>
                <a:sym typeface="Montserrat Bold"/>
              </a:rPr>
              <a:t>mukaan</a:t>
            </a:r>
            <a:r>
              <a:rPr lang="en-US" sz="4822" b="1" spc="38" dirty="0">
                <a:solidFill>
                  <a:srgbClr val="304698"/>
                </a:solidFill>
                <a:latin typeface="Montserrat Bold"/>
                <a:ea typeface="Montserrat Bold"/>
                <a:cs typeface="Montserrat Bold"/>
                <a:sym typeface="Montserrat Bold"/>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Video 5" descr="Riisi vilja Poured">
            <a:extLst>
              <a:ext uri="{FF2B5EF4-FFF2-40B4-BE49-F238E27FC236}">
                <a16:creationId xmlns:a16="http://schemas.microsoft.com/office/drawing/2014/main" id="{6B2A8903-86E8-DFB0-EA78-BFF0157897EF}"/>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84" r="1" b="1"/>
          <a:stretch>
            <a:fillRect/>
          </a:stretch>
        </p:blipFill>
        <p:spPr>
          <a:xfrm>
            <a:off x="-4570" y="15"/>
            <a:ext cx="18287999" cy="10286985"/>
          </a:xfrm>
          <a:prstGeom prst="rect">
            <a:avLst/>
          </a:prstGeom>
        </p:spPr>
      </p:pic>
      <p:sp>
        <p:nvSpPr>
          <p:cNvPr id="2" name="Otsikko 1">
            <a:extLst>
              <a:ext uri="{FF2B5EF4-FFF2-40B4-BE49-F238E27FC236}">
                <a16:creationId xmlns:a16="http://schemas.microsoft.com/office/drawing/2014/main" id="{B29B08A4-C86C-91E6-0205-29D6962283F2}"/>
              </a:ext>
            </a:extLst>
          </p:cNvPr>
          <p:cNvSpPr>
            <a:spLocks noGrp="1"/>
          </p:cNvSpPr>
          <p:nvPr>
            <p:ph type="ctrTitle"/>
          </p:nvPr>
        </p:nvSpPr>
        <p:spPr>
          <a:xfrm>
            <a:off x="1295400" y="2992719"/>
            <a:ext cx="16078200" cy="5362167"/>
          </a:xfrm>
          <a:effectLst>
            <a:outerShdw blurRad="50800" dist="38100" dir="2700000" algn="tl" rotWithShape="0">
              <a:prstClr val="black">
                <a:alpha val="12000"/>
              </a:prstClr>
            </a:outerShdw>
          </a:effectLst>
        </p:spPr>
        <p:txBody>
          <a:bodyPr>
            <a:normAutofit/>
          </a:bodyPr>
          <a:lstStyle/>
          <a:p>
            <a:r>
              <a:rPr lang="fi-FI" sz="7200" b="1" dirty="0">
                <a:solidFill>
                  <a:srgbClr val="FFFFFF"/>
                </a:solidFill>
                <a:effectLst>
                  <a:outerShdw blurRad="50800" dist="38100" dir="5400000" algn="t" rotWithShape="0">
                    <a:prstClr val="black">
                      <a:alpha val="40000"/>
                    </a:prstClr>
                  </a:outerShdw>
                </a:effectLst>
                <a:latin typeface="Montserrat" panose="00000500000000000000" pitchFamily="2" charset="0"/>
              </a:rPr>
              <a:t>”</a:t>
            </a:r>
            <a:r>
              <a:rPr lang="fi-FI" sz="7200" b="1" dirty="0">
                <a:solidFill>
                  <a:schemeClr val="bg1"/>
                </a:solidFill>
                <a:effectLst>
                  <a:outerShdw blurRad="50800" dist="38100" dir="5400000" algn="t" rotWithShape="0">
                    <a:prstClr val="black">
                      <a:alpha val="40000"/>
                    </a:prstClr>
                  </a:outerShdw>
                </a:effectLst>
                <a:latin typeface="Montserrat" panose="00000500000000000000" pitchFamily="2" charset="0"/>
              </a:rPr>
              <a:t>V</a:t>
            </a:r>
            <a:r>
              <a:rPr lang="fi-FI" sz="7200" b="1" dirty="0">
                <a:solidFill>
                  <a:schemeClr val="bg1"/>
                </a:solidFill>
                <a:latin typeface="Montserrat" panose="00000500000000000000" pitchFamily="2" charset="0"/>
              </a:rPr>
              <a:t>ilja on kypsä korjattavaksi</a:t>
            </a:r>
            <a:r>
              <a:rPr lang="fi-FI" sz="7200" b="1" dirty="0">
                <a:solidFill>
                  <a:srgbClr val="FFFFFF"/>
                </a:solidFill>
                <a:effectLst>
                  <a:outerShdw blurRad="50800" dist="38100" dir="5400000" algn="t" rotWithShape="0">
                    <a:prstClr val="black">
                      <a:alpha val="40000"/>
                    </a:prstClr>
                  </a:outerShdw>
                </a:effectLst>
                <a:latin typeface="Montserrat" panose="00000500000000000000" pitchFamily="2" charset="0"/>
              </a:rPr>
              <a:t>.”</a:t>
            </a:r>
          </a:p>
        </p:txBody>
      </p:sp>
      <p:sp>
        <p:nvSpPr>
          <p:cNvPr id="3" name="Alaotsikko 2">
            <a:extLst>
              <a:ext uri="{FF2B5EF4-FFF2-40B4-BE49-F238E27FC236}">
                <a16:creationId xmlns:a16="http://schemas.microsoft.com/office/drawing/2014/main" id="{83C1C64D-8734-2443-2069-64BA1FDAE994}"/>
              </a:ext>
            </a:extLst>
          </p:cNvPr>
          <p:cNvSpPr>
            <a:spLocks noGrp="1"/>
          </p:cNvSpPr>
          <p:nvPr>
            <p:ph type="subTitle" idx="1"/>
          </p:nvPr>
        </p:nvSpPr>
        <p:spPr>
          <a:xfrm>
            <a:off x="1645920" y="7392856"/>
            <a:ext cx="15087600" cy="1924061"/>
          </a:xfrm>
          <a:effectLst>
            <a:outerShdw blurRad="50800" dist="38100" dir="2700000" algn="tl" rotWithShape="0">
              <a:prstClr val="black">
                <a:alpha val="40000"/>
              </a:prstClr>
            </a:outerShdw>
          </a:effectLst>
        </p:spPr>
        <p:txBody>
          <a:bodyPr>
            <a:normAutofit/>
          </a:bodyPr>
          <a:lstStyle/>
          <a:p>
            <a:endParaRPr lang="fi-FI" dirty="0">
              <a:solidFill>
                <a:srgbClr val="FFFFFF"/>
              </a:solidFill>
            </a:endParaRPr>
          </a:p>
          <a:p>
            <a:r>
              <a:rPr lang="fi-FI" sz="4500" dirty="0">
                <a:solidFill>
                  <a:srgbClr val="FFFFFF"/>
                </a:solidFill>
                <a:effectLst>
                  <a:outerShdw blurRad="50800" dist="38100" dir="5400000" algn="t" rotWithShape="0">
                    <a:prstClr val="black">
                      <a:alpha val="40000"/>
                    </a:prstClr>
                  </a:outerShdw>
                </a:effectLst>
              </a:rPr>
              <a:t>-</a:t>
            </a:r>
            <a:r>
              <a:rPr lang="fi-FI" sz="4800" dirty="0">
                <a:solidFill>
                  <a:schemeClr val="bg1"/>
                </a:solidFill>
              </a:rPr>
              <a:t>Jeesus-</a:t>
            </a:r>
            <a:endParaRPr lang="fi-FI" sz="4500" dirty="0">
              <a:solidFill>
                <a:schemeClr val="bg1"/>
              </a:solidFill>
              <a:effectLst>
                <a:outerShdw blurRad="50800" dist="38100" dir="5400000" algn="t" rotWithShape="0">
                  <a:prstClr val="black">
                    <a:alpha val="40000"/>
                  </a:prstClr>
                </a:outerShdw>
              </a:effectLst>
            </a:endParaRPr>
          </a:p>
        </p:txBody>
      </p:sp>
      <p:pic>
        <p:nvPicPr>
          <p:cNvPr id="8" name="Kuva 7" descr="Kuva, joka sisältää kohteen teksti, Fontti, Grafiikka, graafinen suunnittelu&#10;&#10;Tekoälyllä luotu sisältö saattaa olla virheellistä.">
            <a:extLst>
              <a:ext uri="{FF2B5EF4-FFF2-40B4-BE49-F238E27FC236}">
                <a16:creationId xmlns:a16="http://schemas.microsoft.com/office/drawing/2014/main" id="{93283A95-C43C-062C-ABBD-ACF6B02841A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981108" y="347378"/>
            <a:ext cx="3961868" cy="1155684"/>
          </a:xfrm>
          <a:prstGeom prst="rect">
            <a:avLst/>
          </a:prstGeom>
        </p:spPr>
      </p:pic>
    </p:spTree>
    <p:extLst>
      <p:ext uri="{BB962C8B-B14F-4D97-AF65-F5344CB8AC3E}">
        <p14:creationId xmlns:p14="http://schemas.microsoft.com/office/powerpoint/2010/main" val="84778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2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3043</TotalTime>
  <Words>1352</Words>
  <Application>Microsoft Office PowerPoint</Application>
  <PresentationFormat>Mukautettu</PresentationFormat>
  <Paragraphs>124</Paragraphs>
  <Slides>18</Slides>
  <Notes>16</Notes>
  <HiddenSlides>0</HiddenSlides>
  <MMClips>3</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18</vt:i4>
      </vt:variant>
    </vt:vector>
  </HeadingPairs>
  <TitlesOfParts>
    <vt:vector size="24" baseType="lpstr">
      <vt:lpstr>Montserrat Bold</vt:lpstr>
      <vt:lpstr>Arial</vt:lpstr>
      <vt:lpstr>Montserrat</vt:lpstr>
      <vt:lpstr>Calibri</vt:lpstr>
      <vt:lpstr>Aptos</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”Vilja on kypsä korjattavaksi.”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Kylväjä esittely</dc:title>
  <dc:creator>Danielle Miettinen</dc:creator>
  <cp:lastModifiedBy>Saija Tiilikainen</cp:lastModifiedBy>
  <cp:revision>64</cp:revision>
  <dcterms:created xsi:type="dcterms:W3CDTF">2006-08-16T00:00:00Z</dcterms:created>
  <dcterms:modified xsi:type="dcterms:W3CDTF">2026-09-24T05:08:44Z</dcterms:modified>
  <dc:identifier>DAHMWNR5QEs</dc:identifier>
</cp:coreProperties>
</file>