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0"/>
  </p:notesMasterIdLst>
  <p:sldIdLst>
    <p:sldId id="256" r:id="rId2"/>
    <p:sldId id="271" r:id="rId3"/>
    <p:sldId id="272" r:id="rId4"/>
    <p:sldId id="257" r:id="rId5"/>
    <p:sldId id="276" r:id="rId6"/>
    <p:sldId id="258" r:id="rId7"/>
    <p:sldId id="259" r:id="rId8"/>
    <p:sldId id="260" r:id="rId9"/>
    <p:sldId id="261" r:id="rId10"/>
    <p:sldId id="273" r:id="rId11"/>
    <p:sldId id="274" r:id="rId12"/>
    <p:sldId id="275" r:id="rId13"/>
    <p:sldId id="278" r:id="rId14"/>
    <p:sldId id="263" r:id="rId15"/>
    <p:sldId id="277" r:id="rId16"/>
    <p:sldId id="262" r:id="rId17"/>
    <p:sldId id="264" r:id="rId18"/>
    <p:sldId id="267" r:id="rId19"/>
  </p:sldIdLst>
  <p:sldSz cx="18288000" cy="10287000"/>
  <p:notesSz cx="6858000" cy="9144000"/>
  <p:embeddedFontLst>
    <p:embeddedFont>
      <p:font typeface="Montserrat" panose="00000500000000000000" pitchFamily="2" charset="0"/>
      <p:regular r:id="rId21"/>
      <p:bold r:id="rId22"/>
      <p:italic r:id="rId23"/>
      <p:boldItalic r:id="rId24"/>
    </p:embeddedFont>
    <p:embeddedFont>
      <p:font typeface="Montserrat Bold" panose="00000800000000000000" pitchFamily="2" charset="0"/>
      <p:regular r:id="rId25"/>
      <p:bold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46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608AB4-9734-49D5-AF0F-28EE5414540C}" v="17" dt="2026-09-09T08:18:12.1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84761" autoAdjust="0"/>
  </p:normalViewPr>
  <p:slideViewPr>
    <p:cSldViewPr>
      <p:cViewPr varScale="1">
        <p:scale>
          <a:sx n="50" d="100"/>
          <a:sy n="50" d="100"/>
        </p:scale>
        <p:origin x="1104" y="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ija Tiilikainen" userId="5cdfd7fa-facb-4235-95ea-5a6fc67ea7dc" providerId="ADAL" clId="{1934506E-A889-4D47-A57F-2E26088A4400}"/>
    <pc:docChg chg="custSel modSld">
      <pc:chgData name="Saija Tiilikainen" userId="5cdfd7fa-facb-4235-95ea-5a6fc67ea7dc" providerId="ADAL" clId="{1934506E-A889-4D47-A57F-2E26088A4400}" dt="2026-09-09T08:19:30.665" v="187" actId="20577"/>
      <pc:docMkLst>
        <pc:docMk/>
      </pc:docMkLst>
      <pc:sldChg chg="addSp delSp modSp mod">
        <pc:chgData name="Saija Tiilikainen" userId="5cdfd7fa-facb-4235-95ea-5a6fc67ea7dc" providerId="ADAL" clId="{1934506E-A889-4D47-A57F-2E26088A4400}" dt="2026-09-03T08:54:51.392" v="10" actId="1076"/>
        <pc:sldMkLst>
          <pc:docMk/>
          <pc:sldMk cId="0" sldId="256"/>
        </pc:sldMkLst>
        <pc:spChg chg="mod">
          <ac:chgData name="Saija Tiilikainen" userId="5cdfd7fa-facb-4235-95ea-5a6fc67ea7dc" providerId="ADAL" clId="{1934506E-A889-4D47-A57F-2E26088A4400}" dt="2026-09-03T08:54:51.392" v="10" actId="1076"/>
          <ac:spMkLst>
            <pc:docMk/>
            <pc:sldMk cId="0" sldId="256"/>
            <ac:spMk id="9" creationId="{00000000-0000-0000-0000-000000000000}"/>
          </ac:spMkLst>
        </pc:spChg>
        <pc:picChg chg="add mod">
          <ac:chgData name="Saija Tiilikainen" userId="5cdfd7fa-facb-4235-95ea-5a6fc67ea7dc" providerId="ADAL" clId="{1934506E-A889-4D47-A57F-2E26088A4400}" dt="2026-09-03T08:54:29.498" v="6" actId="1076"/>
          <ac:picMkLst>
            <pc:docMk/>
            <pc:sldMk cId="0" sldId="256"/>
            <ac:picMk id="8" creationId="{9CB082AE-3A0A-C3A6-78D7-6331186E8071}"/>
          </ac:picMkLst>
        </pc:picChg>
      </pc:sldChg>
      <pc:sldChg chg="addSp delSp mod">
        <pc:chgData name="Saija Tiilikainen" userId="5cdfd7fa-facb-4235-95ea-5a6fc67ea7dc" providerId="ADAL" clId="{1934506E-A889-4D47-A57F-2E26088A4400}" dt="2026-09-03T08:55:41.299" v="27" actId="22"/>
        <pc:sldMkLst>
          <pc:docMk/>
          <pc:sldMk cId="0" sldId="257"/>
        </pc:sldMkLst>
        <pc:picChg chg="add">
          <ac:chgData name="Saija Tiilikainen" userId="5cdfd7fa-facb-4235-95ea-5a6fc67ea7dc" providerId="ADAL" clId="{1934506E-A889-4D47-A57F-2E26088A4400}" dt="2026-09-03T08:55:41.299" v="27" actId="22"/>
          <ac:picMkLst>
            <pc:docMk/>
            <pc:sldMk cId="0" sldId="257"/>
            <ac:picMk id="6" creationId="{6B75D801-9679-C64C-081B-C5CDD1A963D8}"/>
          </ac:picMkLst>
        </pc:picChg>
      </pc:sldChg>
      <pc:sldChg chg="addSp delSp modSp mod">
        <pc:chgData name="Saija Tiilikainen" userId="5cdfd7fa-facb-4235-95ea-5a6fc67ea7dc" providerId="ADAL" clId="{1934506E-A889-4D47-A57F-2E26088A4400}" dt="2026-09-09T08:17:46.979" v="182" actId="20577"/>
        <pc:sldMkLst>
          <pc:docMk/>
          <pc:sldMk cId="0" sldId="258"/>
        </pc:sldMkLst>
        <pc:spChg chg="mod">
          <ac:chgData name="Saija Tiilikainen" userId="5cdfd7fa-facb-4235-95ea-5a6fc67ea7dc" providerId="ADAL" clId="{1934506E-A889-4D47-A57F-2E26088A4400}" dt="2026-09-09T08:17:46.979" v="182" actId="20577"/>
          <ac:spMkLst>
            <pc:docMk/>
            <pc:sldMk cId="0" sldId="258"/>
            <ac:spMk id="8" creationId="{00000000-0000-0000-0000-000000000000}"/>
          </ac:spMkLst>
        </pc:spChg>
        <pc:picChg chg="add">
          <ac:chgData name="Saija Tiilikainen" userId="5cdfd7fa-facb-4235-95ea-5a6fc67ea7dc" providerId="ADAL" clId="{1934506E-A889-4D47-A57F-2E26088A4400}" dt="2026-09-03T08:55:56.514" v="31" actId="22"/>
          <ac:picMkLst>
            <pc:docMk/>
            <pc:sldMk cId="0" sldId="258"/>
            <ac:picMk id="3" creationId="{7572CB5A-9DD3-6E5D-68D2-170D036606F1}"/>
          </ac:picMkLst>
        </pc:picChg>
      </pc:sldChg>
      <pc:sldChg chg="addSp delSp mod">
        <pc:chgData name="Saija Tiilikainen" userId="5cdfd7fa-facb-4235-95ea-5a6fc67ea7dc" providerId="ADAL" clId="{1934506E-A889-4D47-A57F-2E26088A4400}" dt="2026-09-03T08:56:02.933" v="33" actId="22"/>
        <pc:sldMkLst>
          <pc:docMk/>
          <pc:sldMk cId="0" sldId="259"/>
        </pc:sldMkLst>
        <pc:picChg chg="add">
          <ac:chgData name="Saija Tiilikainen" userId="5cdfd7fa-facb-4235-95ea-5a6fc67ea7dc" providerId="ADAL" clId="{1934506E-A889-4D47-A57F-2E26088A4400}" dt="2026-09-03T08:56:02.933" v="33" actId="22"/>
          <ac:picMkLst>
            <pc:docMk/>
            <pc:sldMk cId="0" sldId="259"/>
            <ac:picMk id="10" creationId="{17CC9A1C-64A2-E68E-D82C-5DBA60B35EC4}"/>
          </ac:picMkLst>
        </pc:picChg>
      </pc:sldChg>
      <pc:sldChg chg="addSp delSp modSp mod">
        <pc:chgData name="Saija Tiilikainen" userId="5cdfd7fa-facb-4235-95ea-5a6fc67ea7dc" providerId="ADAL" clId="{1934506E-A889-4D47-A57F-2E26088A4400}" dt="2026-09-09T08:16:06.613" v="172" actId="20577"/>
        <pc:sldMkLst>
          <pc:docMk/>
          <pc:sldMk cId="0" sldId="261"/>
        </pc:sldMkLst>
        <pc:spChg chg="mod">
          <ac:chgData name="Saija Tiilikainen" userId="5cdfd7fa-facb-4235-95ea-5a6fc67ea7dc" providerId="ADAL" clId="{1934506E-A889-4D47-A57F-2E26088A4400}" dt="2026-09-09T08:16:06.613" v="172" actId="20577"/>
          <ac:spMkLst>
            <pc:docMk/>
            <pc:sldMk cId="0" sldId="261"/>
            <ac:spMk id="8" creationId="{00000000-0000-0000-0000-000000000000}"/>
          </ac:spMkLst>
        </pc:spChg>
        <pc:spChg chg="mod modCrop">
          <ac:chgData name="Saija Tiilikainen" userId="5cdfd7fa-facb-4235-95ea-5a6fc67ea7dc" providerId="ADAL" clId="{1934506E-A889-4D47-A57F-2E26088A4400}" dt="2026-09-03T08:58:38.659" v="55" actId="1076"/>
          <ac:spMkLst>
            <pc:docMk/>
            <pc:sldMk cId="0" sldId="261"/>
            <ac:spMk id="13" creationId="{9306C2CF-23A1-72F1-3578-B787F17E18B7}"/>
          </ac:spMkLst>
        </pc:spChg>
        <pc:picChg chg="add">
          <ac:chgData name="Saija Tiilikainen" userId="5cdfd7fa-facb-4235-95ea-5a6fc67ea7dc" providerId="ADAL" clId="{1934506E-A889-4D47-A57F-2E26088A4400}" dt="2026-09-03T08:56:10.361" v="35" actId="22"/>
          <ac:picMkLst>
            <pc:docMk/>
            <pc:sldMk cId="0" sldId="261"/>
            <ac:picMk id="3" creationId="{A998E532-2353-CD72-497E-3E49541C4346}"/>
          </ac:picMkLst>
        </pc:picChg>
      </pc:sldChg>
      <pc:sldChg chg="addSp modSp mod">
        <pc:chgData name="Saija Tiilikainen" userId="5cdfd7fa-facb-4235-95ea-5a6fc67ea7dc" providerId="ADAL" clId="{1934506E-A889-4D47-A57F-2E26088A4400}" dt="2026-09-07T11:51:54.253" v="167" actId="1076"/>
        <pc:sldMkLst>
          <pc:docMk/>
          <pc:sldMk cId="0" sldId="262"/>
        </pc:sldMkLst>
        <pc:spChg chg="mod">
          <ac:chgData name="Saija Tiilikainen" userId="5cdfd7fa-facb-4235-95ea-5a6fc67ea7dc" providerId="ADAL" clId="{1934506E-A889-4D47-A57F-2E26088A4400}" dt="2026-09-07T11:51:54.253" v="167" actId="1076"/>
          <ac:spMkLst>
            <pc:docMk/>
            <pc:sldMk cId="0" sldId="262"/>
            <ac:spMk id="2" creationId="{00000000-0000-0000-0000-000000000000}"/>
          </ac:spMkLst>
        </pc:spChg>
        <pc:spChg chg="mod">
          <ac:chgData name="Saija Tiilikainen" userId="5cdfd7fa-facb-4235-95ea-5a6fc67ea7dc" providerId="ADAL" clId="{1934506E-A889-4D47-A57F-2E26088A4400}" dt="2026-09-04T10:07:57.311" v="129" actId="20577"/>
          <ac:spMkLst>
            <pc:docMk/>
            <pc:sldMk cId="0" sldId="262"/>
            <ac:spMk id="3" creationId="{00000000-0000-0000-0000-000000000000}"/>
          </ac:spMkLst>
        </pc:spChg>
        <pc:picChg chg="add">
          <ac:chgData name="Saija Tiilikainen" userId="5cdfd7fa-facb-4235-95ea-5a6fc67ea7dc" providerId="ADAL" clId="{1934506E-A889-4D47-A57F-2E26088A4400}" dt="2026-09-03T08:57:01.642" v="47" actId="22"/>
          <ac:picMkLst>
            <pc:docMk/>
            <pc:sldMk cId="0" sldId="262"/>
            <ac:picMk id="11" creationId="{6566AC50-05A4-8711-8E57-35A8363AA5E2}"/>
          </ac:picMkLst>
        </pc:picChg>
      </pc:sldChg>
      <pc:sldChg chg="addSp delSp modSp mod">
        <pc:chgData name="Saija Tiilikainen" userId="5cdfd7fa-facb-4235-95ea-5a6fc67ea7dc" providerId="ADAL" clId="{1934506E-A889-4D47-A57F-2E26088A4400}" dt="2026-09-04T10:07:03.992" v="119" actId="20577"/>
        <pc:sldMkLst>
          <pc:docMk/>
          <pc:sldMk cId="0" sldId="263"/>
        </pc:sldMkLst>
        <pc:spChg chg="mod">
          <ac:chgData name="Saija Tiilikainen" userId="5cdfd7fa-facb-4235-95ea-5a6fc67ea7dc" providerId="ADAL" clId="{1934506E-A889-4D47-A57F-2E26088A4400}" dt="2026-09-04T10:07:03.992" v="119" actId="20577"/>
          <ac:spMkLst>
            <pc:docMk/>
            <pc:sldMk cId="0" sldId="263"/>
            <ac:spMk id="9" creationId="{00000000-0000-0000-0000-000000000000}"/>
          </ac:spMkLst>
        </pc:spChg>
        <pc:grpChg chg="mod">
          <ac:chgData name="Saija Tiilikainen" userId="5cdfd7fa-facb-4235-95ea-5a6fc67ea7dc" providerId="ADAL" clId="{1934506E-A889-4D47-A57F-2E26088A4400}" dt="2026-09-03T08:57:45.339" v="53" actId="14100"/>
          <ac:grpSpMkLst>
            <pc:docMk/>
            <pc:sldMk cId="0" sldId="263"/>
            <ac:grpSpMk id="5" creationId="{00000000-0000-0000-0000-000000000000}"/>
          </ac:grpSpMkLst>
        </pc:grpChg>
        <pc:picChg chg="add">
          <ac:chgData name="Saija Tiilikainen" userId="5cdfd7fa-facb-4235-95ea-5a6fc67ea7dc" providerId="ADAL" clId="{1934506E-A889-4D47-A57F-2E26088A4400}" dt="2026-09-03T08:56:56.804" v="46" actId="22"/>
          <ac:picMkLst>
            <pc:docMk/>
            <pc:sldMk cId="0" sldId="263"/>
            <ac:picMk id="12" creationId="{BB53A3B8-8CF4-4FBF-8822-22B556CE3C75}"/>
          </ac:picMkLst>
        </pc:picChg>
      </pc:sldChg>
      <pc:sldChg chg="addSp delSp modSp mod">
        <pc:chgData name="Saija Tiilikainen" userId="5cdfd7fa-facb-4235-95ea-5a6fc67ea7dc" providerId="ADAL" clId="{1934506E-A889-4D47-A57F-2E26088A4400}" dt="2026-09-09T08:18:26.292" v="186" actId="255"/>
        <pc:sldMkLst>
          <pc:docMk/>
          <pc:sldMk cId="0" sldId="264"/>
        </pc:sldMkLst>
        <pc:spChg chg="mod">
          <ac:chgData name="Saija Tiilikainen" userId="5cdfd7fa-facb-4235-95ea-5a6fc67ea7dc" providerId="ADAL" clId="{1934506E-A889-4D47-A57F-2E26088A4400}" dt="2026-09-09T08:18:26.292" v="186" actId="255"/>
          <ac:spMkLst>
            <pc:docMk/>
            <pc:sldMk cId="0" sldId="264"/>
            <ac:spMk id="8" creationId="{00000000-0000-0000-0000-000000000000}"/>
          </ac:spMkLst>
        </pc:spChg>
        <pc:spChg chg="mod">
          <ac:chgData name="Saija Tiilikainen" userId="5cdfd7fa-facb-4235-95ea-5a6fc67ea7dc" providerId="ADAL" clId="{1934506E-A889-4D47-A57F-2E26088A4400}" dt="2026-09-04T10:09:07.159" v="135" actId="20577"/>
          <ac:spMkLst>
            <pc:docMk/>
            <pc:sldMk cId="0" sldId="264"/>
            <ac:spMk id="9" creationId="{00000000-0000-0000-0000-000000000000}"/>
          </ac:spMkLst>
        </pc:spChg>
        <pc:grpChg chg="mod">
          <ac:chgData name="Saija Tiilikainen" userId="5cdfd7fa-facb-4235-95ea-5a6fc67ea7dc" providerId="ADAL" clId="{1934506E-A889-4D47-A57F-2E26088A4400}" dt="2026-09-03T08:57:09.309" v="48" actId="14100"/>
          <ac:grpSpMkLst>
            <pc:docMk/>
            <pc:sldMk cId="0" sldId="264"/>
            <ac:grpSpMk id="5" creationId="{00000000-0000-0000-0000-000000000000}"/>
          </ac:grpSpMkLst>
        </pc:grpChg>
        <pc:picChg chg="add">
          <ac:chgData name="Saija Tiilikainen" userId="5cdfd7fa-facb-4235-95ea-5a6fc67ea7dc" providerId="ADAL" clId="{1934506E-A889-4D47-A57F-2E26088A4400}" dt="2026-09-03T08:57:11.630" v="50" actId="22"/>
          <ac:picMkLst>
            <pc:docMk/>
            <pc:sldMk cId="0" sldId="264"/>
            <ac:picMk id="11" creationId="{A79E3955-93AE-BD4D-8F1B-2AA1DC285437}"/>
          </ac:picMkLst>
        </pc:picChg>
      </pc:sldChg>
      <pc:sldChg chg="addSp delSp mod">
        <pc:chgData name="Saija Tiilikainen" userId="5cdfd7fa-facb-4235-95ea-5a6fc67ea7dc" providerId="ADAL" clId="{1934506E-A889-4D47-A57F-2E26088A4400}" dt="2026-09-03T08:57:30.430" v="52" actId="22"/>
        <pc:sldMkLst>
          <pc:docMk/>
          <pc:sldMk cId="847788653" sldId="267"/>
        </pc:sldMkLst>
        <pc:picChg chg="add">
          <ac:chgData name="Saija Tiilikainen" userId="5cdfd7fa-facb-4235-95ea-5a6fc67ea7dc" providerId="ADAL" clId="{1934506E-A889-4D47-A57F-2E26088A4400}" dt="2026-09-03T08:57:30.430" v="52" actId="22"/>
          <ac:picMkLst>
            <pc:docMk/>
            <pc:sldMk cId="847788653" sldId="267"/>
            <ac:picMk id="5" creationId="{8D6C52DA-9CB5-0D5E-87D3-C36138E57505}"/>
          </ac:picMkLst>
        </pc:picChg>
      </pc:sldChg>
      <pc:sldChg chg="addSp delSp modSp mod">
        <pc:chgData name="Saija Tiilikainen" userId="5cdfd7fa-facb-4235-95ea-5a6fc67ea7dc" providerId="ADAL" clId="{1934506E-A889-4D47-A57F-2E26088A4400}" dt="2026-09-03T08:55:35.509" v="25" actId="20577"/>
        <pc:sldMkLst>
          <pc:docMk/>
          <pc:sldMk cId="2609296711" sldId="271"/>
        </pc:sldMkLst>
        <pc:spChg chg="mod">
          <ac:chgData name="Saija Tiilikainen" userId="5cdfd7fa-facb-4235-95ea-5a6fc67ea7dc" providerId="ADAL" clId="{1934506E-A889-4D47-A57F-2E26088A4400}" dt="2026-09-03T08:55:35.509" v="25" actId="20577"/>
          <ac:spMkLst>
            <pc:docMk/>
            <pc:sldMk cId="2609296711" sldId="271"/>
            <ac:spMk id="8" creationId="{61D85BA6-7C60-DC59-355C-3DE6663741E2}"/>
          </ac:spMkLst>
        </pc:spChg>
        <pc:picChg chg="add mod">
          <ac:chgData name="Saija Tiilikainen" userId="5cdfd7fa-facb-4235-95ea-5a6fc67ea7dc" providerId="ADAL" clId="{1934506E-A889-4D47-A57F-2E26088A4400}" dt="2026-09-03T08:55:10.858" v="15" actId="14100"/>
          <ac:picMkLst>
            <pc:docMk/>
            <pc:sldMk cId="2609296711" sldId="271"/>
            <ac:picMk id="12" creationId="{36FCB1A9-674E-68CB-66A5-4A5D21B98EFE}"/>
          </ac:picMkLst>
        </pc:picChg>
      </pc:sldChg>
      <pc:sldChg chg="addSp delSp modSp mod">
        <pc:chgData name="Saija Tiilikainen" userId="5cdfd7fa-facb-4235-95ea-5a6fc67ea7dc" providerId="ADAL" clId="{1934506E-A889-4D47-A57F-2E26088A4400}" dt="2026-09-03T08:55:29.324" v="23" actId="20577"/>
        <pc:sldMkLst>
          <pc:docMk/>
          <pc:sldMk cId="1582749272" sldId="272"/>
        </pc:sldMkLst>
        <pc:spChg chg="mod">
          <ac:chgData name="Saija Tiilikainen" userId="5cdfd7fa-facb-4235-95ea-5a6fc67ea7dc" providerId="ADAL" clId="{1934506E-A889-4D47-A57F-2E26088A4400}" dt="2026-09-03T08:55:29.324" v="23" actId="20577"/>
          <ac:spMkLst>
            <pc:docMk/>
            <pc:sldMk cId="1582749272" sldId="272"/>
            <ac:spMk id="8" creationId="{878F8ECF-25BB-E9F4-A0F5-7BE33DFE46FE}"/>
          </ac:spMkLst>
        </pc:spChg>
        <pc:spChg chg="mod">
          <ac:chgData name="Saija Tiilikainen" userId="5cdfd7fa-facb-4235-95ea-5a6fc67ea7dc" providerId="ADAL" clId="{1934506E-A889-4D47-A57F-2E26088A4400}" dt="2026-09-03T08:55:25.267" v="21" actId="1037"/>
          <ac:spMkLst>
            <pc:docMk/>
            <pc:sldMk cId="1582749272" sldId="272"/>
            <ac:spMk id="10" creationId="{905C60CC-3A55-6506-C81C-AD2A606A853E}"/>
          </ac:spMkLst>
        </pc:spChg>
        <pc:picChg chg="add">
          <ac:chgData name="Saija Tiilikainen" userId="5cdfd7fa-facb-4235-95ea-5a6fc67ea7dc" providerId="ADAL" clId="{1934506E-A889-4D47-A57F-2E26088A4400}" dt="2026-09-03T08:55:20.531" v="17" actId="22"/>
          <ac:picMkLst>
            <pc:docMk/>
            <pc:sldMk cId="1582749272" sldId="272"/>
            <ac:picMk id="11" creationId="{065C2946-A1BE-E2BA-67AE-8170990979D1}"/>
          </ac:picMkLst>
        </pc:picChg>
      </pc:sldChg>
      <pc:sldChg chg="addSp delSp modSp mod">
        <pc:chgData name="Saija Tiilikainen" userId="5cdfd7fa-facb-4235-95ea-5a6fc67ea7dc" providerId="ADAL" clId="{1934506E-A889-4D47-A57F-2E26088A4400}" dt="2026-09-04T10:05:21.883" v="92" actId="20577"/>
        <pc:sldMkLst>
          <pc:docMk/>
          <pc:sldMk cId="588910195" sldId="273"/>
        </pc:sldMkLst>
        <pc:spChg chg="mod">
          <ac:chgData name="Saija Tiilikainen" userId="5cdfd7fa-facb-4235-95ea-5a6fc67ea7dc" providerId="ADAL" clId="{1934506E-A889-4D47-A57F-2E26088A4400}" dt="2026-09-04T10:05:21.883" v="92" actId="20577"/>
          <ac:spMkLst>
            <pc:docMk/>
            <pc:sldMk cId="588910195" sldId="273"/>
            <ac:spMk id="9" creationId="{3E79AD44-945D-3B89-85CF-73F6A6460C08}"/>
          </ac:spMkLst>
        </pc:spChg>
        <pc:picChg chg="add">
          <ac:chgData name="Saija Tiilikainen" userId="5cdfd7fa-facb-4235-95ea-5a6fc67ea7dc" providerId="ADAL" clId="{1934506E-A889-4D47-A57F-2E26088A4400}" dt="2026-09-03T08:56:32.340" v="38" actId="22"/>
          <ac:picMkLst>
            <pc:docMk/>
            <pc:sldMk cId="588910195" sldId="273"/>
            <ac:picMk id="11" creationId="{43F9BBE1-3551-8624-FB60-7C8A30A5C9BF}"/>
          </ac:picMkLst>
        </pc:picChg>
      </pc:sldChg>
      <pc:sldChg chg="addSp delSp modSp mod">
        <pc:chgData name="Saija Tiilikainen" userId="5cdfd7fa-facb-4235-95ea-5a6fc67ea7dc" providerId="ADAL" clId="{1934506E-A889-4D47-A57F-2E26088A4400}" dt="2026-09-09T08:16:51.252" v="176" actId="255"/>
        <pc:sldMkLst>
          <pc:docMk/>
          <pc:sldMk cId="2976541867" sldId="274"/>
        </pc:sldMkLst>
        <pc:spChg chg="mod">
          <ac:chgData name="Saija Tiilikainen" userId="5cdfd7fa-facb-4235-95ea-5a6fc67ea7dc" providerId="ADAL" clId="{1934506E-A889-4D47-A57F-2E26088A4400}" dt="2026-09-09T08:16:51.252" v="176" actId="255"/>
          <ac:spMkLst>
            <pc:docMk/>
            <pc:sldMk cId="2976541867" sldId="274"/>
            <ac:spMk id="8" creationId="{F5637C4E-4C8B-7114-0E3C-A1E04BF88148}"/>
          </ac:spMkLst>
        </pc:spChg>
        <pc:picChg chg="add">
          <ac:chgData name="Saija Tiilikainen" userId="5cdfd7fa-facb-4235-95ea-5a6fc67ea7dc" providerId="ADAL" clId="{1934506E-A889-4D47-A57F-2E26088A4400}" dt="2026-09-03T08:56:37.583" v="40" actId="22"/>
          <ac:picMkLst>
            <pc:docMk/>
            <pc:sldMk cId="2976541867" sldId="274"/>
            <ac:picMk id="11" creationId="{66E24CA0-8DE9-B4FF-DA4C-CA4CB6959946}"/>
          </ac:picMkLst>
        </pc:picChg>
      </pc:sldChg>
      <pc:sldChg chg="addSp delSp modSp mod">
        <pc:chgData name="Saija Tiilikainen" userId="5cdfd7fa-facb-4235-95ea-5a6fc67ea7dc" providerId="ADAL" clId="{1934506E-A889-4D47-A57F-2E26088A4400}" dt="2026-09-09T08:19:30.665" v="187" actId="20577"/>
        <pc:sldMkLst>
          <pc:docMk/>
          <pc:sldMk cId="3423898455" sldId="275"/>
        </pc:sldMkLst>
        <pc:spChg chg="mod">
          <ac:chgData name="Saija Tiilikainen" userId="5cdfd7fa-facb-4235-95ea-5a6fc67ea7dc" providerId="ADAL" clId="{1934506E-A889-4D47-A57F-2E26088A4400}" dt="2026-09-04T10:06:15.338" v="97" actId="20577"/>
          <ac:spMkLst>
            <pc:docMk/>
            <pc:sldMk cId="3423898455" sldId="275"/>
            <ac:spMk id="8" creationId="{E10733AB-4C11-E3B6-3FBC-B122028F38B1}"/>
          </ac:spMkLst>
        </pc:spChg>
        <pc:spChg chg="mod">
          <ac:chgData name="Saija Tiilikainen" userId="5cdfd7fa-facb-4235-95ea-5a6fc67ea7dc" providerId="ADAL" clId="{1934506E-A889-4D47-A57F-2E26088A4400}" dt="2026-09-09T08:16:12.136" v="173" actId="20577"/>
          <ac:spMkLst>
            <pc:docMk/>
            <pc:sldMk cId="3423898455" sldId="275"/>
            <ac:spMk id="9" creationId="{6A011E5D-8288-AEFF-D342-6061BD77F7FE}"/>
          </ac:spMkLst>
        </pc:spChg>
        <pc:spChg chg="mod">
          <ac:chgData name="Saija Tiilikainen" userId="5cdfd7fa-facb-4235-95ea-5a6fc67ea7dc" providerId="ADAL" clId="{1934506E-A889-4D47-A57F-2E26088A4400}" dt="2026-09-09T08:19:30.665" v="187" actId="20577"/>
          <ac:spMkLst>
            <pc:docMk/>
            <pc:sldMk cId="3423898455" sldId="275"/>
            <ac:spMk id="12" creationId="{0D123D68-96F3-7520-CABE-08CEBB65572C}"/>
          </ac:spMkLst>
        </pc:spChg>
        <pc:picChg chg="add">
          <ac:chgData name="Saija Tiilikainen" userId="5cdfd7fa-facb-4235-95ea-5a6fc67ea7dc" providerId="ADAL" clId="{1934506E-A889-4D47-A57F-2E26088A4400}" dt="2026-09-03T08:56:42.315" v="42" actId="22"/>
          <ac:picMkLst>
            <pc:docMk/>
            <pc:sldMk cId="3423898455" sldId="275"/>
            <ac:picMk id="10" creationId="{FE8486B1-C05E-D6DC-A888-31DC40BD3A15}"/>
          </ac:picMkLst>
        </pc:picChg>
      </pc:sldChg>
      <pc:sldChg chg="addSp delSp mod">
        <pc:chgData name="Saija Tiilikainen" userId="5cdfd7fa-facb-4235-95ea-5a6fc67ea7dc" providerId="ADAL" clId="{1934506E-A889-4D47-A57F-2E26088A4400}" dt="2026-09-03T08:55:46.403" v="29" actId="22"/>
        <pc:sldMkLst>
          <pc:docMk/>
          <pc:sldMk cId="3270305775" sldId="276"/>
        </pc:sldMkLst>
        <pc:picChg chg="add">
          <ac:chgData name="Saija Tiilikainen" userId="5cdfd7fa-facb-4235-95ea-5a6fc67ea7dc" providerId="ADAL" clId="{1934506E-A889-4D47-A57F-2E26088A4400}" dt="2026-09-03T08:55:46.403" v="29" actId="22"/>
          <ac:picMkLst>
            <pc:docMk/>
            <pc:sldMk cId="3270305775" sldId="276"/>
            <ac:picMk id="6" creationId="{D359CDC8-F514-9328-1CB8-741680A2F940}"/>
          </ac:picMkLst>
        </pc:picChg>
      </pc:sldChg>
      <pc:sldChg chg="addSp delSp mod">
        <pc:chgData name="Saija Tiilikainen" userId="5cdfd7fa-facb-4235-95ea-5a6fc67ea7dc" providerId="ADAL" clId="{1934506E-A889-4D47-A57F-2E26088A4400}" dt="2026-09-03T08:56:51.459" v="44" actId="22"/>
        <pc:sldMkLst>
          <pc:docMk/>
          <pc:sldMk cId="201596194" sldId="278"/>
        </pc:sldMkLst>
        <pc:picChg chg="add">
          <ac:chgData name="Saija Tiilikainen" userId="5cdfd7fa-facb-4235-95ea-5a6fc67ea7dc" providerId="ADAL" clId="{1934506E-A889-4D47-A57F-2E26088A4400}" dt="2026-09-03T08:56:51.459" v="44" actId="22"/>
          <ac:picMkLst>
            <pc:docMk/>
            <pc:sldMk cId="201596194" sldId="278"/>
            <ac:picMk id="3" creationId="{B332F026-4F69-897A-4EAC-CC0ACB281BA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4CC86A-DA93-4C5B-86E9-1DA2EF68EDF1}" type="datetimeFigureOut">
              <a:rPr lang="fi-FI" smtClean="0"/>
              <a:t>9.9.2026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AD8FB7-3C81-4FC0-BDE4-21DD86EDB405}" type="slidenum">
              <a:rPr lang="fi-FI" smtClean="0"/>
              <a:t>‹#›</a:t>
            </a:fld>
            <a:endParaRPr lang="fi-FI"/>
          </a:p>
        </p:txBody>
      </p:sp>
    </p:spTree>
    <p:extLst>
      <p:ext uri="{BB962C8B-B14F-4D97-AF65-F5344CB8AC3E}">
        <p14:creationId xmlns:p14="http://schemas.microsoft.com/office/powerpoint/2010/main" val="996208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Varför är vi i rörelse? Varför gör vi det här arbetet?</a:t>
            </a:r>
          </a:p>
        </p:txBody>
      </p:sp>
      <p:sp>
        <p:nvSpPr>
          <p:cNvPr id="4" name="Dian numeron paikkamerkki 3"/>
          <p:cNvSpPr>
            <a:spLocks noGrp="1"/>
          </p:cNvSpPr>
          <p:nvPr>
            <p:ph type="sldNum" sz="quarter" idx="5"/>
          </p:nvPr>
        </p:nvSpPr>
        <p:spPr/>
        <p:txBody>
          <a:bodyPr/>
          <a:lstStyle/>
          <a:p>
            <a:fld id="{A9AD8FB7-3C81-4FC0-BDE4-21DD86EDB405}" type="slidenum">
              <a:rPr lang="fi-FI" smtClean="0"/>
              <a:t>2</a:t>
            </a:fld>
            <a:endParaRPr lang="fi-FI"/>
          </a:p>
        </p:txBody>
      </p:sp>
    </p:spTree>
    <p:extLst>
      <p:ext uri="{BB962C8B-B14F-4D97-AF65-F5344CB8AC3E}">
        <p14:creationId xmlns:p14="http://schemas.microsoft.com/office/powerpoint/2010/main" val="3066205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Jesus har gett oss detta uppdrag.</a:t>
            </a:r>
          </a:p>
          <a:p>
            <a:endParaRPr lang="fi-FI" dirty="0"/>
          </a:p>
        </p:txBody>
      </p:sp>
      <p:sp>
        <p:nvSpPr>
          <p:cNvPr id="4" name="Dian numeron paikkamerkki 3"/>
          <p:cNvSpPr>
            <a:spLocks noGrp="1"/>
          </p:cNvSpPr>
          <p:nvPr>
            <p:ph type="sldNum" sz="quarter" idx="5"/>
          </p:nvPr>
        </p:nvSpPr>
        <p:spPr/>
        <p:txBody>
          <a:bodyPr/>
          <a:lstStyle/>
          <a:p>
            <a:fld id="{A9AD8FB7-3C81-4FC0-BDE4-21DD86EDB405}" type="slidenum">
              <a:rPr lang="fi-FI" smtClean="0"/>
              <a:t>3</a:t>
            </a:fld>
            <a:endParaRPr lang="fi-FI"/>
          </a:p>
        </p:txBody>
      </p:sp>
    </p:spTree>
    <p:extLst>
      <p:ext uri="{BB962C8B-B14F-4D97-AF65-F5344CB8AC3E}">
        <p14:creationId xmlns:p14="http://schemas.microsoft.com/office/powerpoint/2010/main" val="3826623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Källa: https://pray1040.com/unreached-people-groups-the-ultimate-guide/ </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1" kern="1200" dirty="0">
                <a:solidFill>
                  <a:schemeClr val="tx1"/>
                </a:solidFill>
                <a:effectLst/>
                <a:latin typeface="+mn-lt"/>
                <a:ea typeface="+mn-ea"/>
                <a:cs typeface="+mn-cs"/>
              </a:rPr>
              <a:t>En onådd</a:t>
            </a:r>
            <a:r>
              <a:rPr lang="fi-FI" sz="1200" kern="1200" dirty="0">
                <a:solidFill>
                  <a:schemeClr val="tx1"/>
                </a:solidFill>
                <a:effectLst/>
                <a:latin typeface="+mn-lt"/>
                <a:ea typeface="+mn-ea"/>
                <a:cs typeface="+mn-cs"/>
              </a:rPr>
              <a:t> folkgrupp innebär en folkgrupp där det inte finns en sådan lokal gemenskap av troende kristna som har tillräckligt många medlemmar och resurser för att nå sin egen grupp. Man uppskattar att den kritiska gränsen är 2 %. Om det finns färre kristna än så i en gemenskap behöver de lokala invånarna utomstående stöd för att föra evangeliet vidare till sin egen grupp.</a:t>
            </a:r>
          </a:p>
          <a:p>
            <a:endParaRPr lang="fi-FI" dirty="0"/>
          </a:p>
        </p:txBody>
      </p:sp>
      <p:sp>
        <p:nvSpPr>
          <p:cNvPr id="4" name="Dian numeron paikkamerkki 3"/>
          <p:cNvSpPr>
            <a:spLocks noGrp="1"/>
          </p:cNvSpPr>
          <p:nvPr>
            <p:ph type="sldNum" sz="quarter" idx="5"/>
          </p:nvPr>
        </p:nvSpPr>
        <p:spPr/>
        <p:txBody>
          <a:bodyPr/>
          <a:lstStyle/>
          <a:p>
            <a:fld id="{A9AD8FB7-3C81-4FC0-BDE4-21DD86EDB405}" type="slidenum">
              <a:rPr lang="fi-FI" smtClean="0"/>
              <a:t>4</a:t>
            </a:fld>
            <a:endParaRPr lang="fi-FI"/>
          </a:p>
        </p:txBody>
      </p:sp>
    </p:spTree>
    <p:extLst>
      <p:ext uri="{BB962C8B-B14F-4D97-AF65-F5344CB8AC3E}">
        <p14:creationId xmlns:p14="http://schemas.microsoft.com/office/powerpoint/2010/main" val="37593045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3DCF9-495A-6136-E4AB-78551F6CE022}"/>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CF9E3B69-5694-0E21-5452-BF27CF088B10}"/>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E15E1798-8DEA-8561-2AC1-2CD8868D9D3C}"/>
              </a:ext>
            </a:extLst>
          </p:cNvPr>
          <p:cNvSpPr>
            <a:spLocks noGrp="1"/>
          </p:cNvSpPr>
          <p:nvPr>
            <p:ph type="body" idx="1"/>
          </p:nvPr>
        </p:nvSpPr>
        <p:spPr/>
        <p:txBody>
          <a:bodyPr/>
          <a:lstStyle/>
          <a:p>
            <a:endParaRPr lang="fi-FI" dirty="0"/>
          </a:p>
        </p:txBody>
      </p:sp>
      <p:sp>
        <p:nvSpPr>
          <p:cNvPr id="4" name="Dian numeron paikkamerkki 3">
            <a:extLst>
              <a:ext uri="{FF2B5EF4-FFF2-40B4-BE49-F238E27FC236}">
                <a16:creationId xmlns:a16="http://schemas.microsoft.com/office/drawing/2014/main" id="{8ED13BDE-A91B-A85E-9C1D-4B18EC96DA4F}"/>
              </a:ext>
            </a:extLst>
          </p:cNvPr>
          <p:cNvSpPr>
            <a:spLocks noGrp="1"/>
          </p:cNvSpPr>
          <p:nvPr>
            <p:ph type="sldNum" sz="quarter" idx="5"/>
          </p:nvPr>
        </p:nvSpPr>
        <p:spPr/>
        <p:txBody>
          <a:bodyPr/>
          <a:lstStyle/>
          <a:p>
            <a:fld id="{A9AD8FB7-3C81-4FC0-BDE4-21DD86EDB405}" type="slidenum">
              <a:rPr lang="fi-FI" smtClean="0"/>
              <a:t>5</a:t>
            </a:fld>
            <a:endParaRPr lang="fi-FI"/>
          </a:p>
        </p:txBody>
      </p:sp>
    </p:spTree>
    <p:extLst>
      <p:ext uri="{BB962C8B-B14F-4D97-AF65-F5344CB8AC3E}">
        <p14:creationId xmlns:p14="http://schemas.microsoft.com/office/powerpoint/2010/main" val="32970192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200" spc="27" dirty="0">
                <a:solidFill>
                  <a:srgbClr val="010101"/>
                </a:solidFill>
                <a:latin typeface="Montserrat"/>
                <a:ea typeface="Montserrat"/>
                <a:cs typeface="Montserrat"/>
                <a:sym typeface="Montserrat"/>
              </a:rPr>
              <a:t>Vi kallar kristna att hitta sin plats i missionsuppdraget.</a:t>
            </a:r>
            <a:endParaRPr lang="fi-FI" dirty="0"/>
          </a:p>
        </p:txBody>
      </p:sp>
      <p:sp>
        <p:nvSpPr>
          <p:cNvPr id="4" name="Dian numeron paikkamerkki 3"/>
          <p:cNvSpPr>
            <a:spLocks noGrp="1"/>
          </p:cNvSpPr>
          <p:nvPr>
            <p:ph type="sldNum" sz="quarter" idx="5"/>
          </p:nvPr>
        </p:nvSpPr>
        <p:spPr/>
        <p:txBody>
          <a:bodyPr/>
          <a:lstStyle/>
          <a:p>
            <a:fld id="{A9AD8FB7-3C81-4FC0-BDE4-21DD86EDB405}" type="slidenum">
              <a:rPr lang="fi-FI" smtClean="0"/>
              <a:t>6</a:t>
            </a:fld>
            <a:endParaRPr lang="fi-FI"/>
          </a:p>
        </p:txBody>
      </p:sp>
    </p:spTree>
    <p:extLst>
      <p:ext uri="{BB962C8B-B14F-4D97-AF65-F5344CB8AC3E}">
        <p14:creationId xmlns:p14="http://schemas.microsoft.com/office/powerpoint/2010/main" val="12013419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Organisationen grundades 1974. </a:t>
            </a:r>
            <a:r>
              <a:rPr lang="fi-FI" sz="1200" spc="27" dirty="0">
                <a:solidFill>
                  <a:srgbClr val="010101"/>
                </a:solidFill>
                <a:latin typeface="Montserrat"/>
                <a:ea typeface="Montserrat"/>
                <a:cs typeface="Montserrat"/>
                <a:sym typeface="Montserrat"/>
              </a:rPr>
              <a:t>Bakom namnet ligger en bibelvers: ”Den som sådde den goda säden är Människosonen. Åkern är världen.” Matt. 13:37–38</a:t>
            </a:r>
          </a:p>
          <a:p>
            <a:endParaRPr lang="fi-FI" dirty="0"/>
          </a:p>
        </p:txBody>
      </p:sp>
      <p:sp>
        <p:nvSpPr>
          <p:cNvPr id="4" name="Dian numeron paikkamerkki 3"/>
          <p:cNvSpPr>
            <a:spLocks noGrp="1"/>
          </p:cNvSpPr>
          <p:nvPr>
            <p:ph type="sldNum" sz="quarter" idx="5"/>
          </p:nvPr>
        </p:nvSpPr>
        <p:spPr/>
        <p:txBody>
          <a:bodyPr/>
          <a:lstStyle/>
          <a:p>
            <a:fld id="{A9AD8FB7-3C81-4FC0-BDE4-21DD86EDB405}" type="slidenum">
              <a:rPr lang="fi-FI" smtClean="0"/>
              <a:t>7</a:t>
            </a:fld>
            <a:endParaRPr lang="fi-FI"/>
          </a:p>
        </p:txBody>
      </p:sp>
    </p:spTree>
    <p:extLst>
      <p:ext uri="{BB962C8B-B14F-4D97-AF65-F5344CB8AC3E}">
        <p14:creationId xmlns:p14="http://schemas.microsoft.com/office/powerpoint/2010/main" val="2381892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Dokumentärfilmaren Ville Laine planerade och genomförde en video om Såningsmannens strategi.</a:t>
            </a:r>
          </a:p>
        </p:txBody>
      </p:sp>
      <p:sp>
        <p:nvSpPr>
          <p:cNvPr id="4" name="Dian numeron paikkamerkki 3"/>
          <p:cNvSpPr>
            <a:spLocks noGrp="1"/>
          </p:cNvSpPr>
          <p:nvPr>
            <p:ph type="sldNum" sz="quarter" idx="5"/>
          </p:nvPr>
        </p:nvSpPr>
        <p:spPr/>
        <p:txBody>
          <a:bodyPr/>
          <a:lstStyle/>
          <a:p>
            <a:fld id="{A9AD8FB7-3C81-4FC0-BDE4-21DD86EDB405}" type="slidenum">
              <a:rPr lang="fi-FI" smtClean="0"/>
              <a:t>8</a:t>
            </a:fld>
            <a:endParaRPr lang="fi-FI"/>
          </a:p>
        </p:txBody>
      </p:sp>
    </p:spTree>
    <p:extLst>
      <p:ext uri="{BB962C8B-B14F-4D97-AF65-F5344CB8AC3E}">
        <p14:creationId xmlns:p14="http://schemas.microsoft.com/office/powerpoint/2010/main" val="8218660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200" kern="1200" dirty="0">
                <a:solidFill>
                  <a:schemeClr val="tx1"/>
                </a:solidFill>
                <a:effectLst/>
                <a:latin typeface="+mn-lt"/>
                <a:ea typeface="+mn-ea"/>
                <a:cs typeface="+mn-cs"/>
              </a:rPr>
              <a:t>• Judearbete (Guds utvalda folk) – Rom. 1:16–17. </a:t>
            </a:r>
          </a:p>
          <a:p>
            <a:r>
              <a:rPr lang="fi-FI" sz="1200" kern="1200" dirty="0">
                <a:solidFill>
                  <a:schemeClr val="tx1"/>
                </a:solidFill>
                <a:effectLst/>
                <a:latin typeface="+mn-lt"/>
                <a:ea typeface="+mn-ea"/>
                <a:cs typeface="+mn-cs"/>
              </a:rPr>
              <a:t>• Pionjärarbete (folken i Asien och Afrika) – Rom. 15:20–21 </a:t>
            </a:r>
          </a:p>
          <a:p>
            <a:r>
              <a:rPr lang="fi-FI" sz="1200" kern="1200" dirty="0">
                <a:solidFill>
                  <a:schemeClr val="tx1"/>
                </a:solidFill>
                <a:effectLst/>
                <a:latin typeface="+mn-lt"/>
                <a:ea typeface="+mn-ea"/>
                <a:cs typeface="+mn-cs"/>
              </a:rPr>
              <a:t>• Diasporaarbete (folk i rörelse) – </a:t>
            </a:r>
            <a:r>
              <a:rPr lang="fi-FI" sz="1200" kern="1200" dirty="0" err="1">
                <a:solidFill>
                  <a:schemeClr val="tx1"/>
                </a:solidFill>
                <a:effectLst/>
                <a:latin typeface="+mn-lt"/>
                <a:ea typeface="+mn-ea"/>
                <a:cs typeface="+mn-cs"/>
              </a:rPr>
              <a:t>Jer</a:t>
            </a:r>
            <a:r>
              <a:rPr lang="fi-FI" sz="1200" kern="1200" dirty="0">
                <a:solidFill>
                  <a:schemeClr val="tx1"/>
                </a:solidFill>
                <a:effectLst/>
                <a:latin typeface="+mn-lt"/>
                <a:ea typeface="+mn-ea"/>
                <a:cs typeface="+mn-cs"/>
              </a:rPr>
              <a:t>. 29:7 </a:t>
            </a:r>
          </a:p>
          <a:p>
            <a:r>
              <a:rPr lang="fi-FI" sz="1200" kern="1200" dirty="0">
                <a:solidFill>
                  <a:schemeClr val="tx1"/>
                </a:solidFill>
                <a:effectLst/>
                <a:latin typeface="+mn-lt"/>
                <a:ea typeface="+mn-ea"/>
                <a:cs typeface="+mn-cs"/>
              </a:rPr>
              <a:t>Världens Frälsare är jude. Vi är delaktiga i judemissionen eftersom alla judar har rätt att höra om Israels Messias. Kristendomen föddes som en rörelse inom judendomen, och att lyfta fram kristendomens judiska rötter är en av Såningsmannens teologiska utgångspunkter.</a:t>
            </a:r>
          </a:p>
          <a:p>
            <a:r>
              <a:rPr lang="fi-FI" sz="1200" kern="1200" dirty="0">
                <a:solidFill>
                  <a:schemeClr val="tx1"/>
                </a:solidFill>
                <a:effectLst/>
                <a:latin typeface="+mn-lt"/>
                <a:ea typeface="+mn-ea"/>
                <a:cs typeface="+mn-cs"/>
              </a:rPr>
              <a:t>Pionjärarbete gör vi särskilt i Asien och Afrika. I dessa världsdelar bor merparten av världens onådda folk, och där möter kristna också mycket förföljelse. </a:t>
            </a:r>
          </a:p>
          <a:p>
            <a:r>
              <a:rPr lang="fi-FI" sz="1200" kern="1200" dirty="0">
                <a:solidFill>
                  <a:schemeClr val="tx1"/>
                </a:solidFill>
                <a:effectLst/>
                <a:latin typeface="+mn-lt"/>
                <a:ea typeface="+mn-ea"/>
                <a:cs typeface="+mn-cs"/>
              </a:rPr>
              <a:t>Antalet människor som lever i diaspora i världen växer. De onådda folken har kommit till oss, och detta har öppnat en möjlighet att förmedla evangeliet till dem.</a:t>
            </a:r>
          </a:p>
          <a:p>
            <a:endParaRPr lang="fi-FI" dirty="0"/>
          </a:p>
        </p:txBody>
      </p:sp>
      <p:sp>
        <p:nvSpPr>
          <p:cNvPr id="4" name="Dian numeron paikkamerkki 3"/>
          <p:cNvSpPr>
            <a:spLocks noGrp="1"/>
          </p:cNvSpPr>
          <p:nvPr>
            <p:ph type="sldNum" sz="quarter" idx="5"/>
          </p:nvPr>
        </p:nvSpPr>
        <p:spPr/>
        <p:txBody>
          <a:bodyPr/>
          <a:lstStyle/>
          <a:p>
            <a:fld id="{A9AD8FB7-3C81-4FC0-BDE4-21DD86EDB405}" type="slidenum">
              <a:rPr lang="fi-FI" smtClean="0"/>
              <a:t>9</a:t>
            </a:fld>
            <a:endParaRPr lang="fi-FI"/>
          </a:p>
        </p:txBody>
      </p:sp>
    </p:spTree>
    <p:extLst>
      <p:ext uri="{BB962C8B-B14F-4D97-AF65-F5344CB8AC3E}">
        <p14:creationId xmlns:p14="http://schemas.microsoft.com/office/powerpoint/2010/main" val="5802226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44E6F-8C40-88B8-B11D-71FC435C9BF2}"/>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FE1A2276-33D0-4B20-3C96-BFF191282E6B}"/>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9E3C3984-EEAA-1D4A-3721-514E76F1859D}"/>
              </a:ext>
            </a:extLst>
          </p:cNvPr>
          <p:cNvSpPr>
            <a:spLocks noGrp="1"/>
          </p:cNvSpPr>
          <p:nvPr>
            <p:ph type="body" idx="1"/>
          </p:nvPr>
        </p:nvSpPr>
        <p:spPr/>
        <p:txBody>
          <a:bodyPr/>
          <a:lstStyle/>
          <a:p>
            <a:r>
              <a:rPr lang="fi-FI" dirty="0"/>
              <a:t>Många samfund och organisationer har övergett judemissionen, men inom Såningsmannen anser vi den fortfarande vara viktig. Den bibliska tanken om evangeliet ”först för juden” (Rom. 1:16) har från början varit ett av Såningsmannens teologiska grundvärden. Kristendomen föddes som en rörelse inom judendomen, och Jesu första efterföljare var judar. Även dagens judar har rätt att höra om Israels Messias.</a:t>
            </a:r>
          </a:p>
        </p:txBody>
      </p:sp>
      <p:sp>
        <p:nvSpPr>
          <p:cNvPr id="4" name="Dian numeron paikkamerkki 3">
            <a:extLst>
              <a:ext uri="{FF2B5EF4-FFF2-40B4-BE49-F238E27FC236}">
                <a16:creationId xmlns:a16="http://schemas.microsoft.com/office/drawing/2014/main" id="{8CC176C5-70AA-74C8-E1A2-09D2D92A0788}"/>
              </a:ext>
            </a:extLst>
          </p:cNvPr>
          <p:cNvSpPr>
            <a:spLocks noGrp="1"/>
          </p:cNvSpPr>
          <p:nvPr>
            <p:ph type="sldNum" sz="quarter" idx="5"/>
          </p:nvPr>
        </p:nvSpPr>
        <p:spPr/>
        <p:txBody>
          <a:bodyPr/>
          <a:lstStyle/>
          <a:p>
            <a:fld id="{A9AD8FB7-3C81-4FC0-BDE4-21DD86EDB405}" type="slidenum">
              <a:rPr lang="fi-FI" smtClean="0"/>
              <a:t>10</a:t>
            </a:fld>
            <a:endParaRPr lang="fi-FI"/>
          </a:p>
        </p:txBody>
      </p:sp>
    </p:spTree>
    <p:extLst>
      <p:ext uri="{BB962C8B-B14F-4D97-AF65-F5344CB8AC3E}">
        <p14:creationId xmlns:p14="http://schemas.microsoft.com/office/powerpoint/2010/main" val="30183285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AF766-DB4E-B915-98D3-8FFB184A0232}"/>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43DA579E-708D-9C6E-DD17-D4C46A7484C8}"/>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F91BB4A8-941F-B04B-AA80-EEB02965C86C}"/>
              </a:ext>
            </a:extLst>
          </p:cNvPr>
          <p:cNvSpPr>
            <a:spLocks noGrp="1"/>
          </p:cNvSpPr>
          <p:nvPr>
            <p:ph type="body" idx="1"/>
          </p:nvPr>
        </p:nvSpPr>
        <p:spPr/>
        <p:txBody>
          <a:bodyPr/>
          <a:lstStyle/>
          <a:p>
            <a:r>
              <a:rPr lang="fi-FI" sz="1200" kern="1200" dirty="0">
                <a:solidFill>
                  <a:schemeClr val="tx1"/>
                </a:solidFill>
                <a:effectLst/>
                <a:latin typeface="+mn-lt"/>
                <a:ea typeface="+mn-ea"/>
                <a:cs typeface="+mn-cs"/>
              </a:rPr>
              <a:t>Vi arbetar ofta i områden där öppen kristen förkunnelse inte är möjlig. Vi tjänar genom ett helhetsinriktat vittnesbörd. Även de kristnas liv är ett vittnesbörd för lokalbefolkningen, när vi visar Jesu kärlek genom konkreta handlingar. </a:t>
            </a:r>
            <a:endParaRPr lang="fi-FI" dirty="0"/>
          </a:p>
        </p:txBody>
      </p:sp>
      <p:sp>
        <p:nvSpPr>
          <p:cNvPr id="4" name="Dian numeron paikkamerkki 3">
            <a:extLst>
              <a:ext uri="{FF2B5EF4-FFF2-40B4-BE49-F238E27FC236}">
                <a16:creationId xmlns:a16="http://schemas.microsoft.com/office/drawing/2014/main" id="{69D4F401-A895-4997-C466-C45CAED09ABD}"/>
              </a:ext>
            </a:extLst>
          </p:cNvPr>
          <p:cNvSpPr>
            <a:spLocks noGrp="1"/>
          </p:cNvSpPr>
          <p:nvPr>
            <p:ph type="sldNum" sz="quarter" idx="5"/>
          </p:nvPr>
        </p:nvSpPr>
        <p:spPr/>
        <p:txBody>
          <a:bodyPr/>
          <a:lstStyle/>
          <a:p>
            <a:fld id="{A9AD8FB7-3C81-4FC0-BDE4-21DD86EDB405}" type="slidenum">
              <a:rPr lang="fi-FI" smtClean="0"/>
              <a:t>11</a:t>
            </a:fld>
            <a:endParaRPr lang="fi-FI"/>
          </a:p>
        </p:txBody>
      </p:sp>
    </p:spTree>
    <p:extLst>
      <p:ext uri="{BB962C8B-B14F-4D97-AF65-F5344CB8AC3E}">
        <p14:creationId xmlns:p14="http://schemas.microsoft.com/office/powerpoint/2010/main" val="1474679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15C3D-ABA8-1C8E-1CD8-74173001CFE3}"/>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CBDE0A19-F0DB-7560-A8D1-678E9A105EFF}"/>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7944B807-6389-25DE-28FF-F1C96F6ADC65}"/>
              </a:ext>
            </a:extLst>
          </p:cNvPr>
          <p:cNvSpPr>
            <a:spLocks noGrp="1"/>
          </p:cNvSpPr>
          <p:nvPr>
            <p:ph type="body" idx="1"/>
          </p:nvPr>
        </p:nvSpPr>
        <p:spPr/>
        <p:txBody>
          <a:bodyPr/>
          <a:lstStyle/>
          <a:p>
            <a:r>
              <a:rPr lang="fi-FI" dirty="0"/>
              <a:t>Varje år kommer tusentals människor till Europa som flyr våld, kaos och arbetslöshet. Många reser via Västasien till Grekland. De flesta vill vidare till andra delar av Europa, men för tusentals centralasiater går resan inte längre än till Västasien och Grekland.</a:t>
            </a:r>
          </a:p>
          <a:p>
            <a:endParaRPr lang="fi-FI" dirty="0"/>
          </a:p>
          <a:p>
            <a:r>
              <a:rPr lang="fi-FI" dirty="0"/>
              <a:t>Genom diasporaarbetet når Såningsmannen människor i vilkas hemländer traditionellt missionsarbete är svårt att bedriva. Vi samarbetar med flera församlingar och flyktingorganisationer i Grekland för att hjälpa särskilt människor från Centralasien, men vi når även människor från många andra länder. Vi bedriver församlingsarbete och ordnar Hoppets verkstäder för dem som drabbats av förluster. Vi ger också diakonalt stöd och stöder flyktingförsamlingars och -nätverks verksamhet.</a:t>
            </a:r>
          </a:p>
          <a:p>
            <a:endParaRPr lang="fi-FI" dirty="0"/>
          </a:p>
          <a:p>
            <a:r>
              <a:rPr lang="fi-FI" dirty="0"/>
              <a:t>Såningsmannen bedriver diasporaarbete och ordnar Hoppets verkstäder även i Västasien som en del av ett internationellt team.</a:t>
            </a:r>
          </a:p>
          <a:p>
            <a:endParaRPr lang="fi-FI" dirty="0"/>
          </a:p>
          <a:p>
            <a:r>
              <a:rPr lang="fi-FI" dirty="0"/>
              <a:t>Många av Såningsmannens medarbetare och volontärer har goda kunskaper i språk och kultur hos folk i rörelse. Såningsmannen erbjuder expertis, utbildning och material för församlingar även i Finland.</a:t>
            </a:r>
          </a:p>
        </p:txBody>
      </p:sp>
      <p:sp>
        <p:nvSpPr>
          <p:cNvPr id="4" name="Dian numeron paikkamerkki 3">
            <a:extLst>
              <a:ext uri="{FF2B5EF4-FFF2-40B4-BE49-F238E27FC236}">
                <a16:creationId xmlns:a16="http://schemas.microsoft.com/office/drawing/2014/main" id="{AA068CE2-15AE-825E-4283-CC30333B0866}"/>
              </a:ext>
            </a:extLst>
          </p:cNvPr>
          <p:cNvSpPr>
            <a:spLocks noGrp="1"/>
          </p:cNvSpPr>
          <p:nvPr>
            <p:ph type="sldNum" sz="quarter" idx="5"/>
          </p:nvPr>
        </p:nvSpPr>
        <p:spPr/>
        <p:txBody>
          <a:bodyPr/>
          <a:lstStyle/>
          <a:p>
            <a:fld id="{A9AD8FB7-3C81-4FC0-BDE4-21DD86EDB405}" type="slidenum">
              <a:rPr lang="fi-FI" smtClean="0"/>
              <a:t>12</a:t>
            </a:fld>
            <a:endParaRPr lang="fi-FI"/>
          </a:p>
        </p:txBody>
      </p:sp>
    </p:spTree>
    <p:extLst>
      <p:ext uri="{BB962C8B-B14F-4D97-AF65-F5344CB8AC3E}">
        <p14:creationId xmlns:p14="http://schemas.microsoft.com/office/powerpoint/2010/main" val="35659754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9BAB5-2668-C0FA-76F8-CB206DBD20AB}"/>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16A82669-CF61-951F-151E-F14B5C4DB78A}"/>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96BC30AB-215C-3400-A26A-319CF2AD447D}"/>
              </a:ext>
            </a:extLst>
          </p:cNvPr>
          <p:cNvSpPr>
            <a:spLocks noGrp="1"/>
          </p:cNvSpPr>
          <p:nvPr>
            <p:ph type="body" idx="1"/>
          </p:nvPr>
        </p:nvSpPr>
        <p:spPr/>
        <p:txBody>
          <a:bodyPr/>
          <a:lstStyle/>
          <a:p>
            <a:endParaRPr lang="fi-FI" dirty="0"/>
          </a:p>
        </p:txBody>
      </p:sp>
      <p:sp>
        <p:nvSpPr>
          <p:cNvPr id="4" name="Dian numeron paikkamerkki 3">
            <a:extLst>
              <a:ext uri="{FF2B5EF4-FFF2-40B4-BE49-F238E27FC236}">
                <a16:creationId xmlns:a16="http://schemas.microsoft.com/office/drawing/2014/main" id="{71F6C8B0-201F-6C74-996C-4B793AB1843C}"/>
              </a:ext>
            </a:extLst>
          </p:cNvPr>
          <p:cNvSpPr>
            <a:spLocks noGrp="1"/>
          </p:cNvSpPr>
          <p:nvPr>
            <p:ph type="sldNum" sz="quarter" idx="5"/>
          </p:nvPr>
        </p:nvSpPr>
        <p:spPr/>
        <p:txBody>
          <a:bodyPr/>
          <a:lstStyle/>
          <a:p>
            <a:fld id="{A9AD8FB7-3C81-4FC0-BDE4-21DD86EDB405}" type="slidenum">
              <a:rPr lang="fi-FI" smtClean="0"/>
              <a:t>13</a:t>
            </a:fld>
            <a:endParaRPr lang="fi-FI"/>
          </a:p>
        </p:txBody>
      </p:sp>
    </p:spTree>
    <p:extLst>
      <p:ext uri="{BB962C8B-B14F-4D97-AF65-F5344CB8AC3E}">
        <p14:creationId xmlns:p14="http://schemas.microsoft.com/office/powerpoint/2010/main" val="5278674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sz="1200" kern="1200" dirty="0">
              <a:solidFill>
                <a:schemeClr val="tx1"/>
              </a:solidFill>
              <a:effectLst/>
              <a:latin typeface="+mn-lt"/>
              <a:ea typeface="+mn-ea"/>
              <a:cs typeface="+mn-cs"/>
            </a:endParaRPr>
          </a:p>
          <a:p>
            <a:r>
              <a:rPr lang="fi-FI" sz="1200" kern="1200" dirty="0">
                <a:solidFill>
                  <a:schemeClr val="tx1"/>
                </a:solidFill>
                <a:effectLst/>
                <a:latin typeface="+mn-lt"/>
                <a:ea typeface="+mn-ea"/>
                <a:cs typeface="+mn-cs"/>
              </a:rPr>
              <a:t>JAN FRÅN ISRAEL</a:t>
            </a:r>
          </a:p>
          <a:p>
            <a:r>
              <a:rPr lang="fi-FI" sz="1200" kern="1200" dirty="0">
                <a:solidFill>
                  <a:schemeClr val="tx1"/>
                </a:solidFill>
                <a:effectLst/>
                <a:latin typeface="+mn-lt"/>
                <a:ea typeface="+mn-ea"/>
                <a:cs typeface="+mn-cs"/>
              </a:rPr>
              <a:t>Jag växte upp i en sekulariserad familj i Israel. Bibeln var för mig bara sagor och myter. Jag trodde att religion gör mer skada än nytta. Studier i historia och arkeologi samt en kristen flickvän fick mig att ta upp Nya testamentet och undersöka Jesu liv närmare. Så småningom blev jag övertygad om att Jesus är en verklig person som dog och uppstod från de döda. Immanuelkyrkan i Tel Aviv har blivit ett andligt hem för mig och min familj. Dödsrädslan som förut följde mig överallt är borta. Jag vet att mitt liv är i Guds händer.</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MAN FRÅN JAPAN</a:t>
            </a:r>
          </a:p>
          <a:p>
            <a:r>
              <a:rPr lang="fi-FI" sz="1200" kern="1200" dirty="0">
                <a:solidFill>
                  <a:schemeClr val="tx1"/>
                </a:solidFill>
                <a:effectLst/>
                <a:latin typeface="+mn-lt"/>
                <a:ea typeface="+mn-ea"/>
                <a:cs typeface="+mn-cs"/>
              </a:rPr>
              <a:t>Missionären Mari-Kaisa Auvinen övade påskmusik i kyrkan när en man tittade in genom den öppna dörren. ”Vad händer här?” frågade han. En medarbetare i församlingen gick och pratade med honom och bjöd in honom till kvällens konsert. Mannen kom. Han satt på konserten med kepsen på och rörde sig i takt med musiken.</a:t>
            </a:r>
          </a:p>
          <a:p>
            <a:r>
              <a:rPr lang="fi-FI" sz="1200" kern="1200" dirty="0">
                <a:solidFill>
                  <a:schemeClr val="tx1"/>
                </a:solidFill>
                <a:effectLst/>
                <a:latin typeface="+mn-lt"/>
                <a:ea typeface="+mn-ea"/>
                <a:cs typeface="+mn-cs"/>
              </a:rPr>
              <a:t>Efter konserten började mannen besöka församlingens gudstjänster och inledde bibelstudier med pastorn. Evangeliet om nåd och förlåtelse började öppna sig. Mannen döptes och blev ett Guds barn, friköpt genom Lammets blod.</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KVINNA FRÅN VÄSTASIEN</a:t>
            </a:r>
          </a:p>
          <a:p>
            <a:r>
              <a:rPr lang="fi-FI" sz="1200" kern="1200" dirty="0">
                <a:solidFill>
                  <a:schemeClr val="tx1"/>
                </a:solidFill>
                <a:effectLst/>
                <a:latin typeface="+mn-lt"/>
                <a:ea typeface="+mn-ea"/>
                <a:cs typeface="+mn-cs"/>
              </a:rPr>
              <a:t>Jag började studera Bibeln tillsammans med missionärer i flyktinglägret. Kort därefter hade jag en dröm där jag satt i en kyrka och läste i den heliga skriften. När jag vaknade ville jag ta reda på var kyrkan i min dröm låg. Jag hittade en bild av den på internet. Det var Gravkyrkan i Jerusalem, platsen där Jesus enligt traditionen korsfästes. Min man var ibland med och läste Bibeln, men hans inställning började bli negativ. Sedan hade även han en dröm. I drömmen pågick krig. Marken stod i brand, träden brann och överallt fanns förstörelse och ödeläggelse. Bakom muren fanns en annan sorts plats. Den var grön, där växte fruktträd och det var som himlen. I muren fanns en port där en man stod. ”Kom hit över! Din plats är inte mitt i förödelsen, utan här, på livets sida.” I september 2025 döptes </a:t>
            </a:r>
            <a:r>
              <a:rPr lang="fi-FI" sz="1200" kern="1200" dirty="0" err="1">
                <a:solidFill>
                  <a:schemeClr val="tx1"/>
                </a:solidFill>
                <a:effectLst/>
                <a:latin typeface="+mn-lt"/>
                <a:ea typeface="+mn-ea"/>
                <a:cs typeface="+mn-cs"/>
              </a:rPr>
              <a:t>hela vår familj</a:t>
            </a:r>
            <a:r>
              <a:rPr lang="fi-FI" sz="1200" kern="1200" dirty="0">
                <a:solidFill>
                  <a:schemeClr val="tx1"/>
                </a:solidFill>
                <a:effectLst/>
                <a:latin typeface="+mn-lt"/>
                <a:ea typeface="+mn-ea"/>
                <a:cs typeface="+mn-cs"/>
              </a:rPr>
              <a:t>.</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POOJA, EN KVINNA I DIASPORA FRÅN GREKLAND</a:t>
            </a:r>
          </a:p>
          <a:p>
            <a:r>
              <a:rPr lang="fi-FI" sz="1200" kern="1200" dirty="0">
                <a:solidFill>
                  <a:schemeClr val="tx1"/>
                </a:solidFill>
                <a:effectLst/>
                <a:latin typeface="+mn-lt"/>
                <a:ea typeface="+mn-ea"/>
                <a:cs typeface="+mn-cs"/>
              </a:rPr>
              <a:t>När jag var barn dyrkade min familj en orm. Jag tyckte det var skrämmande. Genom diasporaarbetarna Bella och Faisal </a:t>
            </a:r>
            <a:r>
              <a:rPr lang="fi-FI" sz="1200" kern="1200" dirty="0" err="1">
                <a:solidFill>
                  <a:schemeClr val="tx1"/>
                </a:solidFill>
                <a:effectLst/>
                <a:latin typeface="+mn-lt"/>
                <a:ea typeface="+mn-ea"/>
                <a:cs typeface="+mn-cs"/>
              </a:rPr>
              <a:t>Masih</a:t>
            </a:r>
            <a:r>
              <a:rPr lang="fi-FI" sz="1200" kern="1200" dirty="0">
                <a:solidFill>
                  <a:schemeClr val="tx1"/>
                </a:solidFill>
                <a:effectLst/>
                <a:latin typeface="+mn-lt"/>
                <a:ea typeface="+mn-ea"/>
                <a:cs typeface="+mn-cs"/>
              </a:rPr>
              <a:t> började vi förstå Gud och hans ord. </a:t>
            </a:r>
            <a:r>
              <a:rPr lang="fi-FI" sz="1200" kern="1200" dirty="0" err="1">
                <a:solidFill>
                  <a:schemeClr val="tx1"/>
                </a:solidFill>
                <a:effectLst/>
                <a:latin typeface="+mn-lt"/>
                <a:ea typeface="+mn-ea"/>
                <a:cs typeface="+mn-cs"/>
              </a:rPr>
              <a:t>Deras</a:t>
            </a:r>
            <a:r>
              <a:rPr lang="fi-FI" sz="1200" kern="1200" dirty="0">
                <a:solidFill>
                  <a:schemeClr val="tx1"/>
                </a:solidFill>
                <a:effectLst/>
                <a:latin typeface="+mn-lt"/>
                <a:ea typeface="+mn-ea"/>
                <a:cs typeface="+mn-cs"/>
              </a:rPr>
              <a:t> kärlek hjälpte oss att förstå Guds kärlek. Vi fann frid, glädje och hopp, och församlingen har blivit ett hem för oss.</a:t>
            </a:r>
          </a:p>
          <a:p>
            <a:endParaRPr lang="fi-FI" dirty="0"/>
          </a:p>
        </p:txBody>
      </p:sp>
      <p:sp>
        <p:nvSpPr>
          <p:cNvPr id="4" name="Dian numeron paikkamerkki 3"/>
          <p:cNvSpPr>
            <a:spLocks noGrp="1"/>
          </p:cNvSpPr>
          <p:nvPr>
            <p:ph type="sldNum" sz="quarter" idx="5"/>
          </p:nvPr>
        </p:nvSpPr>
        <p:spPr/>
        <p:txBody>
          <a:bodyPr/>
          <a:lstStyle/>
          <a:p>
            <a:fld id="{A9AD8FB7-3C81-4FC0-BDE4-21DD86EDB405}" type="slidenum">
              <a:rPr lang="fi-FI" smtClean="0"/>
              <a:t>14</a:t>
            </a:fld>
            <a:endParaRPr lang="fi-FI"/>
          </a:p>
        </p:txBody>
      </p:sp>
    </p:spTree>
    <p:extLst>
      <p:ext uri="{BB962C8B-B14F-4D97-AF65-F5344CB8AC3E}">
        <p14:creationId xmlns:p14="http://schemas.microsoft.com/office/powerpoint/2010/main" val="32444353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200" b="0" i="0" kern="1200" dirty="0">
                <a:solidFill>
                  <a:schemeClr val="tx1"/>
                </a:solidFill>
                <a:effectLst/>
                <a:latin typeface="+mn-lt"/>
                <a:ea typeface="+mn-ea"/>
                <a:cs typeface="+mn-cs"/>
              </a:rPr>
              <a:t> </a:t>
            </a:r>
            <a:r>
              <a:rPr lang="fi-FI" sz="1200" b="1" i="0" kern="1200" dirty="0" err="1">
                <a:solidFill>
                  <a:schemeClr val="tx1"/>
                </a:solidFill>
                <a:effectLst/>
                <a:latin typeface="+mn-lt"/>
                <a:ea typeface="+mn-ea"/>
                <a:cs typeface="+mn-cs"/>
              </a:rPr>
              <a:t>Pooja</a:t>
            </a:r>
            <a:r>
              <a:rPr lang="fi-FI" sz="1200" b="0" i="0" kern="1200" dirty="0">
                <a:solidFill>
                  <a:schemeClr val="tx1"/>
                </a:solidFill>
                <a:effectLst/>
                <a:latin typeface="+mn-lt"/>
                <a:ea typeface="+mn-ea"/>
                <a:cs typeface="+mn-cs"/>
              </a:rPr>
              <a:t> fick höra det frälsande budskapet om Jesus genom Såningsmannens arbete. Hon berättar: Innan Jesus fann mig och min familj dyrkade vi en orm. Tron står nu i centrum av mitt liv, och jag söker Gud genom hans Ord och församlingen.</a:t>
            </a:r>
            <a:endParaRPr lang="fi-FI" dirty="0"/>
          </a:p>
        </p:txBody>
      </p:sp>
      <p:sp>
        <p:nvSpPr>
          <p:cNvPr id="4" name="Dian numeron paikkamerkki 3"/>
          <p:cNvSpPr>
            <a:spLocks noGrp="1"/>
          </p:cNvSpPr>
          <p:nvPr>
            <p:ph type="sldNum" sz="quarter" idx="5"/>
          </p:nvPr>
        </p:nvSpPr>
        <p:spPr/>
        <p:txBody>
          <a:bodyPr/>
          <a:lstStyle/>
          <a:p>
            <a:fld id="{A9AD8FB7-3C81-4FC0-BDE4-21DD86EDB405}" type="slidenum">
              <a:rPr lang="fi-FI" smtClean="0"/>
              <a:t>15</a:t>
            </a:fld>
            <a:endParaRPr lang="fi-FI"/>
          </a:p>
        </p:txBody>
      </p:sp>
    </p:spTree>
    <p:extLst>
      <p:ext uri="{BB962C8B-B14F-4D97-AF65-F5344CB8AC3E}">
        <p14:creationId xmlns:p14="http://schemas.microsoft.com/office/powerpoint/2010/main" val="36215156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Påminnelse: Över 75 % av budgeten används för arbete utomlands.</a:t>
            </a:r>
          </a:p>
        </p:txBody>
      </p:sp>
      <p:sp>
        <p:nvSpPr>
          <p:cNvPr id="4" name="Dian numeron paikkamerkki 3"/>
          <p:cNvSpPr>
            <a:spLocks noGrp="1"/>
          </p:cNvSpPr>
          <p:nvPr>
            <p:ph type="sldNum" sz="quarter" idx="5"/>
          </p:nvPr>
        </p:nvSpPr>
        <p:spPr/>
        <p:txBody>
          <a:bodyPr/>
          <a:lstStyle/>
          <a:p>
            <a:fld id="{A9AD8FB7-3C81-4FC0-BDE4-21DD86EDB405}" type="slidenum">
              <a:rPr lang="fi-FI" smtClean="0"/>
              <a:t>16</a:t>
            </a:fld>
            <a:endParaRPr lang="fi-FI"/>
          </a:p>
        </p:txBody>
      </p:sp>
    </p:spTree>
    <p:extLst>
      <p:ext uri="{BB962C8B-B14F-4D97-AF65-F5344CB8AC3E}">
        <p14:creationId xmlns:p14="http://schemas.microsoft.com/office/powerpoint/2010/main" val="29563583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200" b="1" i="0" kern="1200" dirty="0">
                <a:solidFill>
                  <a:schemeClr val="tx1"/>
                </a:solidFill>
                <a:effectLst/>
                <a:latin typeface="+mn-lt"/>
                <a:ea typeface="+mn-ea"/>
                <a:cs typeface="+mn-cs"/>
              </a:rPr>
              <a:t>En sändare har ingen biroll</a:t>
            </a:r>
            <a:r>
              <a:rPr lang="fi-FI" sz="1200" b="0" i="0" kern="1200" dirty="0">
                <a:solidFill>
                  <a:schemeClr val="tx1"/>
                </a:solidFill>
                <a:effectLst/>
                <a:latin typeface="+mn-lt"/>
                <a:ea typeface="+mn-ea"/>
                <a:cs typeface="+mn-cs"/>
              </a:rPr>
              <a:t> utan en unik del av Guds mission. En sändare bär upp medarbetaren i bön, uppmuntrar och ger eventuellt även ekonomiskt stöd. När du går med i ett sändarteam får du ett nyhetsbrev från missionären, hemlandsarbetaren eller arbetsområdet. </a:t>
            </a:r>
          </a:p>
          <a:p>
            <a:endParaRPr lang="fi-FI"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spc="38" dirty="0">
                <a:solidFill>
                  <a:srgbClr val="304698"/>
                </a:solidFill>
                <a:latin typeface="Montserrat" panose="00000500000000000000" pitchFamily="2" charset="0"/>
                <a:ea typeface="Montserrat Bold"/>
                <a:cs typeface="Montserrat Bold"/>
                <a:sym typeface="Montserrat Bold"/>
              </a:rPr>
              <a:t>På bilden på Sommardagarna 2025 i Dickursby: Mikko </a:t>
            </a:r>
            <a:r>
              <a:rPr lang="fi-FI" sz="1200" b="0" spc="38" dirty="0" err="1">
                <a:solidFill>
                  <a:srgbClr val="304698"/>
                </a:solidFill>
                <a:latin typeface="Montserrat" panose="00000500000000000000" pitchFamily="2" charset="0"/>
                <a:ea typeface="Montserrat Bold"/>
                <a:cs typeface="Montserrat Bold"/>
                <a:sym typeface="Montserrat Bold"/>
              </a:rPr>
              <a:t>Puhalainen</a:t>
            </a:r>
            <a:r>
              <a:rPr lang="fi-FI" sz="1200" b="0" spc="38" dirty="0">
                <a:solidFill>
                  <a:srgbClr val="304698"/>
                </a:solidFill>
                <a:latin typeface="Montserrat" panose="00000500000000000000" pitchFamily="2" charset="0"/>
                <a:ea typeface="Montserrat Bold"/>
                <a:cs typeface="Montserrat Bold"/>
                <a:sym typeface="Montserrat Bold"/>
              </a:rPr>
              <a:t>, förvaltningsdirektör, samt </a:t>
            </a:r>
            <a:r>
              <a:rPr lang="fi-FI" sz="1200" b="0" spc="38" dirty="0" err="1">
                <a:solidFill>
                  <a:srgbClr val="304698"/>
                </a:solidFill>
                <a:latin typeface="Montserrat" panose="00000500000000000000" pitchFamily="2" charset="0"/>
                <a:ea typeface="Montserrat Bold"/>
                <a:cs typeface="Montserrat Bold"/>
                <a:sym typeface="Montserrat Bold"/>
              </a:rPr>
              <a:t>Reza</a:t>
            </a:r>
            <a:r>
              <a:rPr lang="fi-FI" sz="1200" b="0" spc="38" dirty="0">
                <a:solidFill>
                  <a:srgbClr val="304698"/>
                </a:solidFill>
                <a:latin typeface="Montserrat" panose="00000500000000000000" pitchFamily="2" charset="0"/>
                <a:ea typeface="Montserrat Bold"/>
                <a:cs typeface="Montserrat Bold"/>
                <a:sym typeface="Montserrat Bold"/>
              </a:rPr>
              <a:t>, missionär, diasporaarbete</a:t>
            </a:r>
            <a:endParaRPr lang="en-US" sz="1200" b="0" spc="38" dirty="0">
              <a:solidFill>
                <a:srgbClr val="304698"/>
              </a:solidFill>
              <a:latin typeface="Montserrat Bold"/>
              <a:ea typeface="Montserrat Bold"/>
              <a:cs typeface="Montserrat Bold"/>
              <a:sym typeface="Montserrat Bold"/>
            </a:endParaRPr>
          </a:p>
          <a:p>
            <a:endParaRPr lang="fi-FI" sz="1200" b="0" i="0" kern="1200" dirty="0">
              <a:solidFill>
                <a:schemeClr val="tx1"/>
              </a:solidFill>
              <a:effectLst/>
              <a:latin typeface="+mn-lt"/>
              <a:ea typeface="+mn-ea"/>
              <a:cs typeface="+mn-cs"/>
            </a:endParaRPr>
          </a:p>
        </p:txBody>
      </p:sp>
      <p:sp>
        <p:nvSpPr>
          <p:cNvPr id="4" name="Dian numeron paikkamerkki 3"/>
          <p:cNvSpPr>
            <a:spLocks noGrp="1"/>
          </p:cNvSpPr>
          <p:nvPr>
            <p:ph type="sldNum" sz="quarter" idx="5"/>
          </p:nvPr>
        </p:nvSpPr>
        <p:spPr/>
        <p:txBody>
          <a:bodyPr/>
          <a:lstStyle/>
          <a:p>
            <a:fld id="{A9AD8FB7-3C81-4FC0-BDE4-21DD86EDB405}" type="slidenum">
              <a:rPr lang="fi-FI" smtClean="0"/>
              <a:t>17</a:t>
            </a:fld>
            <a:endParaRPr lang="fi-FI"/>
          </a:p>
        </p:txBody>
      </p:sp>
    </p:spTree>
    <p:extLst>
      <p:ext uri="{BB962C8B-B14F-4D97-AF65-F5344CB8AC3E}">
        <p14:creationId xmlns:p14="http://schemas.microsoft.com/office/powerpoint/2010/main" val="2054938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ideo" Target="https://www.youtube.com/embed/9YT1V8n4tIQ?feature=oembed" TargetMode="Externa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ideo" Target="https://www.youtube.com/embed/aAetsNfmvqY?feature=oembed" TargetMode="External"/><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pn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764344">
            <a:off x="7333214" y="-810908"/>
            <a:ext cx="1088513" cy="11908815"/>
            <a:chOff x="0" y="0"/>
            <a:chExt cx="286687" cy="3136478"/>
          </a:xfrm>
        </p:grpSpPr>
        <p:sp>
          <p:nvSpPr>
            <p:cNvPr id="3" name="Freeform 3"/>
            <p:cNvSpPr/>
            <p:nvPr/>
          </p:nvSpPr>
          <p:spPr>
            <a:xfrm>
              <a:off x="0" y="0"/>
              <a:ext cx="286687" cy="3136478"/>
            </a:xfrm>
            <a:custGeom>
              <a:avLst/>
              <a:gdLst/>
              <a:ahLst/>
              <a:cxnLst/>
              <a:rect l="l" t="t" r="r" b="b"/>
              <a:pathLst>
                <a:path w="286687" h="3136478">
                  <a:moveTo>
                    <a:pt x="0" y="0"/>
                  </a:moveTo>
                  <a:lnTo>
                    <a:pt x="286687" y="0"/>
                  </a:lnTo>
                  <a:lnTo>
                    <a:pt x="286687" y="3136478"/>
                  </a:lnTo>
                  <a:lnTo>
                    <a:pt x="0" y="3136478"/>
                  </a:lnTo>
                  <a:close/>
                </a:path>
              </a:pathLst>
            </a:custGeom>
            <a:gradFill rotWithShape="1">
              <a:gsLst>
                <a:gs pos="0">
                  <a:srgbClr val="696969">
                    <a:alpha val="41040"/>
                  </a:srgbClr>
                </a:gs>
                <a:gs pos="33333">
                  <a:srgbClr val="B4B4B4">
                    <a:alpha val="47025"/>
                  </a:srgbClr>
                </a:gs>
                <a:gs pos="66667">
                  <a:srgbClr val="EEEEEE">
                    <a:alpha val="40185"/>
                  </a:srgbClr>
                </a:gs>
                <a:gs pos="100000">
                  <a:srgbClr val="FBFBFB">
                    <a:alpha val="12540"/>
                  </a:srgbClr>
                </a:gs>
              </a:gsLst>
              <a:lin ang="0"/>
            </a:gradFill>
            <a:ln cap="sq">
              <a:noFill/>
              <a:prstDash val="solid"/>
              <a:miter/>
            </a:ln>
          </p:spPr>
          <p:txBody>
            <a:bodyPr/>
            <a:lstStyle/>
            <a:p>
              <a:endParaRPr lang="fi-FI"/>
            </a:p>
          </p:txBody>
        </p:sp>
        <p:sp>
          <p:nvSpPr>
            <p:cNvPr id="4" name="TextBox 4"/>
            <p:cNvSpPr txBox="1"/>
            <p:nvPr/>
          </p:nvSpPr>
          <p:spPr>
            <a:xfrm>
              <a:off x="0" y="-19050"/>
              <a:ext cx="286687" cy="3155528"/>
            </a:xfrm>
            <a:prstGeom prst="rect">
              <a:avLst/>
            </a:prstGeom>
          </p:spPr>
          <p:txBody>
            <a:bodyPr lIns="50800" tIns="50800" rIns="50800" bIns="50800" rtlCol="0" anchor="ctr"/>
            <a:lstStyle/>
            <a:p>
              <a:pPr marL="0" lvl="0" indent="0" algn="ctr">
                <a:lnSpc>
                  <a:spcPts val="2859"/>
                </a:lnSpc>
                <a:spcBef>
                  <a:spcPct val="0"/>
                </a:spcBef>
              </a:pPr>
              <a:endParaRPr/>
            </a:p>
          </p:txBody>
        </p:sp>
      </p:grpSp>
      <p:grpSp>
        <p:nvGrpSpPr>
          <p:cNvPr id="5" name="Group 5"/>
          <p:cNvGrpSpPr/>
          <p:nvPr/>
        </p:nvGrpSpPr>
        <p:grpSpPr>
          <a:xfrm>
            <a:off x="-19050" y="0"/>
            <a:ext cx="8585708" cy="10287000"/>
            <a:chOff x="0" y="0"/>
            <a:chExt cx="8585708" cy="10287000"/>
          </a:xfrm>
        </p:grpSpPr>
        <p:sp>
          <p:nvSpPr>
            <p:cNvPr id="6" name="Freeform 6"/>
            <p:cNvSpPr/>
            <p:nvPr/>
          </p:nvSpPr>
          <p:spPr>
            <a:xfrm>
              <a:off x="0" y="0"/>
              <a:ext cx="8585708" cy="10287000"/>
            </a:xfrm>
            <a:custGeom>
              <a:avLst/>
              <a:gdLst/>
              <a:ahLst/>
              <a:cxnLst/>
              <a:rect l="l" t="t" r="r" b="b"/>
              <a:pathLst>
                <a:path w="8585708" h="10287000">
                  <a:moveTo>
                    <a:pt x="8585708" y="762"/>
                  </a:moveTo>
                  <a:cubicBezTo>
                    <a:pt x="8581644" y="20447"/>
                    <a:pt x="8577961" y="40132"/>
                    <a:pt x="8573515" y="59690"/>
                  </a:cubicBezTo>
                  <a:cubicBezTo>
                    <a:pt x="8478139" y="485521"/>
                    <a:pt x="8382635" y="911225"/>
                    <a:pt x="8287258" y="1337056"/>
                  </a:cubicBezTo>
                  <a:cubicBezTo>
                    <a:pt x="8146288" y="1966722"/>
                    <a:pt x="8005699" y="2596388"/>
                    <a:pt x="7864601" y="3225927"/>
                  </a:cubicBezTo>
                  <a:cubicBezTo>
                    <a:pt x="7691247" y="3999103"/>
                    <a:pt x="7517384" y="4772152"/>
                    <a:pt x="7344028" y="5545328"/>
                  </a:cubicBezTo>
                  <a:cubicBezTo>
                    <a:pt x="7194676" y="6211443"/>
                    <a:pt x="7045578" y="6877558"/>
                    <a:pt x="6896353" y="7543800"/>
                  </a:cubicBezTo>
                  <a:cubicBezTo>
                    <a:pt x="6765289" y="8129016"/>
                    <a:pt x="6634480" y="8714105"/>
                    <a:pt x="6503162" y="9299194"/>
                  </a:cubicBezTo>
                  <a:cubicBezTo>
                    <a:pt x="6429375" y="9628251"/>
                    <a:pt x="6354953" y="9957181"/>
                    <a:pt x="6280785" y="10286238"/>
                  </a:cubicBezTo>
                  <a:cubicBezTo>
                    <a:pt x="4199382" y="10286238"/>
                    <a:pt x="2118106" y="10286111"/>
                    <a:pt x="36830" y="10287000"/>
                  </a:cubicBezTo>
                  <a:cubicBezTo>
                    <a:pt x="6731" y="10287000"/>
                    <a:pt x="0" y="10280269"/>
                    <a:pt x="0" y="10250043"/>
                  </a:cubicBezTo>
                  <a:cubicBezTo>
                    <a:pt x="762" y="6845681"/>
                    <a:pt x="762" y="3441319"/>
                    <a:pt x="0" y="36957"/>
                  </a:cubicBezTo>
                  <a:cubicBezTo>
                    <a:pt x="0" y="6731"/>
                    <a:pt x="6731" y="0"/>
                    <a:pt x="36830" y="0"/>
                  </a:cubicBezTo>
                  <a:cubicBezTo>
                    <a:pt x="2886456" y="762"/>
                    <a:pt x="5736082" y="762"/>
                    <a:pt x="8585708" y="762"/>
                  </a:cubicBezTo>
                  <a:close/>
                </a:path>
              </a:pathLst>
            </a:custGeom>
            <a:blipFill>
              <a:blip r:embed="rId2"/>
              <a:stretch>
                <a:fillRect l="-79364" r="-686"/>
              </a:stretch>
            </a:blipFill>
          </p:spPr>
          <p:txBody>
            <a:bodyPr/>
            <a:lstStyle/>
            <a:p>
              <a:endParaRPr lang="fi-FI"/>
            </a:p>
          </p:txBody>
        </p:sp>
      </p:grpSp>
      <p:sp>
        <p:nvSpPr>
          <p:cNvPr id="9" name="TextBox 9"/>
          <p:cNvSpPr txBox="1"/>
          <p:nvPr/>
        </p:nvSpPr>
        <p:spPr>
          <a:xfrm>
            <a:off x="11353800" y="8763998"/>
            <a:ext cx="4480369" cy="500265"/>
          </a:xfrm>
          <a:prstGeom prst="rect">
            <a:avLst/>
          </a:prstGeom>
        </p:spPr>
        <p:txBody>
          <a:bodyPr lIns="0" tIns="0" rIns="0" bIns="0" rtlCol="0" anchor="t">
            <a:spAutoFit/>
          </a:bodyPr>
          <a:lstStyle/>
          <a:p>
            <a:pPr marL="0" lvl="0" indent="0" algn="l">
              <a:lnSpc>
                <a:spcPts val="4194"/>
              </a:lnSpc>
              <a:spcBef>
                <a:spcPct val="0"/>
              </a:spcBef>
            </a:pPr>
            <a:r>
              <a:rPr lang="en-US" sz="3039" b="1" dirty="0">
                <a:solidFill>
                  <a:srgbClr val="2E398B"/>
                </a:solidFill>
                <a:latin typeface="Montserrat Bold"/>
                <a:ea typeface="Montserrat Bold"/>
                <a:cs typeface="Montserrat Bold"/>
                <a:sym typeface="Montserrat Bold"/>
              </a:rPr>
              <a:t>kylvaja.fi/</a:t>
            </a:r>
            <a:r>
              <a:rPr lang="en-US" sz="3039" b="1" dirty="0" err="1">
                <a:solidFill>
                  <a:srgbClr val="2E398B"/>
                </a:solidFill>
                <a:latin typeface="Montserrat Bold"/>
                <a:ea typeface="Montserrat Bold"/>
                <a:cs typeface="Montserrat Bold"/>
                <a:sym typeface="Montserrat Bold"/>
              </a:rPr>
              <a:t>sv</a:t>
            </a:r>
            <a:endParaRPr lang="en-US" sz="3039" b="1" dirty="0">
              <a:solidFill>
                <a:srgbClr val="2E398B"/>
              </a:solidFill>
              <a:latin typeface="Montserrat Bold"/>
              <a:ea typeface="Montserrat Bold"/>
              <a:cs typeface="Montserrat Bold"/>
              <a:sym typeface="Montserrat Bold"/>
            </a:endParaRPr>
          </a:p>
        </p:txBody>
      </p:sp>
      <p:sp>
        <p:nvSpPr>
          <p:cNvPr id="11" name="TextBox 11"/>
          <p:cNvSpPr txBox="1"/>
          <p:nvPr/>
        </p:nvSpPr>
        <p:spPr>
          <a:xfrm>
            <a:off x="7620854" y="6628373"/>
            <a:ext cx="10862471" cy="1613155"/>
          </a:xfrm>
          <a:prstGeom prst="rect">
            <a:avLst/>
          </a:prstGeom>
        </p:spPr>
        <p:txBody>
          <a:bodyPr lIns="0" tIns="0" rIns="0" bIns="0" rtlCol="0" anchor="t">
            <a:spAutoFit/>
          </a:bodyPr>
          <a:lstStyle/>
          <a:p>
            <a:pPr algn="ctr">
              <a:lnSpc>
                <a:spcPts val="4327"/>
              </a:lnSpc>
            </a:pPr>
            <a:r>
              <a:rPr lang="en-US" sz="3253" spc="26" dirty="0" err="1">
                <a:solidFill>
                  <a:srgbClr val="010101"/>
                </a:solidFill>
                <a:latin typeface="Montserrat"/>
                <a:ea typeface="Montserrat"/>
                <a:cs typeface="Montserrat"/>
                <a:sym typeface="Montserrat"/>
              </a:rPr>
              <a:t>Att nå de onådda – för att Guds rike ska spridas</a:t>
            </a:r>
          </a:p>
          <a:p>
            <a:pPr algn="ctr">
              <a:lnSpc>
                <a:spcPts val="4327"/>
              </a:lnSpc>
            </a:pPr>
            <a:endParaRPr lang="en-US" sz="3253" spc="26" dirty="0">
              <a:solidFill>
                <a:srgbClr val="010101"/>
              </a:solidFill>
              <a:latin typeface="Montserrat"/>
              <a:ea typeface="Montserrat"/>
              <a:cs typeface="Montserrat"/>
              <a:sym typeface="Montserrat"/>
            </a:endParaRPr>
          </a:p>
          <a:p>
            <a:pPr algn="ctr">
              <a:lnSpc>
                <a:spcPts val="4327"/>
              </a:lnSpc>
            </a:pPr>
            <a:endParaRPr lang="en-US" sz="3253" spc="26" dirty="0">
              <a:solidFill>
                <a:srgbClr val="010101"/>
              </a:solidFill>
              <a:latin typeface="Montserrat"/>
              <a:ea typeface="Montserrat"/>
              <a:cs typeface="Montserrat"/>
              <a:sym typeface="Montserrat"/>
            </a:endParaRPr>
          </a:p>
        </p:txBody>
      </p:sp>
      <p:pic>
        <p:nvPicPr>
          <p:cNvPr id="8" name="Kuva 7">
            <a:extLst>
              <a:ext uri="{FF2B5EF4-FFF2-40B4-BE49-F238E27FC236}">
                <a16:creationId xmlns:a16="http://schemas.microsoft.com/office/drawing/2014/main" id="{9CB082AE-3A0A-C3A6-78D7-6331186E80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15400" y="4152900"/>
            <a:ext cx="8232056" cy="130477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9D03F-C6D8-3B45-FE9B-82751021B69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0996E46-E1ED-5656-406E-5A16B8F4FECE}"/>
              </a:ext>
            </a:extLst>
          </p:cNvPr>
          <p:cNvGrpSpPr/>
          <p:nvPr/>
        </p:nvGrpSpPr>
        <p:grpSpPr>
          <a:xfrm rot="764344">
            <a:off x="6574894" y="-923721"/>
            <a:ext cx="1088513" cy="11908815"/>
            <a:chOff x="0" y="0"/>
            <a:chExt cx="286687" cy="3136478"/>
          </a:xfrm>
        </p:grpSpPr>
        <p:sp>
          <p:nvSpPr>
            <p:cNvPr id="3" name="Freeform 3">
              <a:extLst>
                <a:ext uri="{FF2B5EF4-FFF2-40B4-BE49-F238E27FC236}">
                  <a16:creationId xmlns:a16="http://schemas.microsoft.com/office/drawing/2014/main" id="{C83B6DC9-35C4-976D-DC6B-D3688E0D366B}"/>
                </a:ext>
              </a:extLst>
            </p:cNvPr>
            <p:cNvSpPr/>
            <p:nvPr/>
          </p:nvSpPr>
          <p:spPr>
            <a:xfrm>
              <a:off x="0" y="0"/>
              <a:ext cx="286687" cy="3136478"/>
            </a:xfrm>
            <a:custGeom>
              <a:avLst/>
              <a:gdLst/>
              <a:ahLst/>
              <a:cxnLst/>
              <a:rect l="l" t="t" r="r" b="b"/>
              <a:pathLst>
                <a:path w="286687" h="3136478">
                  <a:moveTo>
                    <a:pt x="0" y="0"/>
                  </a:moveTo>
                  <a:lnTo>
                    <a:pt x="286687" y="0"/>
                  </a:lnTo>
                  <a:lnTo>
                    <a:pt x="286687" y="3136478"/>
                  </a:lnTo>
                  <a:lnTo>
                    <a:pt x="0" y="3136478"/>
                  </a:lnTo>
                  <a:close/>
                </a:path>
              </a:pathLst>
            </a:custGeom>
            <a:gradFill rotWithShape="1">
              <a:gsLst>
                <a:gs pos="0">
                  <a:srgbClr val="696969">
                    <a:alpha val="41040"/>
                  </a:srgbClr>
                </a:gs>
                <a:gs pos="33333">
                  <a:srgbClr val="B4B4B4">
                    <a:alpha val="47025"/>
                  </a:srgbClr>
                </a:gs>
                <a:gs pos="66667">
                  <a:srgbClr val="EEEEEE">
                    <a:alpha val="40185"/>
                  </a:srgbClr>
                </a:gs>
                <a:gs pos="100000">
                  <a:srgbClr val="FBFBFB">
                    <a:alpha val="12540"/>
                  </a:srgbClr>
                </a:gs>
              </a:gsLst>
              <a:lin ang="0"/>
            </a:gradFill>
            <a:ln cap="sq">
              <a:noFill/>
              <a:prstDash val="solid"/>
              <a:miter/>
            </a:ln>
          </p:spPr>
          <p:txBody>
            <a:bodyPr/>
            <a:lstStyle/>
            <a:p>
              <a:endParaRPr lang="fi-FI"/>
            </a:p>
          </p:txBody>
        </p:sp>
        <p:sp>
          <p:nvSpPr>
            <p:cNvPr id="4" name="TextBox 4">
              <a:extLst>
                <a:ext uri="{FF2B5EF4-FFF2-40B4-BE49-F238E27FC236}">
                  <a16:creationId xmlns:a16="http://schemas.microsoft.com/office/drawing/2014/main" id="{A3794088-94C5-9A66-B6E4-FA1EBD8881BE}"/>
                </a:ext>
              </a:extLst>
            </p:cNvPr>
            <p:cNvSpPr txBox="1"/>
            <p:nvPr/>
          </p:nvSpPr>
          <p:spPr>
            <a:xfrm>
              <a:off x="0" y="-19050"/>
              <a:ext cx="286687" cy="3155528"/>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8" name="TextBox 8">
            <a:extLst>
              <a:ext uri="{FF2B5EF4-FFF2-40B4-BE49-F238E27FC236}">
                <a16:creationId xmlns:a16="http://schemas.microsoft.com/office/drawing/2014/main" id="{61D85BA6-7C60-DC59-355C-3DE6663741E2}"/>
              </a:ext>
            </a:extLst>
          </p:cNvPr>
          <p:cNvSpPr txBox="1"/>
          <p:nvPr/>
        </p:nvSpPr>
        <p:spPr>
          <a:xfrm>
            <a:off x="8763000" y="4533900"/>
            <a:ext cx="8978972" cy="2462213"/>
          </a:xfrm>
          <a:prstGeom prst="rect">
            <a:avLst/>
          </a:prstGeom>
        </p:spPr>
        <p:txBody>
          <a:bodyPr wrap="square" lIns="0" tIns="0" rIns="0" bIns="0" rtlCol="0" anchor="t">
            <a:spAutoFit/>
          </a:bodyPr>
          <a:lstStyle/>
          <a:p>
            <a:r>
              <a:rPr lang="fi-FI" sz="3200" dirty="0">
                <a:latin typeface="Montserrat"/>
              </a:rPr>
              <a:t>Ty så älskade Gud världen att han utgav sin enfödde Son, för att den som </a:t>
            </a:r>
            <a:r>
              <a:rPr lang="fi-FI" sz="3200" dirty="0" err="1">
                <a:latin typeface="Montserrat"/>
              </a:rPr>
              <a:t>tror</a:t>
            </a:r>
            <a:r>
              <a:rPr lang="fi-FI" sz="3200" dirty="0">
                <a:latin typeface="Montserrat"/>
              </a:rPr>
              <a:t> </a:t>
            </a:r>
            <a:r>
              <a:rPr lang="fi-FI" sz="3200" dirty="0" err="1">
                <a:latin typeface="Montserrat"/>
              </a:rPr>
              <a:t>på</a:t>
            </a:r>
            <a:r>
              <a:rPr lang="fi-FI" sz="3200" dirty="0">
                <a:latin typeface="Montserrat"/>
              </a:rPr>
              <a:t> </a:t>
            </a:r>
            <a:r>
              <a:rPr lang="fi-FI" sz="3200" dirty="0" err="1">
                <a:latin typeface="Montserrat"/>
              </a:rPr>
              <a:t>honom</a:t>
            </a:r>
            <a:r>
              <a:rPr lang="fi-FI" sz="3200" dirty="0">
                <a:latin typeface="Montserrat"/>
              </a:rPr>
              <a:t> inte ska gå förlorad utan ha evigt liv. </a:t>
            </a:r>
          </a:p>
          <a:p>
            <a:endParaRPr lang="fi-FI" sz="3200" b="1" dirty="0">
              <a:solidFill>
                <a:srgbClr val="304698"/>
              </a:solidFill>
              <a:latin typeface="Montserrat"/>
            </a:endParaRPr>
          </a:p>
          <a:p>
            <a:r>
              <a:rPr lang="fi-FI" sz="3200" b="1" dirty="0" err="1">
                <a:solidFill>
                  <a:srgbClr val="304698"/>
                </a:solidFill>
                <a:latin typeface="Montserrat"/>
              </a:rPr>
              <a:t>Joh</a:t>
            </a:r>
            <a:r>
              <a:rPr lang="fi-FI" sz="3200" b="1" dirty="0">
                <a:solidFill>
                  <a:srgbClr val="304698"/>
                </a:solidFill>
                <a:latin typeface="Montserrat"/>
              </a:rPr>
              <a:t>. 3:16</a:t>
            </a:r>
            <a:endParaRPr lang="en-US" sz="3200" b="1" spc="27" dirty="0">
              <a:solidFill>
                <a:srgbClr val="304698"/>
              </a:solidFill>
              <a:latin typeface="Montserrat"/>
              <a:ea typeface="Montserrat"/>
              <a:cs typeface="Montserrat"/>
            </a:endParaRPr>
          </a:p>
        </p:txBody>
      </p:sp>
      <p:grpSp>
        <p:nvGrpSpPr>
          <p:cNvPr id="5" name="Group 2">
            <a:extLst>
              <a:ext uri="{FF2B5EF4-FFF2-40B4-BE49-F238E27FC236}">
                <a16:creationId xmlns:a16="http://schemas.microsoft.com/office/drawing/2014/main" id="{E3E09C83-029B-FB72-7E41-FFA8EBE880A1}"/>
              </a:ext>
            </a:extLst>
          </p:cNvPr>
          <p:cNvGrpSpPr/>
          <p:nvPr/>
        </p:nvGrpSpPr>
        <p:grpSpPr>
          <a:xfrm rot="970173">
            <a:off x="7351658" y="-435622"/>
            <a:ext cx="1088513" cy="11908815"/>
            <a:chOff x="0" y="0"/>
            <a:chExt cx="286687" cy="3136478"/>
          </a:xfrm>
        </p:grpSpPr>
        <p:sp>
          <p:nvSpPr>
            <p:cNvPr id="6" name="Freeform 3">
              <a:extLst>
                <a:ext uri="{FF2B5EF4-FFF2-40B4-BE49-F238E27FC236}">
                  <a16:creationId xmlns:a16="http://schemas.microsoft.com/office/drawing/2014/main" id="{FAE0D417-B35A-94A3-B606-F0CC5CAC3AD4}"/>
                </a:ext>
              </a:extLst>
            </p:cNvPr>
            <p:cNvSpPr/>
            <p:nvPr/>
          </p:nvSpPr>
          <p:spPr>
            <a:xfrm>
              <a:off x="0" y="0"/>
              <a:ext cx="286687" cy="3136478"/>
            </a:xfrm>
            <a:custGeom>
              <a:avLst/>
              <a:gdLst/>
              <a:ahLst/>
              <a:cxnLst/>
              <a:rect l="l" t="t" r="r" b="b"/>
              <a:pathLst>
                <a:path w="286687" h="3136478">
                  <a:moveTo>
                    <a:pt x="0" y="0"/>
                  </a:moveTo>
                  <a:lnTo>
                    <a:pt x="286687" y="0"/>
                  </a:lnTo>
                  <a:lnTo>
                    <a:pt x="286687" y="3136478"/>
                  </a:lnTo>
                  <a:lnTo>
                    <a:pt x="0" y="3136478"/>
                  </a:lnTo>
                  <a:close/>
                </a:path>
              </a:pathLst>
            </a:custGeom>
            <a:gradFill rotWithShape="1">
              <a:gsLst>
                <a:gs pos="0">
                  <a:srgbClr val="696969">
                    <a:alpha val="41040"/>
                  </a:srgbClr>
                </a:gs>
                <a:gs pos="33333">
                  <a:srgbClr val="B4B4B4">
                    <a:alpha val="47025"/>
                  </a:srgbClr>
                </a:gs>
                <a:gs pos="66667">
                  <a:srgbClr val="EEEEEE">
                    <a:alpha val="40185"/>
                  </a:srgbClr>
                </a:gs>
                <a:gs pos="100000">
                  <a:srgbClr val="FBFBFB">
                    <a:alpha val="12540"/>
                  </a:srgbClr>
                </a:gs>
              </a:gsLst>
              <a:lin ang="0"/>
            </a:gradFill>
            <a:ln cap="sq">
              <a:noFill/>
              <a:prstDash val="solid"/>
              <a:miter/>
            </a:ln>
          </p:spPr>
          <p:txBody>
            <a:bodyPr/>
            <a:lstStyle/>
            <a:p>
              <a:endParaRPr lang="fi-FI"/>
            </a:p>
          </p:txBody>
        </p:sp>
        <p:sp>
          <p:nvSpPr>
            <p:cNvPr id="9" name="TextBox 4">
              <a:extLst>
                <a:ext uri="{FF2B5EF4-FFF2-40B4-BE49-F238E27FC236}">
                  <a16:creationId xmlns:a16="http://schemas.microsoft.com/office/drawing/2014/main" id="{E44653C4-187E-F780-4C66-D3D05B4CE90B}"/>
                </a:ext>
              </a:extLst>
            </p:cNvPr>
            <p:cNvSpPr txBox="1"/>
            <p:nvPr/>
          </p:nvSpPr>
          <p:spPr>
            <a:xfrm>
              <a:off x="0" y="-19050"/>
              <a:ext cx="286687" cy="3155528"/>
            </a:xfrm>
            <a:prstGeom prst="rect">
              <a:avLst/>
            </a:prstGeom>
          </p:spPr>
          <p:txBody>
            <a:bodyPr lIns="50800" tIns="50800" rIns="50800" bIns="50800" rtlCol="0" anchor="ctr"/>
            <a:lstStyle/>
            <a:p>
              <a:pPr marL="0" lvl="0" indent="0" algn="ctr">
                <a:lnSpc>
                  <a:spcPts val="2859"/>
                </a:lnSpc>
                <a:spcBef>
                  <a:spcPct val="0"/>
                </a:spcBef>
              </a:pPr>
              <a:endParaRPr/>
            </a:p>
          </p:txBody>
        </p:sp>
      </p:grpSp>
      <p:grpSp>
        <p:nvGrpSpPr>
          <p:cNvPr id="19" name="Group 5">
            <a:extLst>
              <a:ext uri="{FF2B5EF4-FFF2-40B4-BE49-F238E27FC236}">
                <a16:creationId xmlns:a16="http://schemas.microsoft.com/office/drawing/2014/main" id="{C9308130-A6D4-BB4F-C319-B81D85ED92F2}"/>
              </a:ext>
            </a:extLst>
          </p:cNvPr>
          <p:cNvGrpSpPr/>
          <p:nvPr/>
        </p:nvGrpSpPr>
        <p:grpSpPr>
          <a:xfrm>
            <a:off x="-3886200" y="-908371"/>
            <a:ext cx="13573698" cy="11682438"/>
            <a:chOff x="0" y="0"/>
            <a:chExt cx="8585708" cy="10287000"/>
          </a:xfrm>
          <a:blipFill dpi="0" rotWithShape="1">
            <a:blip r:embed="rId3">
              <a:extLst>
                <a:ext uri="{28A0092B-C50C-407E-A947-70E740481C1C}">
                  <a14:useLocalDpi xmlns:a14="http://schemas.microsoft.com/office/drawing/2010/main" val="0"/>
                </a:ext>
              </a:extLst>
            </a:blip>
            <a:srcRect/>
            <a:stretch>
              <a:fillRect/>
            </a:stretch>
          </a:blipFill>
        </p:grpSpPr>
        <p:sp>
          <p:nvSpPr>
            <p:cNvPr id="20" name="Freeform 6">
              <a:extLst>
                <a:ext uri="{FF2B5EF4-FFF2-40B4-BE49-F238E27FC236}">
                  <a16:creationId xmlns:a16="http://schemas.microsoft.com/office/drawing/2014/main" id="{F0D959E3-FB1D-DFAC-65E3-346F6010BD19}"/>
                </a:ext>
              </a:extLst>
            </p:cNvPr>
            <p:cNvSpPr/>
            <p:nvPr/>
          </p:nvSpPr>
          <p:spPr>
            <a:xfrm>
              <a:off x="0" y="0"/>
              <a:ext cx="8585708" cy="10287000"/>
            </a:xfrm>
            <a:custGeom>
              <a:avLst/>
              <a:gdLst/>
              <a:ahLst/>
              <a:cxnLst/>
              <a:rect l="l" t="t" r="r" b="b"/>
              <a:pathLst>
                <a:path w="8585708" h="10287000">
                  <a:moveTo>
                    <a:pt x="8585708" y="762"/>
                  </a:moveTo>
                  <a:cubicBezTo>
                    <a:pt x="8581644" y="20447"/>
                    <a:pt x="8577961" y="40132"/>
                    <a:pt x="8573515" y="59690"/>
                  </a:cubicBezTo>
                  <a:cubicBezTo>
                    <a:pt x="8478139" y="485521"/>
                    <a:pt x="8382635" y="911225"/>
                    <a:pt x="8287258" y="1337056"/>
                  </a:cubicBezTo>
                  <a:cubicBezTo>
                    <a:pt x="8146288" y="1966722"/>
                    <a:pt x="8005699" y="2596388"/>
                    <a:pt x="7864601" y="3225927"/>
                  </a:cubicBezTo>
                  <a:cubicBezTo>
                    <a:pt x="7691247" y="3999103"/>
                    <a:pt x="7517384" y="4772152"/>
                    <a:pt x="7344028" y="5545328"/>
                  </a:cubicBezTo>
                  <a:cubicBezTo>
                    <a:pt x="7194676" y="6211443"/>
                    <a:pt x="7045578" y="6877558"/>
                    <a:pt x="6896353" y="7543800"/>
                  </a:cubicBezTo>
                  <a:cubicBezTo>
                    <a:pt x="6765289" y="8129016"/>
                    <a:pt x="6634480" y="8714105"/>
                    <a:pt x="6503162" y="9299194"/>
                  </a:cubicBezTo>
                  <a:cubicBezTo>
                    <a:pt x="6429375" y="9628251"/>
                    <a:pt x="6354953" y="9957181"/>
                    <a:pt x="6280785" y="10286238"/>
                  </a:cubicBezTo>
                  <a:cubicBezTo>
                    <a:pt x="4199382" y="10286238"/>
                    <a:pt x="2118106" y="10286111"/>
                    <a:pt x="36830" y="10287000"/>
                  </a:cubicBezTo>
                  <a:cubicBezTo>
                    <a:pt x="6731" y="10287000"/>
                    <a:pt x="0" y="10280269"/>
                    <a:pt x="0" y="10250043"/>
                  </a:cubicBezTo>
                  <a:cubicBezTo>
                    <a:pt x="762" y="6845681"/>
                    <a:pt x="762" y="3441319"/>
                    <a:pt x="0" y="36957"/>
                  </a:cubicBezTo>
                  <a:cubicBezTo>
                    <a:pt x="0" y="6731"/>
                    <a:pt x="6731" y="0"/>
                    <a:pt x="36830" y="0"/>
                  </a:cubicBezTo>
                  <a:cubicBezTo>
                    <a:pt x="2886456" y="762"/>
                    <a:pt x="5736082" y="762"/>
                    <a:pt x="8585708" y="762"/>
                  </a:cubicBezTo>
                  <a:close/>
                </a:path>
              </a:pathLst>
            </a:custGeom>
            <a:grpFill/>
          </p:spPr>
          <p:txBody>
            <a:bodyPr/>
            <a:lstStyle/>
            <a:p>
              <a:endParaRPr lang="fi-FI"/>
            </a:p>
          </p:txBody>
        </p:sp>
      </p:grpSp>
      <p:sp>
        <p:nvSpPr>
          <p:cNvPr id="11" name="TextBox 9">
            <a:extLst>
              <a:ext uri="{FF2B5EF4-FFF2-40B4-BE49-F238E27FC236}">
                <a16:creationId xmlns:a16="http://schemas.microsoft.com/office/drawing/2014/main" id="{0A5CEA37-4C77-DE24-7FE8-F99958163FE4}"/>
              </a:ext>
            </a:extLst>
          </p:cNvPr>
          <p:cNvSpPr txBox="1"/>
          <p:nvPr/>
        </p:nvSpPr>
        <p:spPr>
          <a:xfrm>
            <a:off x="7065448" y="9334500"/>
            <a:ext cx="9268115" cy="678904"/>
          </a:xfrm>
          <a:prstGeom prst="rect">
            <a:avLst/>
          </a:prstGeom>
        </p:spPr>
        <p:txBody>
          <a:bodyPr wrap="square" lIns="0" tIns="0" rIns="0" bIns="0" rtlCol="0" anchor="t">
            <a:spAutoFit/>
          </a:bodyPr>
          <a:lstStyle/>
          <a:p>
            <a:pPr>
              <a:lnSpc>
                <a:spcPts val="6414"/>
              </a:lnSpc>
              <a:spcBef>
                <a:spcPct val="0"/>
              </a:spcBef>
            </a:pPr>
            <a:r>
              <a:rPr lang="fi-FI" sz="2000" b="1" dirty="0">
                <a:solidFill>
                  <a:srgbClr val="304698"/>
                </a:solidFill>
                <a:latin typeface="Montserrat" panose="00000500000000000000" pitchFamily="2" charset="0"/>
              </a:rPr>
              <a:t>Diasporaarbete, Grekland</a:t>
            </a:r>
            <a:endParaRPr lang="en-US" sz="2000" spc="38" dirty="0">
              <a:solidFill>
                <a:srgbClr val="304698"/>
              </a:solidFill>
              <a:latin typeface="Montserrat Bold"/>
              <a:ea typeface="Montserrat Bold"/>
              <a:cs typeface="Montserrat Bold"/>
              <a:sym typeface="Montserrat Bold"/>
            </a:endParaRPr>
          </a:p>
        </p:txBody>
      </p:sp>
      <p:pic>
        <p:nvPicPr>
          <p:cNvPr id="12" name="Kuva 11">
            <a:extLst>
              <a:ext uri="{FF2B5EF4-FFF2-40B4-BE49-F238E27FC236}">
                <a16:creationId xmlns:a16="http://schemas.microsoft.com/office/drawing/2014/main" id="{36FCB1A9-674E-68CB-66A5-4A5D21B98E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58478" y="273597"/>
            <a:ext cx="4381973" cy="694542"/>
          </a:xfrm>
          <a:prstGeom prst="rect">
            <a:avLst/>
          </a:prstGeom>
        </p:spPr>
      </p:pic>
    </p:spTree>
    <p:extLst>
      <p:ext uri="{BB962C8B-B14F-4D97-AF65-F5344CB8AC3E}">
        <p14:creationId xmlns:p14="http://schemas.microsoft.com/office/powerpoint/2010/main" val="2609296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502F6-6492-C2AB-4324-D2D1603E975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A63AC6CB-FD3D-1C40-00FE-D3D37A11B88B}"/>
              </a:ext>
            </a:extLst>
          </p:cNvPr>
          <p:cNvGrpSpPr/>
          <p:nvPr/>
        </p:nvGrpSpPr>
        <p:grpSpPr>
          <a:xfrm rot="764344">
            <a:off x="6557418" y="-923721"/>
            <a:ext cx="1088513" cy="11908815"/>
            <a:chOff x="0" y="0"/>
            <a:chExt cx="286687" cy="3136478"/>
          </a:xfrm>
        </p:grpSpPr>
        <p:sp>
          <p:nvSpPr>
            <p:cNvPr id="3" name="Freeform 3">
              <a:extLst>
                <a:ext uri="{FF2B5EF4-FFF2-40B4-BE49-F238E27FC236}">
                  <a16:creationId xmlns:a16="http://schemas.microsoft.com/office/drawing/2014/main" id="{A410F55D-6CDE-1E2A-0F70-B853DD978622}"/>
                </a:ext>
              </a:extLst>
            </p:cNvPr>
            <p:cNvSpPr/>
            <p:nvPr/>
          </p:nvSpPr>
          <p:spPr>
            <a:xfrm>
              <a:off x="0" y="0"/>
              <a:ext cx="286687" cy="3136478"/>
            </a:xfrm>
            <a:custGeom>
              <a:avLst/>
              <a:gdLst/>
              <a:ahLst/>
              <a:cxnLst/>
              <a:rect l="l" t="t" r="r" b="b"/>
              <a:pathLst>
                <a:path w="286687" h="3136478">
                  <a:moveTo>
                    <a:pt x="0" y="0"/>
                  </a:moveTo>
                  <a:lnTo>
                    <a:pt x="286687" y="0"/>
                  </a:lnTo>
                  <a:lnTo>
                    <a:pt x="286687" y="3136478"/>
                  </a:lnTo>
                  <a:lnTo>
                    <a:pt x="0" y="3136478"/>
                  </a:lnTo>
                  <a:close/>
                </a:path>
              </a:pathLst>
            </a:custGeom>
            <a:gradFill rotWithShape="1">
              <a:gsLst>
                <a:gs pos="0">
                  <a:srgbClr val="696969">
                    <a:alpha val="41040"/>
                  </a:srgbClr>
                </a:gs>
                <a:gs pos="33333">
                  <a:srgbClr val="B4B4B4">
                    <a:alpha val="47025"/>
                  </a:srgbClr>
                </a:gs>
                <a:gs pos="66667">
                  <a:srgbClr val="EEEEEE">
                    <a:alpha val="40185"/>
                  </a:srgbClr>
                </a:gs>
                <a:gs pos="100000">
                  <a:srgbClr val="FBFBFB">
                    <a:alpha val="12540"/>
                  </a:srgbClr>
                </a:gs>
              </a:gsLst>
              <a:lin ang="0"/>
            </a:gradFill>
            <a:ln cap="sq">
              <a:noFill/>
              <a:prstDash val="solid"/>
              <a:miter/>
            </a:ln>
          </p:spPr>
          <p:txBody>
            <a:bodyPr/>
            <a:lstStyle/>
            <a:p>
              <a:endParaRPr lang="fi-FI"/>
            </a:p>
          </p:txBody>
        </p:sp>
        <p:sp>
          <p:nvSpPr>
            <p:cNvPr id="4" name="TextBox 4">
              <a:extLst>
                <a:ext uri="{FF2B5EF4-FFF2-40B4-BE49-F238E27FC236}">
                  <a16:creationId xmlns:a16="http://schemas.microsoft.com/office/drawing/2014/main" id="{564B5931-6AD7-8F84-47CC-66C11DA3FB0B}"/>
                </a:ext>
              </a:extLst>
            </p:cNvPr>
            <p:cNvSpPr txBox="1"/>
            <p:nvPr/>
          </p:nvSpPr>
          <p:spPr>
            <a:xfrm>
              <a:off x="0" y="-19050"/>
              <a:ext cx="286687" cy="3155528"/>
            </a:xfrm>
            <a:prstGeom prst="rect">
              <a:avLst/>
            </a:prstGeom>
          </p:spPr>
          <p:txBody>
            <a:bodyPr lIns="50800" tIns="50800" rIns="50800" bIns="50800" rtlCol="0" anchor="ctr"/>
            <a:lstStyle/>
            <a:p>
              <a:pPr marL="0" lvl="0" indent="0" algn="ctr">
                <a:lnSpc>
                  <a:spcPts val="2859"/>
                </a:lnSpc>
                <a:spcBef>
                  <a:spcPct val="0"/>
                </a:spcBef>
              </a:pPr>
              <a:endParaRPr/>
            </a:p>
          </p:txBody>
        </p:sp>
      </p:grpSp>
      <p:grpSp>
        <p:nvGrpSpPr>
          <p:cNvPr id="5" name="Group 5">
            <a:extLst>
              <a:ext uri="{FF2B5EF4-FFF2-40B4-BE49-F238E27FC236}">
                <a16:creationId xmlns:a16="http://schemas.microsoft.com/office/drawing/2014/main" id="{FF91FD29-A99D-9223-CA25-1363837E9E2A}"/>
              </a:ext>
            </a:extLst>
          </p:cNvPr>
          <p:cNvGrpSpPr/>
          <p:nvPr/>
        </p:nvGrpSpPr>
        <p:grpSpPr>
          <a:xfrm>
            <a:off x="-1066800" y="0"/>
            <a:ext cx="9041467" cy="10287000"/>
            <a:chOff x="0" y="0"/>
            <a:chExt cx="9041467" cy="10287000"/>
          </a:xfrm>
        </p:grpSpPr>
        <p:sp>
          <p:nvSpPr>
            <p:cNvPr id="6" name="Freeform 6">
              <a:extLst>
                <a:ext uri="{FF2B5EF4-FFF2-40B4-BE49-F238E27FC236}">
                  <a16:creationId xmlns:a16="http://schemas.microsoft.com/office/drawing/2014/main" id="{F886FF4B-9ADA-628E-C31F-A55E604B49A0}"/>
                </a:ext>
              </a:extLst>
            </p:cNvPr>
            <p:cNvSpPr/>
            <p:nvPr/>
          </p:nvSpPr>
          <p:spPr>
            <a:xfrm>
              <a:off x="0" y="0"/>
              <a:ext cx="9041467" cy="10287000"/>
            </a:xfrm>
            <a:custGeom>
              <a:avLst/>
              <a:gdLst/>
              <a:ahLst/>
              <a:cxnLst/>
              <a:rect l="l" t="t" r="r" b="b"/>
              <a:pathLst>
                <a:path w="9041467" h="10287000">
                  <a:moveTo>
                    <a:pt x="9041467" y="762"/>
                  </a:moveTo>
                  <a:cubicBezTo>
                    <a:pt x="9037186" y="20447"/>
                    <a:pt x="9033308" y="40132"/>
                    <a:pt x="9028627" y="59690"/>
                  </a:cubicBezTo>
                  <a:cubicBezTo>
                    <a:pt x="8928188" y="485521"/>
                    <a:pt x="8827614" y="911225"/>
                    <a:pt x="8727174" y="1337056"/>
                  </a:cubicBezTo>
                  <a:cubicBezTo>
                    <a:pt x="8578721" y="1966722"/>
                    <a:pt x="8430669" y="2596388"/>
                    <a:pt x="8282081" y="3225927"/>
                  </a:cubicBezTo>
                  <a:cubicBezTo>
                    <a:pt x="8099524" y="3999103"/>
                    <a:pt x="7916432" y="4772152"/>
                    <a:pt x="7733874" y="5545328"/>
                  </a:cubicBezTo>
                  <a:cubicBezTo>
                    <a:pt x="7576594" y="6211443"/>
                    <a:pt x="7419582" y="6877558"/>
                    <a:pt x="7262436" y="7543800"/>
                  </a:cubicBezTo>
                  <a:cubicBezTo>
                    <a:pt x="7124414" y="8129016"/>
                    <a:pt x="6986660" y="8714105"/>
                    <a:pt x="6848372" y="9299194"/>
                  </a:cubicBezTo>
                  <a:cubicBezTo>
                    <a:pt x="6770668" y="9628251"/>
                    <a:pt x="6692295" y="9957181"/>
                    <a:pt x="6614190" y="10286238"/>
                  </a:cubicBezTo>
                  <a:cubicBezTo>
                    <a:pt x="4422299" y="10286238"/>
                    <a:pt x="2230542" y="10286111"/>
                    <a:pt x="38785" y="10287000"/>
                  </a:cubicBezTo>
                  <a:cubicBezTo>
                    <a:pt x="7088" y="10287000"/>
                    <a:pt x="0" y="10280269"/>
                    <a:pt x="0" y="10250043"/>
                  </a:cubicBezTo>
                  <a:cubicBezTo>
                    <a:pt x="802" y="6845681"/>
                    <a:pt x="802" y="3441319"/>
                    <a:pt x="0" y="36957"/>
                  </a:cubicBezTo>
                  <a:cubicBezTo>
                    <a:pt x="0" y="6731"/>
                    <a:pt x="7088" y="0"/>
                    <a:pt x="38785" y="0"/>
                  </a:cubicBezTo>
                  <a:cubicBezTo>
                    <a:pt x="3039679" y="762"/>
                    <a:pt x="6040573" y="762"/>
                    <a:pt x="9041467" y="762"/>
                  </a:cubicBezTo>
                  <a:close/>
                </a:path>
              </a:pathLst>
            </a:custGeom>
            <a:blipFill>
              <a:blip r:embed="rId3"/>
              <a:stretch>
                <a:fillRect l="-25850" r="-25850"/>
              </a:stretch>
            </a:blipFill>
          </p:spPr>
          <p:txBody>
            <a:bodyPr/>
            <a:lstStyle/>
            <a:p>
              <a:endParaRPr lang="fi-FI"/>
            </a:p>
          </p:txBody>
        </p:sp>
      </p:grpSp>
      <p:sp>
        <p:nvSpPr>
          <p:cNvPr id="8" name="TextBox 8">
            <a:extLst>
              <a:ext uri="{FF2B5EF4-FFF2-40B4-BE49-F238E27FC236}">
                <a16:creationId xmlns:a16="http://schemas.microsoft.com/office/drawing/2014/main" id="{878F8ECF-25BB-E9F4-A0F5-7BE33DFE46FE}"/>
              </a:ext>
            </a:extLst>
          </p:cNvPr>
          <p:cNvSpPr txBox="1"/>
          <p:nvPr/>
        </p:nvSpPr>
        <p:spPr>
          <a:xfrm>
            <a:off x="7828364" y="3467100"/>
            <a:ext cx="10060390" cy="3939540"/>
          </a:xfrm>
          <a:prstGeom prst="rect">
            <a:avLst/>
          </a:prstGeom>
        </p:spPr>
        <p:txBody>
          <a:bodyPr wrap="square" lIns="0" tIns="0" rIns="0" bIns="0" rtlCol="0" anchor="t">
            <a:spAutoFit/>
          </a:bodyPr>
          <a:lstStyle/>
          <a:p>
            <a:r>
              <a:rPr lang="fi-FI" sz="3200" dirty="0">
                <a:latin typeface="Montserrat" panose="00000500000000000000" pitchFamily="2" charset="0"/>
              </a:rPr>
              <a:t>Åt mig har getts all makt i himlen och på jorden. Gå därför ut och </a:t>
            </a:r>
            <a:r>
              <a:rPr lang="fi-FI" sz="3200" b="1" dirty="0">
                <a:latin typeface="Montserrat" panose="00000500000000000000" pitchFamily="2" charset="0"/>
              </a:rPr>
              <a:t>gör</a:t>
            </a:r>
            <a:r>
              <a:rPr lang="fi-FI" sz="3200" dirty="0">
                <a:latin typeface="Montserrat" panose="00000500000000000000" pitchFamily="2" charset="0"/>
              </a:rPr>
              <a:t> alla folk </a:t>
            </a:r>
            <a:r>
              <a:rPr lang="fi-FI" sz="3200" dirty="0" err="1">
                <a:latin typeface="Montserrat" panose="00000500000000000000" pitchFamily="2" charset="0"/>
              </a:rPr>
              <a:t>till</a:t>
            </a:r>
            <a:r>
              <a:rPr lang="fi-FI" sz="3200" dirty="0">
                <a:latin typeface="Montserrat" panose="00000500000000000000" pitchFamily="2" charset="0"/>
              </a:rPr>
              <a:t> mina lärjungar: </a:t>
            </a:r>
            <a:r>
              <a:rPr lang="fi-FI" sz="3200" b="1" dirty="0">
                <a:latin typeface="Montserrat" panose="00000500000000000000" pitchFamily="2" charset="0"/>
              </a:rPr>
              <a:t>döp</a:t>
            </a:r>
            <a:r>
              <a:rPr lang="fi-FI" sz="3200" dirty="0">
                <a:latin typeface="Montserrat" panose="00000500000000000000" pitchFamily="2" charset="0"/>
              </a:rPr>
              <a:t> dem i Faderns och Sonens och den helige Andes namn och </a:t>
            </a:r>
            <a:r>
              <a:rPr lang="fi-FI" sz="3200" b="1" dirty="0">
                <a:latin typeface="Montserrat" panose="00000500000000000000" pitchFamily="2" charset="0"/>
              </a:rPr>
              <a:t>lär</a:t>
            </a:r>
            <a:r>
              <a:rPr lang="fi-FI" sz="3200" dirty="0">
                <a:latin typeface="Montserrat" panose="00000500000000000000" pitchFamily="2" charset="0"/>
              </a:rPr>
              <a:t> dem att hålla allt vad jag har befallt er. Och se, jag är med er alla dagar intill tidens slut. </a:t>
            </a:r>
          </a:p>
          <a:p>
            <a:endParaRPr lang="fi-FI" sz="3200" b="1" dirty="0">
              <a:solidFill>
                <a:srgbClr val="304698"/>
              </a:solidFill>
              <a:latin typeface="Montserrat" panose="00000500000000000000" pitchFamily="2" charset="0"/>
            </a:endParaRPr>
          </a:p>
          <a:p>
            <a:r>
              <a:rPr lang="fi-FI" sz="3200" b="1" dirty="0">
                <a:solidFill>
                  <a:srgbClr val="304698"/>
                </a:solidFill>
                <a:latin typeface="Montserrat" panose="00000500000000000000" pitchFamily="2" charset="0"/>
              </a:rPr>
              <a:t>Matt. 28:18–20</a:t>
            </a:r>
            <a:endParaRPr lang="en-US" sz="3200" b="1" spc="27" dirty="0">
              <a:solidFill>
                <a:srgbClr val="304698"/>
              </a:solidFill>
              <a:latin typeface="Montserrat" panose="00000500000000000000" pitchFamily="2" charset="0"/>
              <a:ea typeface="Montserrat"/>
              <a:cs typeface="Montserrat"/>
              <a:sym typeface="Montserrat"/>
            </a:endParaRPr>
          </a:p>
        </p:txBody>
      </p:sp>
      <p:sp>
        <p:nvSpPr>
          <p:cNvPr id="10" name="TextBox 9">
            <a:extLst>
              <a:ext uri="{FF2B5EF4-FFF2-40B4-BE49-F238E27FC236}">
                <a16:creationId xmlns:a16="http://schemas.microsoft.com/office/drawing/2014/main" id="{905C60CC-3A55-6506-C81C-AD2A606A853E}"/>
              </a:ext>
            </a:extLst>
          </p:cNvPr>
          <p:cNvSpPr txBox="1"/>
          <p:nvPr/>
        </p:nvSpPr>
        <p:spPr>
          <a:xfrm>
            <a:off x="6477000" y="9295083"/>
            <a:ext cx="9268115" cy="678904"/>
          </a:xfrm>
          <a:prstGeom prst="rect">
            <a:avLst/>
          </a:prstGeom>
        </p:spPr>
        <p:txBody>
          <a:bodyPr wrap="square" lIns="0" tIns="0" rIns="0" bIns="0" rtlCol="0" anchor="t">
            <a:spAutoFit/>
          </a:bodyPr>
          <a:lstStyle/>
          <a:p>
            <a:pPr>
              <a:lnSpc>
                <a:spcPts val="6414"/>
              </a:lnSpc>
              <a:spcBef>
                <a:spcPct val="0"/>
              </a:spcBef>
            </a:pPr>
            <a:r>
              <a:rPr lang="fi-FI" sz="2000" b="1" dirty="0">
                <a:solidFill>
                  <a:srgbClr val="304698"/>
                </a:solidFill>
                <a:latin typeface="Montserrat" panose="00000500000000000000" pitchFamily="2" charset="0"/>
              </a:rPr>
              <a:t>Judearbete, Ukraina</a:t>
            </a:r>
            <a:endParaRPr lang="en-US" sz="2000" spc="38" dirty="0">
              <a:solidFill>
                <a:srgbClr val="304698"/>
              </a:solidFill>
              <a:latin typeface="Montserrat Bold"/>
              <a:ea typeface="Montserrat Bold"/>
              <a:cs typeface="Montserrat Bold"/>
              <a:sym typeface="Montserrat Bold"/>
            </a:endParaRPr>
          </a:p>
        </p:txBody>
      </p:sp>
      <p:pic>
        <p:nvPicPr>
          <p:cNvPr id="11" name="Kuva 10">
            <a:extLst>
              <a:ext uri="{FF2B5EF4-FFF2-40B4-BE49-F238E27FC236}">
                <a16:creationId xmlns:a16="http://schemas.microsoft.com/office/drawing/2014/main" id="{065C2946-A1BE-E2BA-67AE-8170990979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58478" y="273597"/>
            <a:ext cx="4381973" cy="694542"/>
          </a:xfrm>
          <a:prstGeom prst="rect">
            <a:avLst/>
          </a:prstGeom>
        </p:spPr>
      </p:pic>
    </p:spTree>
    <p:extLst>
      <p:ext uri="{BB962C8B-B14F-4D97-AF65-F5344CB8AC3E}">
        <p14:creationId xmlns:p14="http://schemas.microsoft.com/office/powerpoint/2010/main" val="1582749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674EDC7D-8118-27E7-BBFE-C320508AD415}"/>
              </a:ext>
            </a:extLst>
          </p:cNvPr>
          <p:cNvSpPr/>
          <p:nvPr/>
        </p:nvSpPr>
        <p:spPr>
          <a:xfrm>
            <a:off x="1414245" y="8685660"/>
            <a:ext cx="16226725" cy="13370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 name="Suorakulmio 2">
            <a:extLst>
              <a:ext uri="{FF2B5EF4-FFF2-40B4-BE49-F238E27FC236}">
                <a16:creationId xmlns:a16="http://schemas.microsoft.com/office/drawing/2014/main" id="{4E9F5952-8708-5789-BCCE-A31DA93D1DD6}"/>
              </a:ext>
            </a:extLst>
          </p:cNvPr>
          <p:cNvSpPr/>
          <p:nvPr/>
        </p:nvSpPr>
        <p:spPr>
          <a:xfrm>
            <a:off x="1843946" y="2111"/>
            <a:ext cx="14618776" cy="120147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TextBox 9">
            <a:extLst>
              <a:ext uri="{FF2B5EF4-FFF2-40B4-BE49-F238E27FC236}">
                <a16:creationId xmlns:a16="http://schemas.microsoft.com/office/drawing/2014/main" id="{C6AF8274-C946-B606-66CE-E929B9C40F73}"/>
              </a:ext>
            </a:extLst>
          </p:cNvPr>
          <p:cNvSpPr txBox="1"/>
          <p:nvPr/>
        </p:nvSpPr>
        <p:spPr>
          <a:xfrm>
            <a:off x="1414245" y="1211100"/>
            <a:ext cx="15240000" cy="768352"/>
          </a:xfrm>
          <a:prstGeom prst="rect">
            <a:avLst/>
          </a:prstGeom>
        </p:spPr>
        <p:txBody>
          <a:bodyPr wrap="square" lIns="0" tIns="0" rIns="0" bIns="0" rtlCol="0" anchor="t">
            <a:spAutoFit/>
          </a:bodyPr>
          <a:lstStyle/>
          <a:p>
            <a:pPr algn="ctr">
              <a:lnSpc>
                <a:spcPts val="6414"/>
              </a:lnSpc>
              <a:spcBef>
                <a:spcPct val="0"/>
              </a:spcBef>
            </a:pPr>
            <a:r>
              <a:rPr lang="fi-FI" sz="4822" b="1" spc="38" dirty="0">
                <a:solidFill>
                  <a:srgbClr val="304698"/>
                </a:solidFill>
                <a:latin typeface="Montserrat Bold"/>
                <a:ea typeface="Montserrat Bold"/>
                <a:cs typeface="Montserrat Bold"/>
                <a:sym typeface="Montserrat Bold"/>
              </a:rPr>
              <a:t>3 miljarder människor är fortfarande onådda</a:t>
            </a:r>
            <a:endParaRPr lang="en-US" sz="4822" b="1" spc="38" dirty="0">
              <a:solidFill>
                <a:srgbClr val="304698"/>
              </a:solidFill>
              <a:latin typeface="Montserrat Bold"/>
              <a:ea typeface="Montserrat Bold"/>
              <a:cs typeface="Montserrat Bold"/>
              <a:sym typeface="Montserrat Bold"/>
            </a:endParaRPr>
          </a:p>
        </p:txBody>
      </p:sp>
      <p:pic>
        <p:nvPicPr>
          <p:cNvPr id="13" name="Kuva 12">
            <a:extLst>
              <a:ext uri="{FF2B5EF4-FFF2-40B4-BE49-F238E27FC236}">
                <a16:creationId xmlns:a16="http://schemas.microsoft.com/office/drawing/2014/main" id="{863D3223-C32D-9352-051C-8FAAC919CF1A}"/>
              </a:ext>
            </a:extLst>
          </p:cNvPr>
          <p:cNvPicPr>
            <a:picLocks noChangeAspect="1"/>
          </p:cNvPicPr>
          <p:nvPr/>
        </p:nvPicPr>
        <p:blipFill>
          <a:blip r:embed="rId3">
            <a:extLst>
              <a:ext uri="{28A0092B-C50C-407E-A947-70E740481C1C}">
                <a14:useLocalDpi xmlns:a14="http://schemas.microsoft.com/office/drawing/2010/main" val="0"/>
              </a:ext>
            </a:extLst>
          </a:blip>
          <a:srcRect t="4093" b="19286"/>
          <a:stretch>
            <a:fillRect/>
          </a:stretch>
        </p:blipFill>
        <p:spPr>
          <a:xfrm>
            <a:off x="1592861" y="2154335"/>
            <a:ext cx="14907268" cy="6570565"/>
          </a:xfrm>
          <a:prstGeom prst="rect">
            <a:avLst/>
          </a:prstGeom>
        </p:spPr>
      </p:pic>
      <p:sp>
        <p:nvSpPr>
          <p:cNvPr id="5" name="Tekstiruutu 4">
            <a:extLst>
              <a:ext uri="{FF2B5EF4-FFF2-40B4-BE49-F238E27FC236}">
                <a16:creationId xmlns:a16="http://schemas.microsoft.com/office/drawing/2014/main" id="{BC242D86-5F13-5D2B-39B9-98AB6A374ADB}"/>
              </a:ext>
            </a:extLst>
          </p:cNvPr>
          <p:cNvSpPr txBox="1"/>
          <p:nvPr/>
        </p:nvSpPr>
        <p:spPr>
          <a:xfrm>
            <a:off x="2745807" y="8814926"/>
            <a:ext cx="13563600" cy="830997"/>
          </a:xfrm>
          <a:prstGeom prst="rect">
            <a:avLst/>
          </a:prstGeom>
          <a:noFill/>
        </p:spPr>
        <p:txBody>
          <a:bodyPr wrap="square">
            <a:spAutoFit/>
          </a:bodyPr>
          <a:lstStyle/>
          <a:p>
            <a:r>
              <a:rPr lang="fi-FI" sz="2400" dirty="0">
                <a:latin typeface="Montserrat" panose="00000500000000000000" pitchFamily="2" charset="0"/>
              </a:rPr>
              <a:t>Markerade i rött är de onådda folkgrupper som har fler än 1 miljon invånare. Källa: Joshua Project.</a:t>
            </a:r>
          </a:p>
        </p:txBody>
      </p:sp>
      <p:pic>
        <p:nvPicPr>
          <p:cNvPr id="6" name="Kuva 5">
            <a:extLst>
              <a:ext uri="{FF2B5EF4-FFF2-40B4-BE49-F238E27FC236}">
                <a16:creationId xmlns:a16="http://schemas.microsoft.com/office/drawing/2014/main" id="{6B75D801-9679-C64C-081B-C5CDD1A963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58478" y="273597"/>
            <a:ext cx="4381973" cy="69454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D9860-0196-BB23-EC3C-301F7AED6DB7}"/>
            </a:ext>
          </a:extLst>
        </p:cNvPr>
        <p:cNvGrpSpPr/>
        <p:nvPr/>
      </p:nvGrpSpPr>
      <p:grpSpPr>
        <a:xfrm>
          <a:off x="0" y="0"/>
          <a:ext cx="0" cy="0"/>
          <a:chOff x="0" y="0"/>
          <a:chExt cx="0" cy="0"/>
        </a:xfrm>
      </p:grpSpPr>
      <p:sp>
        <p:nvSpPr>
          <p:cNvPr id="3" name="Suorakulmio 2">
            <a:extLst>
              <a:ext uri="{FF2B5EF4-FFF2-40B4-BE49-F238E27FC236}">
                <a16:creationId xmlns:a16="http://schemas.microsoft.com/office/drawing/2014/main" id="{342E3E4F-1911-B92F-EC10-A65D114E371A}"/>
              </a:ext>
            </a:extLst>
          </p:cNvPr>
          <p:cNvSpPr/>
          <p:nvPr/>
        </p:nvSpPr>
        <p:spPr>
          <a:xfrm>
            <a:off x="1843946" y="2111"/>
            <a:ext cx="14618776" cy="120147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TextBox 9">
            <a:extLst>
              <a:ext uri="{FF2B5EF4-FFF2-40B4-BE49-F238E27FC236}">
                <a16:creationId xmlns:a16="http://schemas.microsoft.com/office/drawing/2014/main" id="{3A47FF76-5B9E-8F8E-4755-6EB4EABB678D}"/>
              </a:ext>
            </a:extLst>
          </p:cNvPr>
          <p:cNvSpPr txBox="1"/>
          <p:nvPr/>
        </p:nvSpPr>
        <p:spPr>
          <a:xfrm>
            <a:off x="1041537" y="3686341"/>
            <a:ext cx="6721339" cy="4025269"/>
          </a:xfrm>
          <a:prstGeom prst="rect">
            <a:avLst/>
          </a:prstGeom>
        </p:spPr>
        <p:txBody>
          <a:bodyPr wrap="square" lIns="0" tIns="0" rIns="0" bIns="0" rtlCol="0" anchor="t">
            <a:spAutoFit/>
          </a:bodyPr>
          <a:lstStyle/>
          <a:p>
            <a:pPr algn="ctr">
              <a:lnSpc>
                <a:spcPts val="6414"/>
              </a:lnSpc>
              <a:spcBef>
                <a:spcPct val="0"/>
              </a:spcBef>
            </a:pPr>
            <a:r>
              <a:rPr lang="fi-FI" sz="4000" b="1" dirty="0">
                <a:solidFill>
                  <a:srgbClr val="304698"/>
                </a:solidFill>
                <a:latin typeface="Montserrat" panose="00000500000000000000" pitchFamily="2" charset="0"/>
              </a:rPr>
              <a:t>Globalt sett används bara 3 %</a:t>
            </a:r>
            <a:r>
              <a:rPr lang="fi-FI" sz="4000" dirty="0">
                <a:latin typeface="Montserrat" panose="00000500000000000000" pitchFamily="2" charset="0"/>
              </a:rPr>
              <a:t> av missionsresurserna för att nå de onådda.</a:t>
            </a:r>
            <a:endParaRPr lang="en-US" sz="4000" b="1" spc="38" dirty="0">
              <a:solidFill>
                <a:srgbClr val="304698"/>
              </a:solidFill>
              <a:latin typeface="Montserrat Bold"/>
              <a:ea typeface="Montserrat Bold"/>
              <a:cs typeface="Montserrat Bold"/>
              <a:sym typeface="Montserrat Bold"/>
            </a:endParaRPr>
          </a:p>
        </p:txBody>
      </p:sp>
      <p:sp>
        <p:nvSpPr>
          <p:cNvPr id="2" name="Tasakylkinen kolmio 1">
            <a:extLst>
              <a:ext uri="{FF2B5EF4-FFF2-40B4-BE49-F238E27FC236}">
                <a16:creationId xmlns:a16="http://schemas.microsoft.com/office/drawing/2014/main" id="{10E342C8-A4BC-7CD9-9F0D-847C5A3D8B3F}"/>
              </a:ext>
            </a:extLst>
          </p:cNvPr>
          <p:cNvSpPr/>
          <p:nvPr/>
        </p:nvSpPr>
        <p:spPr>
          <a:xfrm rot="5400000">
            <a:off x="7158038" y="5398396"/>
            <a:ext cx="3886200" cy="762000"/>
          </a:xfrm>
          <a:prstGeom prst="triangle">
            <a:avLst/>
          </a:prstGeom>
          <a:solidFill>
            <a:srgbClr val="3046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TextBox 9">
            <a:extLst>
              <a:ext uri="{FF2B5EF4-FFF2-40B4-BE49-F238E27FC236}">
                <a16:creationId xmlns:a16="http://schemas.microsoft.com/office/drawing/2014/main" id="{9BA82586-3780-BC46-2EBD-28EDAE0A026C}"/>
              </a:ext>
            </a:extLst>
          </p:cNvPr>
          <p:cNvSpPr txBox="1"/>
          <p:nvPr/>
        </p:nvSpPr>
        <p:spPr>
          <a:xfrm>
            <a:off x="10439400" y="4507078"/>
            <a:ext cx="6721339" cy="2383794"/>
          </a:xfrm>
          <a:prstGeom prst="rect">
            <a:avLst/>
          </a:prstGeom>
        </p:spPr>
        <p:txBody>
          <a:bodyPr wrap="square" lIns="0" tIns="0" rIns="0" bIns="0" rtlCol="0" anchor="t">
            <a:spAutoFit/>
          </a:bodyPr>
          <a:lstStyle/>
          <a:p>
            <a:pPr algn="ctr">
              <a:lnSpc>
                <a:spcPts val="6414"/>
              </a:lnSpc>
              <a:spcBef>
                <a:spcPct val="0"/>
              </a:spcBef>
            </a:pPr>
            <a:r>
              <a:rPr lang="fi-FI" sz="4000" b="1" dirty="0">
                <a:solidFill>
                  <a:srgbClr val="304698"/>
                </a:solidFill>
                <a:latin typeface="Montserrat" panose="00000500000000000000" pitchFamily="2" charset="0"/>
              </a:rPr>
              <a:t>Vi går dit där det finns få eller inga kristna och kyrkor.</a:t>
            </a:r>
          </a:p>
        </p:txBody>
      </p:sp>
      <p:pic>
        <p:nvPicPr>
          <p:cNvPr id="6" name="Kuva 5">
            <a:extLst>
              <a:ext uri="{FF2B5EF4-FFF2-40B4-BE49-F238E27FC236}">
                <a16:creationId xmlns:a16="http://schemas.microsoft.com/office/drawing/2014/main" id="{D359CDC8-F514-9328-1CB8-741680A2F9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58478" y="273597"/>
            <a:ext cx="4381973" cy="694542"/>
          </a:xfrm>
          <a:prstGeom prst="rect">
            <a:avLst/>
          </a:prstGeom>
        </p:spPr>
      </p:pic>
    </p:spTree>
    <p:extLst>
      <p:ext uri="{BB962C8B-B14F-4D97-AF65-F5344CB8AC3E}">
        <p14:creationId xmlns:p14="http://schemas.microsoft.com/office/powerpoint/2010/main" val="32703057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p:cNvSpPr txBox="1"/>
          <p:nvPr/>
        </p:nvSpPr>
        <p:spPr>
          <a:xfrm>
            <a:off x="7772400" y="4301377"/>
            <a:ext cx="10368051" cy="3939540"/>
          </a:xfrm>
          <a:prstGeom prst="rect">
            <a:avLst/>
          </a:prstGeom>
        </p:spPr>
        <p:txBody>
          <a:bodyPr wrap="square" lIns="0" tIns="0" rIns="0" bIns="0" rtlCol="0" anchor="t">
            <a:spAutoFit/>
          </a:bodyPr>
          <a:lstStyle/>
          <a:p>
            <a:r>
              <a:rPr lang="fi-FI" sz="3200" spc="27" dirty="0">
                <a:solidFill>
                  <a:srgbClr val="010101"/>
                </a:solidFill>
                <a:latin typeface="Montserrat"/>
                <a:ea typeface="Montserrat"/>
                <a:cs typeface="Montserrat"/>
                <a:sym typeface="Montserrat"/>
              </a:rPr>
              <a:t>Vår vision </a:t>
            </a:r>
            <a:r>
              <a:rPr lang="fi-FI" sz="3200" spc="27" dirty="0" err="1">
                <a:solidFill>
                  <a:srgbClr val="010101"/>
                </a:solidFill>
                <a:latin typeface="Montserrat" panose="00000500000000000000" pitchFamily="2" charset="0"/>
                <a:ea typeface="Montserrat"/>
                <a:cs typeface="Montserrat"/>
                <a:sym typeface="Montserrat"/>
              </a:rPr>
              <a:t>är</a:t>
            </a:r>
            <a:r>
              <a:rPr lang="fi-FI" sz="3200" spc="27" dirty="0">
                <a:solidFill>
                  <a:srgbClr val="010101"/>
                </a:solidFill>
                <a:latin typeface="Montserrat" panose="00000500000000000000" pitchFamily="2" charset="0"/>
                <a:ea typeface="Montserrat"/>
                <a:cs typeface="Montserrat"/>
                <a:sym typeface="Montserrat"/>
              </a:rPr>
              <a:t> </a:t>
            </a:r>
            <a:r>
              <a:rPr lang="fi-FI" sz="3200" b="1" dirty="0" err="1">
                <a:latin typeface="Montserrat" panose="00000500000000000000" pitchFamily="2" charset="0"/>
              </a:rPr>
              <a:t>holistisk</a:t>
            </a:r>
            <a:r>
              <a:rPr lang="fi-FI" sz="3200" spc="27" dirty="0">
                <a:solidFill>
                  <a:srgbClr val="010101"/>
                </a:solidFill>
                <a:latin typeface="Montserrat"/>
                <a:ea typeface="Montserrat"/>
                <a:cs typeface="Montserrat"/>
                <a:sym typeface="Montserrat"/>
              </a:rPr>
              <a:t>: vi förkunnar evangeliet </a:t>
            </a:r>
            <a:r>
              <a:rPr lang="fi-FI" sz="3200" spc="27" dirty="0" err="1">
                <a:solidFill>
                  <a:srgbClr val="010101"/>
                </a:solidFill>
                <a:latin typeface="Montserrat"/>
                <a:ea typeface="Montserrat"/>
                <a:cs typeface="Montserrat"/>
                <a:sym typeface="Montserrat"/>
              </a:rPr>
              <a:t>och</a:t>
            </a:r>
            <a:r>
              <a:rPr lang="fi-FI" sz="3200" spc="27" dirty="0">
                <a:solidFill>
                  <a:srgbClr val="010101"/>
                </a:solidFill>
                <a:latin typeface="Montserrat"/>
                <a:ea typeface="Montserrat"/>
                <a:cs typeface="Montserrat"/>
                <a:sym typeface="Montserrat"/>
              </a:rPr>
              <a:t> </a:t>
            </a:r>
            <a:r>
              <a:rPr lang="fi-FI" sz="3200" spc="27" dirty="0" err="1">
                <a:solidFill>
                  <a:srgbClr val="010101"/>
                </a:solidFill>
                <a:latin typeface="Montserrat" panose="00000500000000000000" pitchFamily="2" charset="0"/>
                <a:ea typeface="Montserrat"/>
                <a:cs typeface="Montserrat"/>
                <a:sym typeface="Montserrat"/>
              </a:rPr>
              <a:t>förbättrar</a:t>
            </a:r>
            <a:r>
              <a:rPr lang="fi-FI" sz="3200" spc="27" dirty="0">
                <a:solidFill>
                  <a:srgbClr val="010101"/>
                </a:solidFill>
                <a:latin typeface="Montserrat" panose="00000500000000000000" pitchFamily="2" charset="0"/>
                <a:ea typeface="Montserrat"/>
                <a:cs typeface="Montserrat"/>
                <a:sym typeface="Montserrat"/>
              </a:rPr>
              <a:t> </a:t>
            </a:r>
            <a:r>
              <a:rPr lang="fi-FI" sz="3200" dirty="0" err="1">
                <a:latin typeface="Montserrat" panose="00000500000000000000" pitchFamily="2" charset="0"/>
              </a:rPr>
              <a:t>människors</a:t>
            </a:r>
            <a:r>
              <a:rPr lang="fi-FI" sz="3200" dirty="0">
                <a:latin typeface="Montserrat" panose="00000500000000000000" pitchFamily="2" charset="0"/>
              </a:rPr>
              <a:t> </a:t>
            </a:r>
            <a:r>
              <a:rPr lang="fi-FI" sz="3200" dirty="0" err="1">
                <a:latin typeface="Montserrat" panose="00000500000000000000" pitchFamily="2" charset="0"/>
              </a:rPr>
              <a:t>levnadsförhållanden</a:t>
            </a:r>
            <a:r>
              <a:rPr lang="fi-FI" sz="3200" spc="27" dirty="0">
                <a:solidFill>
                  <a:srgbClr val="010101"/>
                </a:solidFill>
                <a:latin typeface="Montserrat" panose="00000500000000000000" pitchFamily="2" charset="0"/>
                <a:ea typeface="Montserrat"/>
                <a:cs typeface="Montserrat"/>
                <a:sym typeface="Montserrat"/>
              </a:rPr>
              <a:t>.  </a:t>
            </a:r>
          </a:p>
          <a:p>
            <a:endParaRPr lang="fi-FI" sz="3200" spc="27" dirty="0">
              <a:solidFill>
                <a:srgbClr val="010101"/>
              </a:solidFill>
              <a:latin typeface="Montserrat"/>
              <a:ea typeface="Montserrat"/>
              <a:cs typeface="Montserrat"/>
              <a:sym typeface="Montserrat"/>
            </a:endParaRPr>
          </a:p>
          <a:p>
            <a:r>
              <a:rPr lang="fi-FI" sz="3200" dirty="0" err="1">
                <a:latin typeface="Montserrat" panose="00000500000000000000" pitchFamily="2" charset="0"/>
              </a:rPr>
              <a:t>Uppdraget</a:t>
            </a:r>
            <a:r>
              <a:rPr lang="fi-FI" sz="3200" dirty="0">
                <a:latin typeface="Montserrat" panose="00000500000000000000" pitchFamily="2" charset="0"/>
              </a:rPr>
              <a:t> </a:t>
            </a:r>
            <a:r>
              <a:rPr lang="fi-FI" sz="3200" dirty="0" err="1">
                <a:latin typeface="Montserrat" panose="00000500000000000000" pitchFamily="2" charset="0"/>
              </a:rPr>
              <a:t>förverkligas</a:t>
            </a:r>
            <a:r>
              <a:rPr lang="fi-FI" sz="3200" dirty="0">
                <a:latin typeface="Montserrat" panose="00000500000000000000" pitchFamily="2" charset="0"/>
              </a:rPr>
              <a:t> </a:t>
            </a:r>
            <a:r>
              <a:rPr lang="fi-FI" sz="3200" dirty="0" err="1">
                <a:latin typeface="Montserrat" panose="00000500000000000000" pitchFamily="2" charset="0"/>
              </a:rPr>
              <a:t>genom</a:t>
            </a:r>
            <a:r>
              <a:rPr lang="fi-FI" sz="3200" b="1" dirty="0">
                <a:latin typeface="Montserrat" panose="00000500000000000000" pitchFamily="2" charset="0"/>
              </a:rPr>
              <a:t> </a:t>
            </a:r>
            <a:r>
              <a:rPr lang="fi-FI" sz="3200" b="1" dirty="0" err="1">
                <a:latin typeface="Montserrat" panose="00000500000000000000" pitchFamily="2" charset="0"/>
              </a:rPr>
              <a:t>samverkan</a:t>
            </a:r>
            <a:r>
              <a:rPr lang="fi-FI" sz="3200" dirty="0">
                <a:latin typeface="Montserrat" panose="00000500000000000000" pitchFamily="2" charset="0"/>
              </a:rPr>
              <a:t> </a:t>
            </a:r>
            <a:br>
              <a:rPr lang="fi-FI" sz="3200" dirty="0">
                <a:latin typeface="Montserrat" panose="00000500000000000000" pitchFamily="2" charset="0"/>
              </a:rPr>
            </a:br>
            <a:r>
              <a:rPr lang="fi-FI" sz="3200" dirty="0" err="1">
                <a:latin typeface="Montserrat" panose="00000500000000000000" pitchFamily="2" charset="0"/>
              </a:rPr>
              <a:t>mellan</a:t>
            </a:r>
            <a:r>
              <a:rPr lang="fi-FI" sz="3200" dirty="0">
                <a:latin typeface="Montserrat" panose="00000500000000000000" pitchFamily="2" charset="0"/>
              </a:rPr>
              <a:t> </a:t>
            </a:r>
            <a:r>
              <a:rPr lang="fi-FI" sz="3200" dirty="0" err="1">
                <a:latin typeface="Montserrat" panose="00000500000000000000" pitchFamily="2" charset="0"/>
              </a:rPr>
              <a:t>privata</a:t>
            </a:r>
            <a:r>
              <a:rPr lang="fi-FI" sz="3200" dirty="0">
                <a:latin typeface="Montserrat" panose="00000500000000000000" pitchFamily="2" charset="0"/>
              </a:rPr>
              <a:t> </a:t>
            </a:r>
            <a:r>
              <a:rPr lang="fi-FI" sz="3200" dirty="0" err="1">
                <a:latin typeface="Montserrat" panose="00000500000000000000" pitchFamily="2" charset="0"/>
              </a:rPr>
              <a:t>understödjare</a:t>
            </a:r>
            <a:r>
              <a:rPr lang="fi-FI" sz="3200" dirty="0"/>
              <a:t> </a:t>
            </a:r>
            <a:r>
              <a:rPr lang="fi-FI" sz="3200" dirty="0" err="1">
                <a:latin typeface="Montserrat" panose="00000500000000000000" pitchFamily="2" charset="0"/>
              </a:rPr>
              <a:t>och</a:t>
            </a:r>
            <a:r>
              <a:rPr lang="fi-FI" sz="3200" dirty="0">
                <a:latin typeface="Montserrat" panose="00000500000000000000" pitchFamily="2" charset="0"/>
              </a:rPr>
              <a:t> </a:t>
            </a:r>
            <a:r>
              <a:rPr lang="fi-FI" sz="3200" dirty="0" err="1">
                <a:latin typeface="Montserrat" panose="00000500000000000000" pitchFamily="2" charset="0"/>
              </a:rPr>
              <a:t>församlingar</a:t>
            </a:r>
            <a:r>
              <a:rPr lang="fi-FI" sz="3200" spc="27" dirty="0">
                <a:solidFill>
                  <a:srgbClr val="010101"/>
                </a:solidFill>
                <a:latin typeface="Montserrat" panose="00000500000000000000" pitchFamily="2" charset="0"/>
                <a:ea typeface="Montserrat"/>
                <a:cs typeface="Montserrat"/>
                <a:sym typeface="Montserrat"/>
              </a:rPr>
              <a:t>. </a:t>
            </a:r>
          </a:p>
          <a:p>
            <a:r>
              <a:rPr lang="fi-FI" sz="3200" spc="27" dirty="0">
                <a:solidFill>
                  <a:srgbClr val="010101"/>
                </a:solidFill>
                <a:latin typeface="Montserrat"/>
                <a:ea typeface="Montserrat"/>
                <a:cs typeface="Montserrat"/>
                <a:sym typeface="Montserrat"/>
              </a:rPr>
              <a:t>Vi kallar kristna att hitta sin plats i missionsuppdraget.</a:t>
            </a:r>
            <a:endParaRPr lang="fi-FI" sz="3200" dirty="0"/>
          </a:p>
          <a:p>
            <a:endParaRPr lang="en-US" sz="3200" spc="27" dirty="0">
              <a:solidFill>
                <a:srgbClr val="010101"/>
              </a:solidFill>
              <a:latin typeface="Montserrat"/>
              <a:ea typeface="Montserrat"/>
              <a:cs typeface="Montserrat"/>
              <a:sym typeface="Montserrat"/>
            </a:endParaRPr>
          </a:p>
        </p:txBody>
      </p:sp>
      <p:sp>
        <p:nvSpPr>
          <p:cNvPr id="10" name="Freeform 3">
            <a:extLst>
              <a:ext uri="{FF2B5EF4-FFF2-40B4-BE49-F238E27FC236}">
                <a16:creationId xmlns:a16="http://schemas.microsoft.com/office/drawing/2014/main" id="{6DF0F255-4E20-CD92-198B-C6C72F751F93}"/>
              </a:ext>
            </a:extLst>
          </p:cNvPr>
          <p:cNvSpPr/>
          <p:nvPr/>
        </p:nvSpPr>
        <p:spPr>
          <a:xfrm rot="859585">
            <a:off x="6296428" y="-393399"/>
            <a:ext cx="1088513" cy="11908815"/>
          </a:xfrm>
          <a:custGeom>
            <a:avLst/>
            <a:gdLst/>
            <a:ahLst/>
            <a:cxnLst/>
            <a:rect l="l" t="t" r="r" b="b"/>
            <a:pathLst>
              <a:path w="286687" h="3136478">
                <a:moveTo>
                  <a:pt x="0" y="0"/>
                </a:moveTo>
                <a:lnTo>
                  <a:pt x="286687" y="0"/>
                </a:lnTo>
                <a:lnTo>
                  <a:pt x="286687" y="3136478"/>
                </a:lnTo>
                <a:lnTo>
                  <a:pt x="0" y="3136478"/>
                </a:lnTo>
                <a:close/>
              </a:path>
            </a:pathLst>
          </a:custGeom>
          <a:gradFill rotWithShape="1">
            <a:gsLst>
              <a:gs pos="0">
                <a:srgbClr val="696969">
                  <a:alpha val="41040"/>
                </a:srgbClr>
              </a:gs>
              <a:gs pos="33333">
                <a:srgbClr val="B4B4B4">
                  <a:alpha val="47025"/>
                </a:srgbClr>
              </a:gs>
              <a:gs pos="66667">
                <a:srgbClr val="EEEEEE">
                  <a:alpha val="40185"/>
                </a:srgbClr>
              </a:gs>
              <a:gs pos="100000">
                <a:srgbClr val="FBFBFB">
                  <a:alpha val="12540"/>
                </a:srgbClr>
              </a:gs>
            </a:gsLst>
            <a:lin ang="0"/>
          </a:gradFill>
          <a:ln cap="sq">
            <a:noFill/>
            <a:prstDash val="solid"/>
            <a:miter/>
          </a:ln>
        </p:spPr>
        <p:txBody>
          <a:bodyPr/>
          <a:lstStyle/>
          <a:p>
            <a:endParaRPr lang="fi-FI" dirty="0"/>
          </a:p>
        </p:txBody>
      </p:sp>
      <p:grpSp>
        <p:nvGrpSpPr>
          <p:cNvPr id="5" name="Group 5"/>
          <p:cNvGrpSpPr/>
          <p:nvPr/>
        </p:nvGrpSpPr>
        <p:grpSpPr>
          <a:xfrm>
            <a:off x="-2512391" y="-171450"/>
            <a:ext cx="10513391" cy="10629900"/>
            <a:chOff x="50682" y="-182336"/>
            <a:chExt cx="8858797" cy="10629900"/>
          </a:xfrm>
        </p:grpSpPr>
        <p:sp>
          <p:nvSpPr>
            <p:cNvPr id="6" name="Freeform 6"/>
            <p:cNvSpPr/>
            <p:nvPr/>
          </p:nvSpPr>
          <p:spPr>
            <a:xfrm>
              <a:off x="50682" y="-182336"/>
              <a:ext cx="8858797" cy="10629900"/>
            </a:xfrm>
            <a:custGeom>
              <a:avLst/>
              <a:gdLst/>
              <a:ahLst/>
              <a:cxnLst/>
              <a:rect l="l" t="t" r="r" b="b"/>
              <a:pathLst>
                <a:path w="8585708" h="10287000">
                  <a:moveTo>
                    <a:pt x="8585708" y="762"/>
                  </a:moveTo>
                  <a:cubicBezTo>
                    <a:pt x="8581644" y="20447"/>
                    <a:pt x="8577961" y="40132"/>
                    <a:pt x="8573515" y="59690"/>
                  </a:cubicBezTo>
                  <a:cubicBezTo>
                    <a:pt x="8478139" y="485521"/>
                    <a:pt x="8382635" y="911225"/>
                    <a:pt x="8287258" y="1337056"/>
                  </a:cubicBezTo>
                  <a:cubicBezTo>
                    <a:pt x="8146288" y="1966722"/>
                    <a:pt x="8005699" y="2596388"/>
                    <a:pt x="7864601" y="3225927"/>
                  </a:cubicBezTo>
                  <a:cubicBezTo>
                    <a:pt x="7691247" y="3999103"/>
                    <a:pt x="7517384" y="4772152"/>
                    <a:pt x="7344028" y="5545328"/>
                  </a:cubicBezTo>
                  <a:cubicBezTo>
                    <a:pt x="7194676" y="6211443"/>
                    <a:pt x="7045578" y="6877558"/>
                    <a:pt x="6896353" y="7543800"/>
                  </a:cubicBezTo>
                  <a:cubicBezTo>
                    <a:pt x="6765289" y="8129016"/>
                    <a:pt x="6634480" y="8714105"/>
                    <a:pt x="6503162" y="9299194"/>
                  </a:cubicBezTo>
                  <a:cubicBezTo>
                    <a:pt x="6429375" y="9628251"/>
                    <a:pt x="6354953" y="9957181"/>
                    <a:pt x="6280785" y="10286238"/>
                  </a:cubicBezTo>
                  <a:cubicBezTo>
                    <a:pt x="4199382" y="10286238"/>
                    <a:pt x="2118106" y="10286111"/>
                    <a:pt x="36830" y="10287000"/>
                  </a:cubicBezTo>
                  <a:cubicBezTo>
                    <a:pt x="6731" y="10287000"/>
                    <a:pt x="0" y="10280269"/>
                    <a:pt x="0" y="10250043"/>
                  </a:cubicBezTo>
                  <a:cubicBezTo>
                    <a:pt x="762" y="6845681"/>
                    <a:pt x="762" y="3441319"/>
                    <a:pt x="0" y="36957"/>
                  </a:cubicBezTo>
                  <a:cubicBezTo>
                    <a:pt x="0" y="6731"/>
                    <a:pt x="6731" y="0"/>
                    <a:pt x="36830" y="0"/>
                  </a:cubicBezTo>
                  <a:cubicBezTo>
                    <a:pt x="2886456" y="762"/>
                    <a:pt x="5736082" y="762"/>
                    <a:pt x="8585708" y="762"/>
                  </a:cubicBezTo>
                  <a:close/>
                </a:path>
              </a:pathLst>
            </a:custGeom>
            <a:blipFill>
              <a:blip r:embed="rId3">
                <a:extLst>
                  <a:ext uri="{28A0092B-C50C-407E-A947-70E740481C1C}">
                    <a14:useLocalDpi xmlns:a14="http://schemas.microsoft.com/office/drawing/2010/main" val="0"/>
                  </a:ext>
                </a:extLst>
              </a:blip>
              <a:stretch>
                <a:fillRect l="1" r="-20874"/>
              </a:stretch>
            </a:blipFill>
          </p:spPr>
          <p:txBody>
            <a:bodyPr/>
            <a:lstStyle/>
            <a:p>
              <a:endParaRPr lang="fi-FI" dirty="0"/>
            </a:p>
          </p:txBody>
        </p:sp>
      </p:grpSp>
      <p:sp>
        <p:nvSpPr>
          <p:cNvPr id="12" name="TextBox 9">
            <a:extLst>
              <a:ext uri="{FF2B5EF4-FFF2-40B4-BE49-F238E27FC236}">
                <a16:creationId xmlns:a16="http://schemas.microsoft.com/office/drawing/2014/main" id="{AB9E47F1-23F2-76E6-2DCE-E3FAEB2BBDDA}"/>
              </a:ext>
            </a:extLst>
          </p:cNvPr>
          <p:cNvSpPr txBox="1"/>
          <p:nvPr/>
        </p:nvSpPr>
        <p:spPr>
          <a:xfrm>
            <a:off x="5791200" y="9284020"/>
            <a:ext cx="9268115" cy="678904"/>
          </a:xfrm>
          <a:prstGeom prst="rect">
            <a:avLst/>
          </a:prstGeom>
        </p:spPr>
        <p:txBody>
          <a:bodyPr wrap="square" lIns="0" tIns="0" rIns="0" bIns="0" rtlCol="0" anchor="t">
            <a:spAutoFit/>
          </a:bodyPr>
          <a:lstStyle/>
          <a:p>
            <a:pPr>
              <a:lnSpc>
                <a:spcPts val="6414"/>
              </a:lnSpc>
              <a:spcBef>
                <a:spcPct val="0"/>
              </a:spcBef>
            </a:pPr>
            <a:r>
              <a:rPr lang="fi-FI" sz="2000" b="1" dirty="0">
                <a:solidFill>
                  <a:srgbClr val="304698"/>
                </a:solidFill>
                <a:latin typeface="Montserrat" panose="00000500000000000000" pitchFamily="2" charset="0"/>
              </a:rPr>
              <a:t>Ulan-</a:t>
            </a:r>
            <a:r>
              <a:rPr lang="fi-FI" sz="2000" b="1" dirty="0" err="1">
                <a:solidFill>
                  <a:srgbClr val="304698"/>
                </a:solidFill>
                <a:latin typeface="Montserrat" panose="00000500000000000000" pitchFamily="2" charset="0"/>
              </a:rPr>
              <a:t>Ude</a:t>
            </a:r>
            <a:r>
              <a:rPr lang="fi-FI" sz="2000" b="1" dirty="0">
                <a:solidFill>
                  <a:srgbClr val="304698"/>
                </a:solidFill>
                <a:latin typeface="Montserrat" panose="00000500000000000000" pitchFamily="2" charset="0"/>
              </a:rPr>
              <a:t>-kyrkan, Östsibirien</a:t>
            </a:r>
            <a:endParaRPr lang="en-US" sz="2000" spc="38" dirty="0">
              <a:solidFill>
                <a:srgbClr val="304698"/>
              </a:solidFill>
              <a:latin typeface="Montserrat Bold"/>
              <a:ea typeface="Montserrat Bold"/>
              <a:cs typeface="Montserrat Bold"/>
              <a:sym typeface="Montserrat Bold"/>
            </a:endParaRPr>
          </a:p>
        </p:txBody>
      </p:sp>
      <p:pic>
        <p:nvPicPr>
          <p:cNvPr id="3" name="Kuva 2">
            <a:extLst>
              <a:ext uri="{FF2B5EF4-FFF2-40B4-BE49-F238E27FC236}">
                <a16:creationId xmlns:a16="http://schemas.microsoft.com/office/drawing/2014/main" id="{7572CB5A-9DD3-6E5D-68D2-170D036606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58478" y="273597"/>
            <a:ext cx="4381973" cy="69454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764344">
            <a:off x="6862218" y="-923721"/>
            <a:ext cx="1088513" cy="11908815"/>
            <a:chOff x="0" y="0"/>
            <a:chExt cx="286687" cy="3136478"/>
          </a:xfrm>
        </p:grpSpPr>
        <p:sp>
          <p:nvSpPr>
            <p:cNvPr id="3" name="Freeform 3"/>
            <p:cNvSpPr/>
            <p:nvPr/>
          </p:nvSpPr>
          <p:spPr>
            <a:xfrm>
              <a:off x="0" y="0"/>
              <a:ext cx="286687" cy="3136478"/>
            </a:xfrm>
            <a:custGeom>
              <a:avLst/>
              <a:gdLst/>
              <a:ahLst/>
              <a:cxnLst/>
              <a:rect l="l" t="t" r="r" b="b"/>
              <a:pathLst>
                <a:path w="286687" h="3136478">
                  <a:moveTo>
                    <a:pt x="0" y="0"/>
                  </a:moveTo>
                  <a:lnTo>
                    <a:pt x="286687" y="0"/>
                  </a:lnTo>
                  <a:lnTo>
                    <a:pt x="286687" y="3136478"/>
                  </a:lnTo>
                  <a:lnTo>
                    <a:pt x="0" y="3136478"/>
                  </a:lnTo>
                  <a:close/>
                </a:path>
              </a:pathLst>
            </a:custGeom>
            <a:gradFill rotWithShape="1">
              <a:gsLst>
                <a:gs pos="0">
                  <a:srgbClr val="696969">
                    <a:alpha val="41040"/>
                  </a:srgbClr>
                </a:gs>
                <a:gs pos="33333">
                  <a:srgbClr val="B4B4B4">
                    <a:alpha val="47025"/>
                  </a:srgbClr>
                </a:gs>
                <a:gs pos="66667">
                  <a:srgbClr val="EEEEEE">
                    <a:alpha val="40185"/>
                  </a:srgbClr>
                </a:gs>
                <a:gs pos="100000">
                  <a:srgbClr val="FBFBFB">
                    <a:alpha val="12540"/>
                  </a:srgbClr>
                </a:gs>
              </a:gsLst>
              <a:lin ang="0"/>
            </a:gradFill>
            <a:ln cap="sq">
              <a:noFill/>
              <a:prstDash val="solid"/>
              <a:miter/>
            </a:ln>
          </p:spPr>
          <p:txBody>
            <a:bodyPr/>
            <a:lstStyle/>
            <a:p>
              <a:endParaRPr lang="fi-FI"/>
            </a:p>
          </p:txBody>
        </p:sp>
        <p:sp>
          <p:nvSpPr>
            <p:cNvPr id="4" name="TextBox 4"/>
            <p:cNvSpPr txBox="1"/>
            <p:nvPr/>
          </p:nvSpPr>
          <p:spPr>
            <a:xfrm>
              <a:off x="0" y="-19050"/>
              <a:ext cx="286687" cy="3155528"/>
            </a:xfrm>
            <a:prstGeom prst="rect">
              <a:avLst/>
            </a:prstGeom>
          </p:spPr>
          <p:txBody>
            <a:bodyPr lIns="50800" tIns="50800" rIns="50800" bIns="50800" rtlCol="0" anchor="ctr"/>
            <a:lstStyle/>
            <a:p>
              <a:pPr marL="0" lvl="0" indent="0" algn="ctr">
                <a:lnSpc>
                  <a:spcPts val="2859"/>
                </a:lnSpc>
                <a:spcBef>
                  <a:spcPct val="0"/>
                </a:spcBef>
              </a:pPr>
              <a:endParaRPr/>
            </a:p>
          </p:txBody>
        </p:sp>
      </p:grpSp>
      <p:grpSp>
        <p:nvGrpSpPr>
          <p:cNvPr id="5" name="Group 5"/>
          <p:cNvGrpSpPr/>
          <p:nvPr/>
        </p:nvGrpSpPr>
        <p:grpSpPr>
          <a:xfrm>
            <a:off x="-387998" y="0"/>
            <a:ext cx="8585708" cy="10287000"/>
            <a:chOff x="0" y="0"/>
            <a:chExt cx="8585708" cy="10287000"/>
          </a:xfrm>
        </p:grpSpPr>
        <p:sp>
          <p:nvSpPr>
            <p:cNvPr id="6" name="Freeform 6"/>
            <p:cNvSpPr/>
            <p:nvPr/>
          </p:nvSpPr>
          <p:spPr>
            <a:xfrm>
              <a:off x="0" y="0"/>
              <a:ext cx="8585708" cy="10287000"/>
            </a:xfrm>
            <a:custGeom>
              <a:avLst/>
              <a:gdLst/>
              <a:ahLst/>
              <a:cxnLst/>
              <a:rect l="l" t="t" r="r" b="b"/>
              <a:pathLst>
                <a:path w="8585708" h="10287000">
                  <a:moveTo>
                    <a:pt x="8585708" y="762"/>
                  </a:moveTo>
                  <a:cubicBezTo>
                    <a:pt x="8581644" y="20447"/>
                    <a:pt x="8577961" y="40132"/>
                    <a:pt x="8573515" y="59690"/>
                  </a:cubicBezTo>
                  <a:cubicBezTo>
                    <a:pt x="8478139" y="485521"/>
                    <a:pt x="8382635" y="911225"/>
                    <a:pt x="8287258" y="1337056"/>
                  </a:cubicBezTo>
                  <a:cubicBezTo>
                    <a:pt x="8146288" y="1966722"/>
                    <a:pt x="8005699" y="2596388"/>
                    <a:pt x="7864601" y="3225927"/>
                  </a:cubicBezTo>
                  <a:cubicBezTo>
                    <a:pt x="7691247" y="3999103"/>
                    <a:pt x="7517384" y="4772152"/>
                    <a:pt x="7344028" y="5545328"/>
                  </a:cubicBezTo>
                  <a:cubicBezTo>
                    <a:pt x="7194676" y="6211443"/>
                    <a:pt x="7045578" y="6877558"/>
                    <a:pt x="6896353" y="7543800"/>
                  </a:cubicBezTo>
                  <a:cubicBezTo>
                    <a:pt x="6765289" y="8129016"/>
                    <a:pt x="6634480" y="8714105"/>
                    <a:pt x="6503162" y="9299194"/>
                  </a:cubicBezTo>
                  <a:cubicBezTo>
                    <a:pt x="6429375" y="9628251"/>
                    <a:pt x="6354953" y="9957181"/>
                    <a:pt x="6280785" y="10286238"/>
                  </a:cubicBezTo>
                  <a:cubicBezTo>
                    <a:pt x="4199382" y="10286238"/>
                    <a:pt x="2118106" y="10286111"/>
                    <a:pt x="36830" y="10287000"/>
                  </a:cubicBezTo>
                  <a:cubicBezTo>
                    <a:pt x="6731" y="10287000"/>
                    <a:pt x="0" y="10280269"/>
                    <a:pt x="0" y="10250043"/>
                  </a:cubicBezTo>
                  <a:cubicBezTo>
                    <a:pt x="762" y="6845681"/>
                    <a:pt x="762" y="3441319"/>
                    <a:pt x="0" y="36957"/>
                  </a:cubicBezTo>
                  <a:cubicBezTo>
                    <a:pt x="0" y="6731"/>
                    <a:pt x="6731" y="0"/>
                    <a:pt x="36830" y="0"/>
                  </a:cubicBezTo>
                  <a:cubicBezTo>
                    <a:pt x="2886456" y="762"/>
                    <a:pt x="5736082" y="762"/>
                    <a:pt x="8585708" y="762"/>
                  </a:cubicBezTo>
                  <a:close/>
                </a:path>
              </a:pathLst>
            </a:custGeom>
            <a:blipFill>
              <a:blip r:embed="rId3"/>
              <a:stretch>
                <a:fillRect t="-13175" b="-12331"/>
              </a:stretch>
            </a:blipFill>
          </p:spPr>
          <p:txBody>
            <a:bodyPr/>
            <a:lstStyle/>
            <a:p>
              <a:endParaRPr lang="fi-FI"/>
            </a:p>
          </p:txBody>
        </p:sp>
      </p:grpSp>
      <p:sp>
        <p:nvSpPr>
          <p:cNvPr id="8" name="TextBox 8"/>
          <p:cNvSpPr txBox="1"/>
          <p:nvPr/>
        </p:nvSpPr>
        <p:spPr>
          <a:xfrm>
            <a:off x="8077199" y="3908177"/>
            <a:ext cx="10210801" cy="4490909"/>
          </a:xfrm>
          <a:prstGeom prst="rect">
            <a:avLst/>
          </a:prstGeom>
        </p:spPr>
        <p:txBody>
          <a:bodyPr wrap="square" lIns="0" tIns="0" rIns="0" bIns="0" rtlCol="0" anchor="t">
            <a:spAutoFit/>
          </a:bodyPr>
          <a:lstStyle/>
          <a:p>
            <a:pPr marL="457200" indent="-457200">
              <a:buFont typeface="Arial"/>
              <a:buChar char="•"/>
            </a:pPr>
            <a:r>
              <a:rPr lang="fi-FI" sz="3200" spc="27" dirty="0">
                <a:solidFill>
                  <a:srgbClr val="010101"/>
                </a:solidFill>
                <a:latin typeface="Montserrat" panose="00000500000000000000" pitchFamily="2" charset="0"/>
                <a:ea typeface="Montserrat"/>
                <a:cs typeface="Montserrat"/>
                <a:sym typeface="Montserrat"/>
              </a:rPr>
              <a:t>Såningsmannen är kyrkans missionsorganisation och utrikesministeriets långvariga partner inom utvecklingssamarbete.</a:t>
            </a:r>
          </a:p>
          <a:p>
            <a:pPr marL="457200" indent="-457200">
              <a:buFont typeface="Arial"/>
              <a:buChar char="•"/>
            </a:pPr>
            <a:r>
              <a:rPr lang="fi-FI" sz="3200" spc="27" dirty="0">
                <a:solidFill>
                  <a:srgbClr val="010101"/>
                </a:solidFill>
                <a:latin typeface="Montserrat" panose="00000500000000000000" pitchFamily="2" charset="0"/>
                <a:ea typeface="Montserrat"/>
                <a:cs typeface="Montserrat"/>
                <a:sym typeface="Montserrat"/>
              </a:rPr>
              <a:t>Vi strävar efter samarbete. Vi skapar och stärker partnerskap i Finland och i våra arbetsområden.</a:t>
            </a:r>
            <a:endParaRPr lang="fi-FI" sz="3200" spc="27" dirty="0">
              <a:solidFill>
                <a:srgbClr val="010101"/>
              </a:solidFill>
              <a:latin typeface="Montserrat" panose="00000500000000000000" pitchFamily="2" charset="0"/>
              <a:ea typeface="Montserrat"/>
              <a:cs typeface="Montserrat"/>
            </a:endParaRPr>
          </a:p>
          <a:p>
            <a:pPr marL="457200" indent="-457200">
              <a:buFont typeface="Arial"/>
              <a:buChar char="•"/>
            </a:pPr>
            <a:r>
              <a:rPr lang="fi-FI" sz="3200" spc="27" dirty="0">
                <a:solidFill>
                  <a:srgbClr val="010101"/>
                </a:solidFill>
                <a:latin typeface="Montserrat" panose="00000500000000000000" pitchFamily="2" charset="0"/>
                <a:ea typeface="Montserrat"/>
                <a:cs typeface="Montserrat"/>
                <a:sym typeface="Montserrat"/>
              </a:rPr>
              <a:t>75 % av vår budget används för arbete utomlands.</a:t>
            </a:r>
            <a:endParaRPr lang="fi-FI" sz="3200" spc="27" dirty="0">
              <a:solidFill>
                <a:srgbClr val="010101"/>
              </a:solidFill>
              <a:latin typeface="Montserrat" panose="00000500000000000000" pitchFamily="2" charset="0"/>
              <a:ea typeface="Montserrat"/>
              <a:cs typeface="Montserrat"/>
            </a:endParaRPr>
          </a:p>
          <a:p>
            <a:pPr>
              <a:lnSpc>
                <a:spcPts val="4573"/>
              </a:lnSpc>
            </a:pPr>
            <a:endParaRPr lang="fi-FI" sz="3438" spc="27" dirty="0">
              <a:solidFill>
                <a:srgbClr val="010101"/>
              </a:solidFill>
              <a:latin typeface="Montserrat"/>
              <a:ea typeface="Montserrat"/>
              <a:cs typeface="Montserrat"/>
              <a:sym typeface="Montserrat"/>
            </a:endParaRPr>
          </a:p>
        </p:txBody>
      </p:sp>
      <p:sp>
        <p:nvSpPr>
          <p:cNvPr id="13" name="TextBox 9">
            <a:extLst>
              <a:ext uri="{FF2B5EF4-FFF2-40B4-BE49-F238E27FC236}">
                <a16:creationId xmlns:a16="http://schemas.microsoft.com/office/drawing/2014/main" id="{B8102C78-99D7-AAAB-219A-4B4A669776F6}"/>
              </a:ext>
            </a:extLst>
          </p:cNvPr>
          <p:cNvSpPr txBox="1"/>
          <p:nvPr/>
        </p:nvSpPr>
        <p:spPr>
          <a:xfrm>
            <a:off x="6429084" y="9175955"/>
            <a:ext cx="9268115" cy="678904"/>
          </a:xfrm>
          <a:prstGeom prst="rect">
            <a:avLst/>
          </a:prstGeom>
        </p:spPr>
        <p:txBody>
          <a:bodyPr wrap="square" lIns="0" tIns="0" rIns="0" bIns="0" rtlCol="0" anchor="t">
            <a:spAutoFit/>
          </a:bodyPr>
          <a:lstStyle/>
          <a:p>
            <a:pPr>
              <a:lnSpc>
                <a:spcPts val="6414"/>
              </a:lnSpc>
              <a:spcBef>
                <a:spcPct val="0"/>
              </a:spcBef>
            </a:pPr>
            <a:r>
              <a:rPr lang="fi-FI" sz="2000" b="1" dirty="0">
                <a:solidFill>
                  <a:srgbClr val="304698"/>
                </a:solidFill>
                <a:latin typeface="Montserrat" panose="00000500000000000000" pitchFamily="2" charset="0"/>
              </a:rPr>
              <a:t>Missionsdirektör Magnus </a:t>
            </a:r>
            <a:r>
              <a:rPr lang="fi-FI" sz="2000" b="1" dirty="0" err="1">
                <a:solidFill>
                  <a:srgbClr val="304698"/>
                </a:solidFill>
                <a:latin typeface="Montserrat" panose="00000500000000000000" pitchFamily="2" charset="0"/>
              </a:rPr>
              <a:t>Riska</a:t>
            </a:r>
            <a:r>
              <a:rPr lang="fi-FI" sz="2000" b="1" dirty="0">
                <a:solidFill>
                  <a:srgbClr val="304698"/>
                </a:solidFill>
                <a:latin typeface="Montserrat" panose="00000500000000000000" pitchFamily="2" charset="0"/>
              </a:rPr>
              <a:t> </a:t>
            </a:r>
            <a:r>
              <a:rPr lang="en-US" sz="2000" spc="38" dirty="0">
                <a:solidFill>
                  <a:srgbClr val="304698"/>
                </a:solidFill>
                <a:latin typeface="Montserrat Bold"/>
                <a:ea typeface="Montserrat Bold"/>
                <a:cs typeface="Montserrat Bold"/>
                <a:sym typeface="Montserrat Bold"/>
              </a:rPr>
              <a:t>​</a:t>
            </a:r>
          </a:p>
        </p:txBody>
      </p:sp>
      <p:pic>
        <p:nvPicPr>
          <p:cNvPr id="10" name="Kuva 9">
            <a:extLst>
              <a:ext uri="{FF2B5EF4-FFF2-40B4-BE49-F238E27FC236}">
                <a16:creationId xmlns:a16="http://schemas.microsoft.com/office/drawing/2014/main" id="{17CC9A1C-64A2-E68E-D82C-5DBA60B35E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58478" y="273597"/>
            <a:ext cx="4381973" cy="69454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media 2" title="Kylväjä 2030">
            <a:hlinkClick r:id="" action="ppaction://media"/>
            <a:extLst>
              <a:ext uri="{FF2B5EF4-FFF2-40B4-BE49-F238E27FC236}">
                <a16:creationId xmlns:a16="http://schemas.microsoft.com/office/drawing/2014/main" id="{CCE8C649-656B-B8E7-5BF2-902D091013AD}"/>
              </a:ext>
            </a:extLst>
          </p:cNvPr>
          <p:cNvPicPr>
            <a:picLocks noRot="1" noChangeAspect="1"/>
          </p:cNvPicPr>
          <p:nvPr>
            <a:videoFile r:link="rId1"/>
          </p:nvPr>
        </p:nvPicPr>
        <p:blipFill>
          <a:blip r:embed="rId4"/>
          <a:stretch>
            <a:fillRect/>
          </a:stretch>
        </p:blipFill>
        <p:spPr>
          <a:xfrm>
            <a:off x="304800" y="149352"/>
            <a:ext cx="17602200" cy="994524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p:cNvSpPr txBox="1"/>
          <p:nvPr/>
        </p:nvSpPr>
        <p:spPr>
          <a:xfrm>
            <a:off x="9448800" y="4457700"/>
            <a:ext cx="9906001" cy="3447098"/>
          </a:xfrm>
          <a:prstGeom prst="rect">
            <a:avLst/>
          </a:prstGeom>
        </p:spPr>
        <p:txBody>
          <a:bodyPr wrap="square" lIns="0" tIns="0" rIns="0" bIns="0" rtlCol="0" anchor="t">
            <a:spAutoFit/>
          </a:bodyPr>
          <a:lstStyle/>
          <a:p>
            <a:r>
              <a:rPr lang="fi-FI" sz="3200" spc="27" dirty="0">
                <a:solidFill>
                  <a:srgbClr val="010101"/>
                </a:solidFill>
                <a:latin typeface="Montserrat"/>
                <a:ea typeface="Montserrat"/>
                <a:cs typeface="Montserrat"/>
                <a:sym typeface="Montserrat"/>
              </a:rPr>
              <a:t>Vårt arbete är indelat i tre delar:</a:t>
            </a:r>
          </a:p>
          <a:p>
            <a:endParaRPr lang="fi-FI" sz="3200" spc="27" dirty="0">
              <a:solidFill>
                <a:srgbClr val="010101"/>
              </a:solidFill>
              <a:latin typeface="Montserrat"/>
              <a:ea typeface="Montserrat"/>
              <a:cs typeface="Montserrat"/>
              <a:sym typeface="Montserrat"/>
            </a:endParaRPr>
          </a:p>
          <a:p>
            <a:r>
              <a:rPr lang="fi-FI" sz="3200" b="1" spc="27" dirty="0" err="1">
                <a:solidFill>
                  <a:srgbClr val="304698"/>
                </a:solidFill>
                <a:latin typeface="Montserrat"/>
                <a:ea typeface="Montserrat"/>
                <a:cs typeface="Montserrat"/>
                <a:sym typeface="Montserrat"/>
              </a:rPr>
              <a:t>Arbete</a:t>
            </a:r>
            <a:r>
              <a:rPr lang="fi-FI" sz="3200" b="1" spc="27" dirty="0">
                <a:solidFill>
                  <a:srgbClr val="304698"/>
                </a:solidFill>
                <a:latin typeface="Montserrat"/>
                <a:ea typeface="Montserrat"/>
                <a:cs typeface="Montserrat"/>
                <a:sym typeface="Montserrat"/>
              </a:rPr>
              <a:t> </a:t>
            </a:r>
            <a:r>
              <a:rPr lang="fi-FI" sz="3200" b="1" dirty="0" err="1">
                <a:solidFill>
                  <a:srgbClr val="304698"/>
                </a:solidFill>
                <a:latin typeface="Montserrat" panose="00000500000000000000" pitchFamily="2" charset="0"/>
              </a:rPr>
              <a:t>bland</a:t>
            </a:r>
            <a:r>
              <a:rPr lang="fi-FI" sz="3200" b="1" dirty="0">
                <a:solidFill>
                  <a:srgbClr val="304698"/>
                </a:solidFill>
                <a:latin typeface="Montserrat" panose="00000500000000000000" pitchFamily="2" charset="0"/>
              </a:rPr>
              <a:t> </a:t>
            </a:r>
            <a:r>
              <a:rPr lang="fi-FI" sz="3200" b="1" dirty="0" err="1">
                <a:solidFill>
                  <a:srgbClr val="304698"/>
                </a:solidFill>
                <a:latin typeface="Montserrat" panose="00000500000000000000" pitchFamily="2" charset="0"/>
              </a:rPr>
              <a:t>judar</a:t>
            </a:r>
            <a:r>
              <a:rPr lang="fi-FI" sz="3200" b="1" spc="27" dirty="0">
                <a:solidFill>
                  <a:srgbClr val="304698"/>
                </a:solidFill>
                <a:latin typeface="Montserrat" panose="00000500000000000000" pitchFamily="2" charset="0"/>
                <a:ea typeface="Montserrat"/>
                <a:cs typeface="Montserrat"/>
                <a:sym typeface="Montserrat"/>
              </a:rPr>
              <a:t> </a:t>
            </a:r>
          </a:p>
          <a:p>
            <a:r>
              <a:rPr lang="fi-FI" sz="3200" b="1" spc="27" dirty="0" err="1">
                <a:solidFill>
                  <a:srgbClr val="304698"/>
                </a:solidFill>
                <a:latin typeface="Montserrat"/>
                <a:ea typeface="Montserrat"/>
                <a:cs typeface="Montserrat"/>
                <a:sym typeface="Montserrat"/>
              </a:rPr>
              <a:t>Pionjärarbete</a:t>
            </a:r>
            <a:endParaRPr lang="fi-FI" sz="3200" b="1" spc="27" dirty="0">
              <a:solidFill>
                <a:srgbClr val="304698"/>
              </a:solidFill>
              <a:latin typeface="Montserrat"/>
              <a:ea typeface="Montserrat"/>
              <a:cs typeface="Montserrat"/>
              <a:sym typeface="Montserrat"/>
            </a:endParaRPr>
          </a:p>
          <a:p>
            <a:r>
              <a:rPr lang="fi-FI" sz="3200" b="1" spc="27" dirty="0">
                <a:solidFill>
                  <a:srgbClr val="304698"/>
                </a:solidFill>
                <a:latin typeface="Montserrat"/>
                <a:ea typeface="Montserrat"/>
                <a:cs typeface="Montserrat"/>
                <a:sym typeface="Montserrat"/>
              </a:rPr>
              <a:t>Diaspora-</a:t>
            </a:r>
            <a:r>
              <a:rPr lang="fi-FI" sz="3200" b="1" spc="27" dirty="0" err="1">
                <a:solidFill>
                  <a:srgbClr val="304698"/>
                </a:solidFill>
                <a:latin typeface="Montserrat"/>
                <a:ea typeface="Montserrat"/>
                <a:cs typeface="Montserrat"/>
                <a:sym typeface="Montserrat"/>
              </a:rPr>
              <a:t>arbete</a:t>
            </a:r>
            <a:endParaRPr lang="fi-FI" sz="3200" dirty="0"/>
          </a:p>
          <a:p>
            <a:endParaRPr lang="fi-FI" sz="3200" b="1" spc="27" dirty="0">
              <a:solidFill>
                <a:srgbClr val="304698"/>
              </a:solidFill>
              <a:latin typeface="Montserrat"/>
              <a:ea typeface="Montserrat"/>
              <a:cs typeface="Montserrat"/>
              <a:sym typeface="Montserrat"/>
            </a:endParaRPr>
          </a:p>
          <a:p>
            <a:pPr algn="l"/>
            <a:endParaRPr lang="en-US" sz="3200" spc="27" dirty="0">
              <a:solidFill>
                <a:srgbClr val="010101"/>
              </a:solidFill>
              <a:latin typeface="Montserrat"/>
              <a:ea typeface="Montserrat"/>
              <a:cs typeface="Montserrat"/>
              <a:sym typeface="Montserrat"/>
            </a:endParaRPr>
          </a:p>
        </p:txBody>
      </p:sp>
      <p:grpSp>
        <p:nvGrpSpPr>
          <p:cNvPr id="9" name="Group 2">
            <a:extLst>
              <a:ext uri="{FF2B5EF4-FFF2-40B4-BE49-F238E27FC236}">
                <a16:creationId xmlns:a16="http://schemas.microsoft.com/office/drawing/2014/main" id="{0221DBFB-C2EB-5EDE-F909-819049CC4F1E}"/>
              </a:ext>
            </a:extLst>
          </p:cNvPr>
          <p:cNvGrpSpPr/>
          <p:nvPr/>
        </p:nvGrpSpPr>
        <p:grpSpPr>
          <a:xfrm rot="753980">
            <a:off x="7411944" y="-423660"/>
            <a:ext cx="1088513" cy="11908815"/>
            <a:chOff x="0" y="0"/>
            <a:chExt cx="286687" cy="3136478"/>
          </a:xfrm>
        </p:grpSpPr>
        <p:sp>
          <p:nvSpPr>
            <p:cNvPr id="10" name="Freeform 3">
              <a:extLst>
                <a:ext uri="{FF2B5EF4-FFF2-40B4-BE49-F238E27FC236}">
                  <a16:creationId xmlns:a16="http://schemas.microsoft.com/office/drawing/2014/main" id="{0DBEAD7A-686B-7973-4C9F-A18E7A82F68F}"/>
                </a:ext>
              </a:extLst>
            </p:cNvPr>
            <p:cNvSpPr/>
            <p:nvPr/>
          </p:nvSpPr>
          <p:spPr>
            <a:xfrm>
              <a:off x="0" y="0"/>
              <a:ext cx="286687" cy="3136478"/>
            </a:xfrm>
            <a:custGeom>
              <a:avLst/>
              <a:gdLst/>
              <a:ahLst/>
              <a:cxnLst/>
              <a:rect l="l" t="t" r="r" b="b"/>
              <a:pathLst>
                <a:path w="286687" h="3136478">
                  <a:moveTo>
                    <a:pt x="0" y="0"/>
                  </a:moveTo>
                  <a:lnTo>
                    <a:pt x="286687" y="0"/>
                  </a:lnTo>
                  <a:lnTo>
                    <a:pt x="286687" y="3136478"/>
                  </a:lnTo>
                  <a:lnTo>
                    <a:pt x="0" y="3136478"/>
                  </a:lnTo>
                  <a:close/>
                </a:path>
              </a:pathLst>
            </a:custGeom>
            <a:gradFill rotWithShape="1">
              <a:gsLst>
                <a:gs pos="0">
                  <a:srgbClr val="696969">
                    <a:alpha val="41040"/>
                  </a:srgbClr>
                </a:gs>
                <a:gs pos="33333">
                  <a:srgbClr val="B4B4B4">
                    <a:alpha val="47025"/>
                  </a:srgbClr>
                </a:gs>
                <a:gs pos="66667">
                  <a:srgbClr val="EEEEEE">
                    <a:alpha val="40185"/>
                  </a:srgbClr>
                </a:gs>
                <a:gs pos="100000">
                  <a:srgbClr val="FBFBFB">
                    <a:alpha val="12540"/>
                  </a:srgbClr>
                </a:gs>
              </a:gsLst>
              <a:lin ang="0"/>
            </a:gradFill>
            <a:ln cap="sq">
              <a:noFill/>
              <a:prstDash val="solid"/>
              <a:miter/>
            </a:ln>
          </p:spPr>
          <p:txBody>
            <a:bodyPr/>
            <a:lstStyle/>
            <a:p>
              <a:endParaRPr lang="fi-FI"/>
            </a:p>
          </p:txBody>
        </p:sp>
        <p:sp>
          <p:nvSpPr>
            <p:cNvPr id="11" name="TextBox 4">
              <a:extLst>
                <a:ext uri="{FF2B5EF4-FFF2-40B4-BE49-F238E27FC236}">
                  <a16:creationId xmlns:a16="http://schemas.microsoft.com/office/drawing/2014/main" id="{D6403435-53CB-52EA-1B89-C0FAC55DBF2C}"/>
                </a:ext>
              </a:extLst>
            </p:cNvPr>
            <p:cNvSpPr txBox="1"/>
            <p:nvPr/>
          </p:nvSpPr>
          <p:spPr>
            <a:xfrm>
              <a:off x="0" y="-19050"/>
              <a:ext cx="286687" cy="3155528"/>
            </a:xfrm>
            <a:prstGeom prst="rect">
              <a:avLst/>
            </a:prstGeom>
          </p:spPr>
          <p:txBody>
            <a:bodyPr lIns="50800" tIns="50800" rIns="50800" bIns="50800" rtlCol="0" anchor="ctr"/>
            <a:lstStyle/>
            <a:p>
              <a:pPr marL="0" lvl="0" indent="0" algn="ctr">
                <a:lnSpc>
                  <a:spcPts val="2859"/>
                </a:lnSpc>
                <a:spcBef>
                  <a:spcPct val="0"/>
                </a:spcBef>
              </a:pPr>
              <a:endParaRPr/>
            </a:p>
          </p:txBody>
        </p:sp>
      </p:grpSp>
      <p:grpSp>
        <p:nvGrpSpPr>
          <p:cNvPr id="12" name="Group 5">
            <a:extLst>
              <a:ext uri="{FF2B5EF4-FFF2-40B4-BE49-F238E27FC236}">
                <a16:creationId xmlns:a16="http://schemas.microsoft.com/office/drawing/2014/main" id="{081215EB-B26E-EF96-C00B-841F855252A5}"/>
              </a:ext>
            </a:extLst>
          </p:cNvPr>
          <p:cNvGrpSpPr/>
          <p:nvPr/>
        </p:nvGrpSpPr>
        <p:grpSpPr>
          <a:xfrm rot="21401895">
            <a:off x="-1411248" y="-391229"/>
            <a:ext cx="10534286" cy="11069459"/>
            <a:chOff x="-931521" y="3324"/>
            <a:chExt cx="10183065" cy="10287000"/>
          </a:xfrm>
        </p:grpSpPr>
        <p:sp>
          <p:nvSpPr>
            <p:cNvPr id="13" name="Freeform 6">
              <a:extLst>
                <a:ext uri="{FF2B5EF4-FFF2-40B4-BE49-F238E27FC236}">
                  <a16:creationId xmlns:a16="http://schemas.microsoft.com/office/drawing/2014/main" id="{9306C2CF-23A1-72F1-3578-B787F17E18B7}"/>
                </a:ext>
              </a:extLst>
            </p:cNvPr>
            <p:cNvSpPr/>
            <p:nvPr/>
          </p:nvSpPr>
          <p:spPr>
            <a:xfrm>
              <a:off x="-931521" y="3324"/>
              <a:ext cx="10183065" cy="10287000"/>
            </a:xfrm>
            <a:custGeom>
              <a:avLst/>
              <a:gdLst/>
              <a:ahLst/>
              <a:cxnLst/>
              <a:rect l="l" t="t" r="r" b="b"/>
              <a:pathLst>
                <a:path w="8585708" h="10287000">
                  <a:moveTo>
                    <a:pt x="8585708" y="762"/>
                  </a:moveTo>
                  <a:cubicBezTo>
                    <a:pt x="8581644" y="20447"/>
                    <a:pt x="8577961" y="40132"/>
                    <a:pt x="8573515" y="59690"/>
                  </a:cubicBezTo>
                  <a:cubicBezTo>
                    <a:pt x="8478139" y="485521"/>
                    <a:pt x="8382635" y="911225"/>
                    <a:pt x="8287258" y="1337056"/>
                  </a:cubicBezTo>
                  <a:cubicBezTo>
                    <a:pt x="8146288" y="1966722"/>
                    <a:pt x="8005699" y="2596388"/>
                    <a:pt x="7864601" y="3225927"/>
                  </a:cubicBezTo>
                  <a:cubicBezTo>
                    <a:pt x="7691247" y="3999103"/>
                    <a:pt x="7517384" y="4772152"/>
                    <a:pt x="7344028" y="5545328"/>
                  </a:cubicBezTo>
                  <a:cubicBezTo>
                    <a:pt x="7194676" y="6211443"/>
                    <a:pt x="7045578" y="6877558"/>
                    <a:pt x="6896353" y="7543800"/>
                  </a:cubicBezTo>
                  <a:cubicBezTo>
                    <a:pt x="6765289" y="8129016"/>
                    <a:pt x="6634480" y="8714105"/>
                    <a:pt x="6503162" y="9299194"/>
                  </a:cubicBezTo>
                  <a:cubicBezTo>
                    <a:pt x="6429375" y="9628251"/>
                    <a:pt x="6354953" y="9957181"/>
                    <a:pt x="6280785" y="10286238"/>
                  </a:cubicBezTo>
                  <a:cubicBezTo>
                    <a:pt x="4199382" y="10286238"/>
                    <a:pt x="2118106" y="10286111"/>
                    <a:pt x="36830" y="10287000"/>
                  </a:cubicBezTo>
                  <a:cubicBezTo>
                    <a:pt x="6731" y="10287000"/>
                    <a:pt x="0" y="10280269"/>
                    <a:pt x="0" y="10250043"/>
                  </a:cubicBezTo>
                  <a:cubicBezTo>
                    <a:pt x="762" y="6845681"/>
                    <a:pt x="762" y="3441319"/>
                    <a:pt x="0" y="36957"/>
                  </a:cubicBezTo>
                  <a:cubicBezTo>
                    <a:pt x="0" y="6731"/>
                    <a:pt x="6731" y="0"/>
                    <a:pt x="36830" y="0"/>
                  </a:cubicBezTo>
                  <a:cubicBezTo>
                    <a:pt x="2886456" y="762"/>
                    <a:pt x="5736082" y="762"/>
                    <a:pt x="8585708" y="762"/>
                  </a:cubicBezTo>
                  <a:close/>
                </a:path>
              </a:pathLst>
            </a:custGeom>
            <a:blipFill>
              <a:blip r:embed="rId3">
                <a:extLst>
                  <a:ext uri="{28A0092B-C50C-407E-A947-70E740481C1C}">
                    <a14:useLocalDpi xmlns:a14="http://schemas.microsoft.com/office/drawing/2010/main" val="0"/>
                  </a:ext>
                </a:extLst>
              </a:blip>
              <a:stretch>
                <a:fillRect r="-7007"/>
              </a:stretch>
            </a:blipFill>
          </p:spPr>
          <p:txBody>
            <a:bodyPr/>
            <a:lstStyle/>
            <a:p>
              <a:endParaRPr lang="fi-FI" dirty="0"/>
            </a:p>
          </p:txBody>
        </p:sp>
      </p:grpSp>
      <p:sp>
        <p:nvSpPr>
          <p:cNvPr id="14" name="TextBox 9">
            <a:extLst>
              <a:ext uri="{FF2B5EF4-FFF2-40B4-BE49-F238E27FC236}">
                <a16:creationId xmlns:a16="http://schemas.microsoft.com/office/drawing/2014/main" id="{9536B223-5A4E-3BDE-9E9F-2554FAAFE8EA}"/>
              </a:ext>
            </a:extLst>
          </p:cNvPr>
          <p:cNvSpPr txBox="1"/>
          <p:nvPr/>
        </p:nvSpPr>
        <p:spPr>
          <a:xfrm>
            <a:off x="7274019" y="9343412"/>
            <a:ext cx="9268115" cy="678904"/>
          </a:xfrm>
          <a:prstGeom prst="rect">
            <a:avLst/>
          </a:prstGeom>
        </p:spPr>
        <p:txBody>
          <a:bodyPr wrap="square" lIns="0" tIns="0" rIns="0" bIns="0" rtlCol="0" anchor="t">
            <a:spAutoFit/>
          </a:bodyPr>
          <a:lstStyle/>
          <a:p>
            <a:pPr>
              <a:lnSpc>
                <a:spcPts val="6414"/>
              </a:lnSpc>
              <a:spcBef>
                <a:spcPct val="0"/>
              </a:spcBef>
            </a:pPr>
            <a:r>
              <a:rPr lang="fi-FI" sz="2000" b="1" spc="38" dirty="0">
                <a:solidFill>
                  <a:srgbClr val="304698"/>
                </a:solidFill>
                <a:latin typeface="Montserrat" panose="00000500000000000000" pitchFamily="2" charset="0"/>
                <a:ea typeface="Montserrat Bold"/>
                <a:cs typeface="Montserrat Bold"/>
                <a:sym typeface="Montserrat Bold"/>
              </a:rPr>
              <a:t>Pionjärarbete, Indien</a:t>
            </a:r>
            <a:endParaRPr lang="en-US" sz="2000" spc="38" dirty="0">
              <a:solidFill>
                <a:srgbClr val="304698"/>
              </a:solidFill>
              <a:latin typeface="Montserrat Bold"/>
              <a:ea typeface="Montserrat Bold"/>
              <a:cs typeface="Montserrat Bold"/>
              <a:sym typeface="Montserrat Bold"/>
            </a:endParaRPr>
          </a:p>
        </p:txBody>
      </p:sp>
      <p:pic>
        <p:nvPicPr>
          <p:cNvPr id="3" name="Kuva 2">
            <a:extLst>
              <a:ext uri="{FF2B5EF4-FFF2-40B4-BE49-F238E27FC236}">
                <a16:creationId xmlns:a16="http://schemas.microsoft.com/office/drawing/2014/main" id="{A998E532-2353-CD72-497E-3E49541C43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58478" y="273597"/>
            <a:ext cx="4381973" cy="69454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CD045-74DB-4BDC-CFD6-14B88DAAC20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36B859D-D554-0BE7-E69D-10D1B81C56BF}"/>
              </a:ext>
            </a:extLst>
          </p:cNvPr>
          <p:cNvGrpSpPr/>
          <p:nvPr/>
        </p:nvGrpSpPr>
        <p:grpSpPr>
          <a:xfrm rot="764344">
            <a:off x="5746326" y="-810908"/>
            <a:ext cx="1088513" cy="11908815"/>
            <a:chOff x="0" y="0"/>
            <a:chExt cx="286687" cy="3136478"/>
          </a:xfrm>
        </p:grpSpPr>
        <p:sp>
          <p:nvSpPr>
            <p:cNvPr id="3" name="Freeform 3">
              <a:extLst>
                <a:ext uri="{FF2B5EF4-FFF2-40B4-BE49-F238E27FC236}">
                  <a16:creationId xmlns:a16="http://schemas.microsoft.com/office/drawing/2014/main" id="{B6D5D779-4B92-5612-CA28-B389DAAA37BF}"/>
                </a:ext>
              </a:extLst>
            </p:cNvPr>
            <p:cNvSpPr/>
            <p:nvPr/>
          </p:nvSpPr>
          <p:spPr>
            <a:xfrm>
              <a:off x="0" y="0"/>
              <a:ext cx="286687" cy="3136478"/>
            </a:xfrm>
            <a:custGeom>
              <a:avLst/>
              <a:gdLst/>
              <a:ahLst/>
              <a:cxnLst/>
              <a:rect l="l" t="t" r="r" b="b"/>
              <a:pathLst>
                <a:path w="286687" h="3136478">
                  <a:moveTo>
                    <a:pt x="0" y="0"/>
                  </a:moveTo>
                  <a:lnTo>
                    <a:pt x="286687" y="0"/>
                  </a:lnTo>
                  <a:lnTo>
                    <a:pt x="286687" y="3136478"/>
                  </a:lnTo>
                  <a:lnTo>
                    <a:pt x="0" y="3136478"/>
                  </a:lnTo>
                  <a:close/>
                </a:path>
              </a:pathLst>
            </a:custGeom>
            <a:gradFill rotWithShape="1">
              <a:gsLst>
                <a:gs pos="0">
                  <a:srgbClr val="696969">
                    <a:alpha val="41040"/>
                  </a:srgbClr>
                </a:gs>
                <a:gs pos="33333">
                  <a:srgbClr val="B4B4B4">
                    <a:alpha val="47025"/>
                  </a:srgbClr>
                </a:gs>
                <a:gs pos="66667">
                  <a:srgbClr val="EEEEEE">
                    <a:alpha val="40185"/>
                  </a:srgbClr>
                </a:gs>
                <a:gs pos="100000">
                  <a:srgbClr val="FBFBFB">
                    <a:alpha val="12540"/>
                  </a:srgbClr>
                </a:gs>
              </a:gsLst>
              <a:lin ang="0"/>
            </a:gradFill>
            <a:ln cap="sq">
              <a:noFill/>
              <a:prstDash val="solid"/>
              <a:miter/>
            </a:ln>
          </p:spPr>
          <p:txBody>
            <a:bodyPr/>
            <a:lstStyle/>
            <a:p>
              <a:endParaRPr lang="fi-FI"/>
            </a:p>
          </p:txBody>
        </p:sp>
        <p:sp>
          <p:nvSpPr>
            <p:cNvPr id="4" name="TextBox 4">
              <a:extLst>
                <a:ext uri="{FF2B5EF4-FFF2-40B4-BE49-F238E27FC236}">
                  <a16:creationId xmlns:a16="http://schemas.microsoft.com/office/drawing/2014/main" id="{36278BF6-9B85-9559-9279-CD6D2DEDF394}"/>
                </a:ext>
              </a:extLst>
            </p:cNvPr>
            <p:cNvSpPr txBox="1"/>
            <p:nvPr/>
          </p:nvSpPr>
          <p:spPr>
            <a:xfrm>
              <a:off x="0" y="-19050"/>
              <a:ext cx="286687" cy="3155528"/>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8" name="TextBox 8">
            <a:extLst>
              <a:ext uri="{FF2B5EF4-FFF2-40B4-BE49-F238E27FC236}">
                <a16:creationId xmlns:a16="http://schemas.microsoft.com/office/drawing/2014/main" id="{26150C50-878F-F5B1-7376-68236B75F5F8}"/>
              </a:ext>
            </a:extLst>
          </p:cNvPr>
          <p:cNvSpPr txBox="1"/>
          <p:nvPr/>
        </p:nvSpPr>
        <p:spPr>
          <a:xfrm>
            <a:off x="7606430" y="5619887"/>
            <a:ext cx="9920045" cy="3447098"/>
          </a:xfrm>
          <a:prstGeom prst="rect">
            <a:avLst/>
          </a:prstGeom>
        </p:spPr>
        <p:txBody>
          <a:bodyPr lIns="0" tIns="0" rIns="0" bIns="0" rtlCol="0" anchor="t">
            <a:spAutoFit/>
          </a:bodyPr>
          <a:lstStyle/>
          <a:p>
            <a:r>
              <a:rPr lang="fi-FI" sz="3200" spc="27" dirty="0">
                <a:solidFill>
                  <a:srgbClr val="010101"/>
                </a:solidFill>
                <a:latin typeface="Montserrat"/>
                <a:ea typeface="Montserrat"/>
                <a:cs typeface="Montserrat"/>
                <a:sym typeface="Montserrat"/>
              </a:rPr>
              <a:t>I världen finns det omkring 16 miljoner judar. Såningsmannen bedriver judearbete i Israel, Ukraina och S:t Petersburg.</a:t>
            </a:r>
          </a:p>
          <a:p>
            <a:endParaRPr lang="fi-FI" sz="3200" spc="27" dirty="0">
              <a:solidFill>
                <a:srgbClr val="010101"/>
              </a:solidFill>
              <a:latin typeface="Montserrat"/>
              <a:ea typeface="Montserrat"/>
              <a:cs typeface="Montserrat"/>
              <a:sym typeface="Montserrat"/>
            </a:endParaRPr>
          </a:p>
          <a:p>
            <a:endParaRPr lang="fi-FI" sz="3200" spc="27" dirty="0">
              <a:solidFill>
                <a:srgbClr val="010101"/>
              </a:solidFill>
              <a:latin typeface="Montserrat"/>
              <a:ea typeface="Montserrat"/>
              <a:cs typeface="Montserrat"/>
              <a:sym typeface="Montserrat"/>
            </a:endParaRPr>
          </a:p>
          <a:p>
            <a:endParaRPr lang="fi-FI" sz="3200" spc="27" dirty="0">
              <a:solidFill>
                <a:srgbClr val="010101"/>
              </a:solidFill>
              <a:latin typeface="Montserrat"/>
              <a:ea typeface="Montserrat"/>
              <a:cs typeface="Montserrat"/>
              <a:sym typeface="Montserrat"/>
            </a:endParaRPr>
          </a:p>
          <a:p>
            <a:endParaRPr lang="en-US" sz="3200" b="1" spc="27" dirty="0">
              <a:solidFill>
                <a:srgbClr val="010101"/>
              </a:solidFill>
              <a:latin typeface="Montserrat"/>
              <a:ea typeface="Montserrat"/>
              <a:cs typeface="Montserrat"/>
              <a:sym typeface="Montserrat"/>
            </a:endParaRPr>
          </a:p>
        </p:txBody>
      </p:sp>
      <p:sp>
        <p:nvSpPr>
          <p:cNvPr id="9" name="TextBox 9">
            <a:extLst>
              <a:ext uri="{FF2B5EF4-FFF2-40B4-BE49-F238E27FC236}">
                <a16:creationId xmlns:a16="http://schemas.microsoft.com/office/drawing/2014/main" id="{3E79AD44-945D-3B89-85CF-73F6A6460C08}"/>
              </a:ext>
            </a:extLst>
          </p:cNvPr>
          <p:cNvSpPr txBox="1"/>
          <p:nvPr/>
        </p:nvSpPr>
        <p:spPr>
          <a:xfrm>
            <a:off x="6934200" y="3879961"/>
            <a:ext cx="10286683" cy="787152"/>
          </a:xfrm>
          <a:prstGeom prst="rect">
            <a:avLst/>
          </a:prstGeom>
        </p:spPr>
        <p:txBody>
          <a:bodyPr wrap="square" lIns="0" tIns="0" rIns="0" bIns="0" rtlCol="0" anchor="t">
            <a:spAutoFit/>
          </a:bodyPr>
          <a:lstStyle/>
          <a:p>
            <a:pPr algn="ctr">
              <a:lnSpc>
                <a:spcPts val="6414"/>
              </a:lnSpc>
              <a:spcBef>
                <a:spcPct val="0"/>
              </a:spcBef>
            </a:pPr>
            <a:r>
              <a:rPr lang="en-US" sz="4822" b="1" spc="38" dirty="0" err="1">
                <a:solidFill>
                  <a:srgbClr val="304698"/>
                </a:solidFill>
                <a:latin typeface="Montserrat Bold"/>
                <a:ea typeface="Montserrat Bold"/>
                <a:cs typeface="Montserrat Bold"/>
                <a:sym typeface="Montserrat Bold"/>
              </a:rPr>
              <a:t>Arbete</a:t>
            </a:r>
            <a:r>
              <a:rPr lang="en-US" sz="4822" b="1" spc="38" dirty="0">
                <a:solidFill>
                  <a:srgbClr val="304698"/>
                </a:solidFill>
                <a:latin typeface="Montserrat Bold"/>
                <a:ea typeface="Montserrat Bold"/>
                <a:cs typeface="Montserrat Bold"/>
                <a:sym typeface="Montserrat Bold"/>
              </a:rPr>
              <a:t> bland </a:t>
            </a:r>
            <a:r>
              <a:rPr lang="en-US" sz="4822" b="1" spc="38" dirty="0" err="1">
                <a:solidFill>
                  <a:srgbClr val="304698"/>
                </a:solidFill>
                <a:latin typeface="Montserrat Bold"/>
                <a:ea typeface="Montserrat Bold"/>
                <a:cs typeface="Montserrat Bold"/>
                <a:sym typeface="Montserrat Bold"/>
              </a:rPr>
              <a:t>judar</a:t>
            </a:r>
            <a:endParaRPr lang="en-US" sz="4822" b="1" spc="38" dirty="0">
              <a:solidFill>
                <a:srgbClr val="304698"/>
              </a:solidFill>
              <a:latin typeface="Montserrat Bold"/>
              <a:ea typeface="Montserrat Bold"/>
              <a:cs typeface="Montserrat Bold"/>
              <a:sym typeface="Montserrat Bold"/>
            </a:endParaRPr>
          </a:p>
        </p:txBody>
      </p:sp>
      <p:sp>
        <p:nvSpPr>
          <p:cNvPr id="10" name="Suunnikas 9">
            <a:extLst>
              <a:ext uri="{FF2B5EF4-FFF2-40B4-BE49-F238E27FC236}">
                <a16:creationId xmlns:a16="http://schemas.microsoft.com/office/drawing/2014/main" id="{C604A3AE-D8F3-9884-9AAC-98BD6A06424F}"/>
              </a:ext>
            </a:extLst>
          </p:cNvPr>
          <p:cNvSpPr/>
          <p:nvPr/>
        </p:nvSpPr>
        <p:spPr>
          <a:xfrm>
            <a:off x="-2590762" y="-152401"/>
            <a:ext cx="9663830" cy="10591800"/>
          </a:xfrm>
          <a:prstGeom prst="parallelogram">
            <a:avLst/>
          </a:prstGeom>
          <a:blipFill>
            <a:blip r:embed="rId3">
              <a:extLst>
                <a:ext uri="{28A0092B-C50C-407E-A947-70E740481C1C}">
                  <a14:useLocalDpi xmlns:a14="http://schemas.microsoft.com/office/drawing/2010/main" val="0"/>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6" name="TextBox 9">
            <a:extLst>
              <a:ext uri="{FF2B5EF4-FFF2-40B4-BE49-F238E27FC236}">
                <a16:creationId xmlns:a16="http://schemas.microsoft.com/office/drawing/2014/main" id="{848946C9-0BA3-8257-0206-C0FEEC0822AB}"/>
              </a:ext>
            </a:extLst>
          </p:cNvPr>
          <p:cNvSpPr txBox="1"/>
          <p:nvPr/>
        </p:nvSpPr>
        <p:spPr>
          <a:xfrm>
            <a:off x="5638800" y="9243220"/>
            <a:ext cx="9268115" cy="678904"/>
          </a:xfrm>
          <a:prstGeom prst="rect">
            <a:avLst/>
          </a:prstGeom>
        </p:spPr>
        <p:txBody>
          <a:bodyPr wrap="square" lIns="0" tIns="0" rIns="0" bIns="0" rtlCol="0" anchor="t">
            <a:spAutoFit/>
          </a:bodyPr>
          <a:lstStyle/>
          <a:p>
            <a:pPr>
              <a:lnSpc>
                <a:spcPts val="6414"/>
              </a:lnSpc>
              <a:spcBef>
                <a:spcPct val="0"/>
              </a:spcBef>
            </a:pPr>
            <a:r>
              <a:rPr lang="fi-FI" sz="2000" b="1" dirty="0">
                <a:solidFill>
                  <a:srgbClr val="304698"/>
                </a:solidFill>
                <a:latin typeface="Montserrat" panose="00000500000000000000" pitchFamily="2" charset="0"/>
              </a:rPr>
              <a:t>Immanuelkyrkan, Tel Aviv, Israel</a:t>
            </a:r>
            <a:endParaRPr lang="en-US" sz="2000" spc="38" dirty="0">
              <a:solidFill>
                <a:srgbClr val="304698"/>
              </a:solidFill>
              <a:latin typeface="Montserrat Bold"/>
              <a:ea typeface="Montserrat Bold"/>
              <a:cs typeface="Montserrat Bold"/>
              <a:sym typeface="Montserrat Bold"/>
            </a:endParaRPr>
          </a:p>
        </p:txBody>
      </p:sp>
      <p:pic>
        <p:nvPicPr>
          <p:cNvPr id="11" name="Kuva 10">
            <a:extLst>
              <a:ext uri="{FF2B5EF4-FFF2-40B4-BE49-F238E27FC236}">
                <a16:creationId xmlns:a16="http://schemas.microsoft.com/office/drawing/2014/main" id="{43F9BBE1-3551-8624-FB60-7C8A30A5C9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58478" y="273597"/>
            <a:ext cx="4381973" cy="694542"/>
          </a:xfrm>
          <a:prstGeom prst="rect">
            <a:avLst/>
          </a:prstGeom>
        </p:spPr>
      </p:pic>
    </p:spTree>
    <p:extLst>
      <p:ext uri="{BB962C8B-B14F-4D97-AF65-F5344CB8AC3E}">
        <p14:creationId xmlns:p14="http://schemas.microsoft.com/office/powerpoint/2010/main" val="588910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7352E-E08D-99B4-8531-06B297254E1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994D4B9-E4F8-D9FD-1790-D0BF6D9DCC25}"/>
              </a:ext>
            </a:extLst>
          </p:cNvPr>
          <p:cNvGrpSpPr/>
          <p:nvPr/>
        </p:nvGrpSpPr>
        <p:grpSpPr>
          <a:xfrm rot="764344">
            <a:off x="6870881" y="-923721"/>
            <a:ext cx="1088513" cy="11908815"/>
            <a:chOff x="0" y="0"/>
            <a:chExt cx="286687" cy="3136478"/>
          </a:xfrm>
        </p:grpSpPr>
        <p:sp>
          <p:nvSpPr>
            <p:cNvPr id="3" name="Freeform 3">
              <a:extLst>
                <a:ext uri="{FF2B5EF4-FFF2-40B4-BE49-F238E27FC236}">
                  <a16:creationId xmlns:a16="http://schemas.microsoft.com/office/drawing/2014/main" id="{1C51A003-0853-E780-C06A-0224D9508372}"/>
                </a:ext>
              </a:extLst>
            </p:cNvPr>
            <p:cNvSpPr/>
            <p:nvPr/>
          </p:nvSpPr>
          <p:spPr>
            <a:xfrm>
              <a:off x="0" y="0"/>
              <a:ext cx="286687" cy="3136478"/>
            </a:xfrm>
            <a:custGeom>
              <a:avLst/>
              <a:gdLst/>
              <a:ahLst/>
              <a:cxnLst/>
              <a:rect l="l" t="t" r="r" b="b"/>
              <a:pathLst>
                <a:path w="286687" h="3136478">
                  <a:moveTo>
                    <a:pt x="0" y="0"/>
                  </a:moveTo>
                  <a:lnTo>
                    <a:pt x="286687" y="0"/>
                  </a:lnTo>
                  <a:lnTo>
                    <a:pt x="286687" y="3136478"/>
                  </a:lnTo>
                  <a:lnTo>
                    <a:pt x="0" y="3136478"/>
                  </a:lnTo>
                  <a:close/>
                </a:path>
              </a:pathLst>
            </a:custGeom>
            <a:gradFill rotWithShape="1">
              <a:gsLst>
                <a:gs pos="0">
                  <a:srgbClr val="696969">
                    <a:alpha val="41040"/>
                  </a:srgbClr>
                </a:gs>
                <a:gs pos="33333">
                  <a:srgbClr val="B4B4B4">
                    <a:alpha val="47025"/>
                  </a:srgbClr>
                </a:gs>
                <a:gs pos="66667">
                  <a:srgbClr val="EEEEEE">
                    <a:alpha val="40185"/>
                  </a:srgbClr>
                </a:gs>
                <a:gs pos="100000">
                  <a:srgbClr val="FBFBFB">
                    <a:alpha val="12540"/>
                  </a:srgbClr>
                </a:gs>
              </a:gsLst>
              <a:lin ang="0"/>
            </a:gradFill>
            <a:ln cap="sq">
              <a:noFill/>
              <a:prstDash val="solid"/>
              <a:miter/>
            </a:ln>
          </p:spPr>
          <p:txBody>
            <a:bodyPr/>
            <a:lstStyle/>
            <a:p>
              <a:endParaRPr lang="fi-FI"/>
            </a:p>
          </p:txBody>
        </p:sp>
        <p:sp>
          <p:nvSpPr>
            <p:cNvPr id="4" name="TextBox 4">
              <a:extLst>
                <a:ext uri="{FF2B5EF4-FFF2-40B4-BE49-F238E27FC236}">
                  <a16:creationId xmlns:a16="http://schemas.microsoft.com/office/drawing/2014/main" id="{ADE17105-DC96-33A2-CA8E-202404E9B30E}"/>
                </a:ext>
              </a:extLst>
            </p:cNvPr>
            <p:cNvSpPr txBox="1"/>
            <p:nvPr/>
          </p:nvSpPr>
          <p:spPr>
            <a:xfrm>
              <a:off x="0" y="-19050"/>
              <a:ext cx="286687" cy="3155528"/>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8" name="TextBox 8">
            <a:extLst>
              <a:ext uri="{FF2B5EF4-FFF2-40B4-BE49-F238E27FC236}">
                <a16:creationId xmlns:a16="http://schemas.microsoft.com/office/drawing/2014/main" id="{F5637C4E-4C8B-7114-0E3C-A1E04BF88148}"/>
              </a:ext>
            </a:extLst>
          </p:cNvPr>
          <p:cNvSpPr txBox="1"/>
          <p:nvPr/>
        </p:nvSpPr>
        <p:spPr>
          <a:xfrm>
            <a:off x="7992081" y="5181600"/>
            <a:ext cx="9920045" cy="2954655"/>
          </a:xfrm>
          <a:prstGeom prst="rect">
            <a:avLst/>
          </a:prstGeom>
        </p:spPr>
        <p:txBody>
          <a:bodyPr lIns="0" tIns="0" rIns="0" bIns="0" rtlCol="0" anchor="t">
            <a:spAutoFit/>
          </a:bodyPr>
          <a:lstStyle/>
          <a:p>
            <a:r>
              <a:rPr lang="fi-FI" sz="3200" spc="27" dirty="0">
                <a:solidFill>
                  <a:srgbClr val="010101"/>
                </a:solidFill>
                <a:latin typeface="Montserrat" panose="00000500000000000000" pitchFamily="2" charset="0"/>
                <a:ea typeface="Montserrat"/>
                <a:cs typeface="Montserrat"/>
                <a:sym typeface="Montserrat"/>
              </a:rPr>
              <a:t>Vi</a:t>
            </a:r>
            <a:r>
              <a:rPr lang="fi-FI" sz="3200" dirty="0">
                <a:latin typeface="Montserrat" panose="00000500000000000000" pitchFamily="2" charset="0"/>
              </a:rPr>
              <a:t> </a:t>
            </a:r>
            <a:r>
              <a:rPr lang="fi-FI" sz="3200" dirty="0" err="1">
                <a:latin typeface="Montserrat" panose="00000500000000000000" pitchFamily="2" charset="0"/>
              </a:rPr>
              <a:t>förmedlar</a:t>
            </a:r>
            <a:r>
              <a:rPr lang="fi-FI" sz="3200" dirty="0">
                <a:latin typeface="Montserrat" panose="00000500000000000000" pitchFamily="2" charset="0"/>
              </a:rPr>
              <a:t> </a:t>
            </a:r>
            <a:r>
              <a:rPr lang="fi-FI" sz="3200" dirty="0" err="1">
                <a:latin typeface="Montserrat" panose="00000500000000000000" pitchFamily="2" charset="0"/>
              </a:rPr>
              <a:t>evangeliet</a:t>
            </a:r>
            <a:r>
              <a:rPr lang="fi-FI" sz="3200" dirty="0">
                <a:latin typeface="Montserrat" panose="00000500000000000000" pitchFamily="2" charset="0"/>
              </a:rPr>
              <a:t> </a:t>
            </a:r>
            <a:r>
              <a:rPr lang="fi-FI" sz="3200" dirty="0" err="1">
                <a:latin typeface="Montserrat" panose="00000500000000000000" pitchFamily="2" charset="0"/>
              </a:rPr>
              <a:t>till</a:t>
            </a:r>
            <a:r>
              <a:rPr lang="fi-FI" sz="3200" dirty="0">
                <a:latin typeface="Montserrat" panose="00000500000000000000" pitchFamily="2" charset="0"/>
              </a:rPr>
              <a:t> </a:t>
            </a:r>
            <a:r>
              <a:rPr lang="fi-FI" sz="3200" dirty="0" err="1">
                <a:latin typeface="Montserrat" panose="00000500000000000000" pitchFamily="2" charset="0"/>
              </a:rPr>
              <a:t>onådda</a:t>
            </a:r>
            <a:r>
              <a:rPr lang="fi-FI" sz="3200" dirty="0">
                <a:latin typeface="Montserrat" panose="00000500000000000000" pitchFamily="2" charset="0"/>
              </a:rPr>
              <a:t> </a:t>
            </a:r>
            <a:r>
              <a:rPr lang="fi-FI" sz="3200" dirty="0" err="1">
                <a:latin typeface="Montserrat" panose="00000500000000000000" pitchFamily="2" charset="0"/>
              </a:rPr>
              <a:t>områden</a:t>
            </a:r>
            <a:r>
              <a:rPr lang="fi-FI" sz="3200" dirty="0">
                <a:latin typeface="Montserrat" panose="00000500000000000000" pitchFamily="2" charset="0"/>
              </a:rPr>
              <a:t> </a:t>
            </a:r>
            <a:r>
              <a:rPr lang="fi-FI" sz="3200" dirty="0" err="1">
                <a:latin typeface="Montserrat" panose="00000500000000000000" pitchFamily="2" charset="0"/>
              </a:rPr>
              <a:t>genom</a:t>
            </a:r>
            <a:r>
              <a:rPr lang="fi-FI" sz="3200" dirty="0">
                <a:latin typeface="Montserrat" panose="00000500000000000000" pitchFamily="2" charset="0"/>
              </a:rPr>
              <a:t> </a:t>
            </a:r>
            <a:r>
              <a:rPr lang="fi-FI" sz="3200" dirty="0" err="1">
                <a:latin typeface="Montserrat" panose="00000500000000000000" pitchFamily="2" charset="0"/>
              </a:rPr>
              <a:t>personliga</a:t>
            </a:r>
            <a:r>
              <a:rPr lang="fi-FI" sz="3200" dirty="0">
                <a:latin typeface="Montserrat" panose="00000500000000000000" pitchFamily="2" charset="0"/>
              </a:rPr>
              <a:t> </a:t>
            </a:r>
            <a:r>
              <a:rPr lang="fi-FI" sz="3200" dirty="0" err="1">
                <a:latin typeface="Montserrat" panose="00000500000000000000" pitchFamily="2" charset="0"/>
              </a:rPr>
              <a:t>möten</a:t>
            </a:r>
            <a:r>
              <a:rPr lang="fi-FI" sz="3200" dirty="0">
                <a:latin typeface="Montserrat" panose="00000500000000000000" pitchFamily="2" charset="0"/>
              </a:rPr>
              <a:t>, </a:t>
            </a:r>
            <a:r>
              <a:rPr lang="fi-FI" sz="3200" dirty="0" err="1">
                <a:latin typeface="Montserrat" panose="00000500000000000000" pitchFamily="2" charset="0"/>
              </a:rPr>
              <a:t>utbildning</a:t>
            </a:r>
            <a:r>
              <a:rPr lang="fi-FI" sz="3200" dirty="0">
                <a:latin typeface="Montserrat" panose="00000500000000000000" pitchFamily="2" charset="0"/>
              </a:rPr>
              <a:t>, diakoni </a:t>
            </a:r>
            <a:r>
              <a:rPr lang="fi-FI" sz="3200" dirty="0" err="1">
                <a:latin typeface="Montserrat" panose="00000500000000000000" pitchFamily="2" charset="0"/>
              </a:rPr>
              <a:t>och</a:t>
            </a:r>
            <a:r>
              <a:rPr lang="fi-FI" sz="3200" dirty="0">
                <a:latin typeface="Montserrat" panose="00000500000000000000" pitchFamily="2" charset="0"/>
              </a:rPr>
              <a:t> </a:t>
            </a:r>
            <a:r>
              <a:rPr lang="fi-FI" sz="3200" dirty="0" err="1">
                <a:latin typeface="Montserrat" panose="00000500000000000000" pitchFamily="2" charset="0"/>
              </a:rPr>
              <a:t>biståndsarbete</a:t>
            </a:r>
            <a:r>
              <a:rPr lang="fi-FI" sz="3200" spc="27" dirty="0">
                <a:solidFill>
                  <a:srgbClr val="010101"/>
                </a:solidFill>
                <a:latin typeface="Montserrat" panose="00000500000000000000" pitchFamily="2" charset="0"/>
                <a:ea typeface="Montserrat"/>
                <a:cs typeface="Montserrat"/>
                <a:sym typeface="Montserrat"/>
              </a:rPr>
              <a:t>.</a:t>
            </a:r>
          </a:p>
          <a:p>
            <a:endParaRPr lang="fi-FI" sz="3200" spc="27" dirty="0">
              <a:solidFill>
                <a:srgbClr val="010101"/>
              </a:solidFill>
              <a:latin typeface="Montserrat"/>
              <a:ea typeface="Montserrat"/>
              <a:cs typeface="Montserrat"/>
              <a:sym typeface="Montserrat"/>
            </a:endParaRPr>
          </a:p>
          <a:p>
            <a:r>
              <a:rPr lang="fi-FI" sz="3200" spc="27" dirty="0">
                <a:solidFill>
                  <a:srgbClr val="010101"/>
                </a:solidFill>
                <a:latin typeface="Montserrat"/>
                <a:ea typeface="Montserrat"/>
                <a:cs typeface="Montserrat"/>
                <a:sym typeface="Montserrat"/>
              </a:rPr>
              <a:t>Tyngdpunkten ligger i Asien.</a:t>
            </a:r>
          </a:p>
          <a:p>
            <a:endParaRPr lang="fi-FI" sz="3200" spc="27" dirty="0">
              <a:solidFill>
                <a:srgbClr val="010101"/>
              </a:solidFill>
              <a:latin typeface="Montserrat"/>
              <a:ea typeface="Montserrat"/>
              <a:cs typeface="Montserrat"/>
              <a:sym typeface="Montserrat"/>
            </a:endParaRPr>
          </a:p>
        </p:txBody>
      </p:sp>
      <p:sp>
        <p:nvSpPr>
          <p:cNvPr id="9" name="TextBox 9">
            <a:extLst>
              <a:ext uri="{FF2B5EF4-FFF2-40B4-BE49-F238E27FC236}">
                <a16:creationId xmlns:a16="http://schemas.microsoft.com/office/drawing/2014/main" id="{C79761C9-71C7-3A54-3504-6F9475AAD82F}"/>
              </a:ext>
            </a:extLst>
          </p:cNvPr>
          <p:cNvSpPr txBox="1"/>
          <p:nvPr/>
        </p:nvSpPr>
        <p:spPr>
          <a:xfrm>
            <a:off x="7423112" y="3574165"/>
            <a:ext cx="10286683" cy="787152"/>
          </a:xfrm>
          <a:prstGeom prst="rect">
            <a:avLst/>
          </a:prstGeom>
        </p:spPr>
        <p:txBody>
          <a:bodyPr wrap="square" lIns="0" tIns="0" rIns="0" bIns="0" rtlCol="0" anchor="t">
            <a:spAutoFit/>
          </a:bodyPr>
          <a:lstStyle/>
          <a:p>
            <a:pPr algn="ctr">
              <a:lnSpc>
                <a:spcPts val="6414"/>
              </a:lnSpc>
              <a:spcBef>
                <a:spcPct val="0"/>
              </a:spcBef>
            </a:pPr>
            <a:r>
              <a:rPr lang="en-US" sz="4822" b="1" spc="38" dirty="0" err="1">
                <a:solidFill>
                  <a:srgbClr val="304698"/>
                </a:solidFill>
                <a:latin typeface="Montserrat Bold"/>
                <a:ea typeface="Montserrat Bold"/>
                <a:cs typeface="Montserrat Bold"/>
                <a:sym typeface="Montserrat Bold"/>
              </a:rPr>
              <a:t>Pionjärarbete</a:t>
            </a:r>
            <a:endParaRPr lang="en-US" sz="4822" b="1" spc="38" dirty="0">
              <a:solidFill>
                <a:srgbClr val="304698"/>
              </a:solidFill>
              <a:latin typeface="Montserrat Bold"/>
              <a:ea typeface="Montserrat Bold"/>
              <a:cs typeface="Montserrat Bold"/>
              <a:sym typeface="Montserrat Bold"/>
            </a:endParaRPr>
          </a:p>
        </p:txBody>
      </p:sp>
      <p:sp>
        <p:nvSpPr>
          <p:cNvPr id="6" name="Suunnikas 5">
            <a:extLst>
              <a:ext uri="{FF2B5EF4-FFF2-40B4-BE49-F238E27FC236}">
                <a16:creationId xmlns:a16="http://schemas.microsoft.com/office/drawing/2014/main" id="{93608ED9-FF80-A602-4384-1CEFDFD0D7EB}"/>
              </a:ext>
            </a:extLst>
          </p:cNvPr>
          <p:cNvSpPr/>
          <p:nvPr/>
        </p:nvSpPr>
        <p:spPr>
          <a:xfrm>
            <a:off x="-4419600" y="-114300"/>
            <a:ext cx="12725400" cy="10401300"/>
          </a:xfrm>
          <a:prstGeom prst="parallelogram">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TextBox 9">
            <a:extLst>
              <a:ext uri="{FF2B5EF4-FFF2-40B4-BE49-F238E27FC236}">
                <a16:creationId xmlns:a16="http://schemas.microsoft.com/office/drawing/2014/main" id="{49FBA95D-2C68-873B-1B5F-38B4DE39274B}"/>
              </a:ext>
            </a:extLst>
          </p:cNvPr>
          <p:cNvSpPr txBox="1"/>
          <p:nvPr/>
        </p:nvSpPr>
        <p:spPr>
          <a:xfrm>
            <a:off x="6726011" y="9207944"/>
            <a:ext cx="9268115" cy="678904"/>
          </a:xfrm>
          <a:prstGeom prst="rect">
            <a:avLst/>
          </a:prstGeom>
        </p:spPr>
        <p:txBody>
          <a:bodyPr wrap="square" lIns="0" tIns="0" rIns="0" bIns="0" rtlCol="0" anchor="t">
            <a:spAutoFit/>
          </a:bodyPr>
          <a:lstStyle/>
          <a:p>
            <a:pPr>
              <a:lnSpc>
                <a:spcPts val="6414"/>
              </a:lnSpc>
              <a:spcBef>
                <a:spcPct val="0"/>
              </a:spcBef>
            </a:pPr>
            <a:r>
              <a:rPr lang="fi-FI" sz="2000" b="1" dirty="0">
                <a:solidFill>
                  <a:srgbClr val="304698"/>
                </a:solidFill>
                <a:latin typeface="Montserrat" panose="00000500000000000000" pitchFamily="2" charset="0"/>
              </a:rPr>
              <a:t>Pionjärarbete, Östasien</a:t>
            </a:r>
            <a:endParaRPr lang="en-US" sz="2000" spc="38" dirty="0">
              <a:solidFill>
                <a:srgbClr val="304698"/>
              </a:solidFill>
              <a:latin typeface="Montserrat Bold"/>
              <a:ea typeface="Montserrat Bold"/>
              <a:cs typeface="Montserrat Bold"/>
              <a:sym typeface="Montserrat Bold"/>
            </a:endParaRPr>
          </a:p>
        </p:txBody>
      </p:sp>
      <p:pic>
        <p:nvPicPr>
          <p:cNvPr id="11" name="Kuva 10">
            <a:extLst>
              <a:ext uri="{FF2B5EF4-FFF2-40B4-BE49-F238E27FC236}">
                <a16:creationId xmlns:a16="http://schemas.microsoft.com/office/drawing/2014/main" id="{66E24CA0-8DE9-B4FF-DA4C-CA4CB69599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58478" y="273597"/>
            <a:ext cx="4381973" cy="694542"/>
          </a:xfrm>
          <a:prstGeom prst="rect">
            <a:avLst/>
          </a:prstGeom>
        </p:spPr>
      </p:pic>
    </p:spTree>
    <p:extLst>
      <p:ext uri="{BB962C8B-B14F-4D97-AF65-F5344CB8AC3E}">
        <p14:creationId xmlns:p14="http://schemas.microsoft.com/office/powerpoint/2010/main" val="2976541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1EB30-A596-5ADB-5660-C28F355D40D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85390F2-6FBF-540D-6F6D-75A5553AF937}"/>
              </a:ext>
            </a:extLst>
          </p:cNvPr>
          <p:cNvGrpSpPr/>
          <p:nvPr/>
        </p:nvGrpSpPr>
        <p:grpSpPr>
          <a:xfrm rot="713627">
            <a:off x="7513884" y="-358563"/>
            <a:ext cx="1088513" cy="11908815"/>
            <a:chOff x="0" y="0"/>
            <a:chExt cx="286687" cy="3136478"/>
          </a:xfrm>
        </p:grpSpPr>
        <p:sp>
          <p:nvSpPr>
            <p:cNvPr id="3" name="Freeform 3">
              <a:extLst>
                <a:ext uri="{FF2B5EF4-FFF2-40B4-BE49-F238E27FC236}">
                  <a16:creationId xmlns:a16="http://schemas.microsoft.com/office/drawing/2014/main" id="{118AC430-0984-9D46-A2DE-37405C4FF3C7}"/>
                </a:ext>
              </a:extLst>
            </p:cNvPr>
            <p:cNvSpPr/>
            <p:nvPr/>
          </p:nvSpPr>
          <p:spPr>
            <a:xfrm>
              <a:off x="0" y="0"/>
              <a:ext cx="286687" cy="3136478"/>
            </a:xfrm>
            <a:custGeom>
              <a:avLst/>
              <a:gdLst/>
              <a:ahLst/>
              <a:cxnLst/>
              <a:rect l="l" t="t" r="r" b="b"/>
              <a:pathLst>
                <a:path w="286687" h="3136478">
                  <a:moveTo>
                    <a:pt x="0" y="0"/>
                  </a:moveTo>
                  <a:lnTo>
                    <a:pt x="286687" y="0"/>
                  </a:lnTo>
                  <a:lnTo>
                    <a:pt x="286687" y="3136478"/>
                  </a:lnTo>
                  <a:lnTo>
                    <a:pt x="0" y="3136478"/>
                  </a:lnTo>
                  <a:close/>
                </a:path>
              </a:pathLst>
            </a:custGeom>
            <a:gradFill rotWithShape="1">
              <a:gsLst>
                <a:gs pos="0">
                  <a:srgbClr val="696969">
                    <a:alpha val="41040"/>
                  </a:srgbClr>
                </a:gs>
                <a:gs pos="33333">
                  <a:srgbClr val="B4B4B4">
                    <a:alpha val="47025"/>
                  </a:srgbClr>
                </a:gs>
                <a:gs pos="66667">
                  <a:srgbClr val="EEEEEE">
                    <a:alpha val="40185"/>
                  </a:srgbClr>
                </a:gs>
                <a:gs pos="100000">
                  <a:srgbClr val="FBFBFB">
                    <a:alpha val="12540"/>
                  </a:srgbClr>
                </a:gs>
              </a:gsLst>
              <a:lin ang="0"/>
            </a:gradFill>
            <a:ln cap="sq">
              <a:noFill/>
              <a:prstDash val="solid"/>
              <a:miter/>
            </a:ln>
          </p:spPr>
          <p:txBody>
            <a:bodyPr/>
            <a:lstStyle/>
            <a:p>
              <a:endParaRPr lang="fi-FI"/>
            </a:p>
          </p:txBody>
        </p:sp>
        <p:sp>
          <p:nvSpPr>
            <p:cNvPr id="4" name="TextBox 4">
              <a:extLst>
                <a:ext uri="{FF2B5EF4-FFF2-40B4-BE49-F238E27FC236}">
                  <a16:creationId xmlns:a16="http://schemas.microsoft.com/office/drawing/2014/main" id="{281534B1-4229-EE15-828A-6E9B03C7D37B}"/>
                </a:ext>
              </a:extLst>
            </p:cNvPr>
            <p:cNvSpPr txBox="1"/>
            <p:nvPr/>
          </p:nvSpPr>
          <p:spPr>
            <a:xfrm>
              <a:off x="0" y="-19050"/>
              <a:ext cx="286687" cy="3155528"/>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8" name="TextBox 8">
            <a:extLst>
              <a:ext uri="{FF2B5EF4-FFF2-40B4-BE49-F238E27FC236}">
                <a16:creationId xmlns:a16="http://schemas.microsoft.com/office/drawing/2014/main" id="{E10733AB-4C11-E3B6-3FBC-B122028F38B1}"/>
              </a:ext>
            </a:extLst>
          </p:cNvPr>
          <p:cNvSpPr txBox="1"/>
          <p:nvPr/>
        </p:nvSpPr>
        <p:spPr>
          <a:xfrm>
            <a:off x="8686800" y="5226949"/>
            <a:ext cx="9746546" cy="2462213"/>
          </a:xfrm>
          <a:prstGeom prst="rect">
            <a:avLst/>
          </a:prstGeom>
        </p:spPr>
        <p:txBody>
          <a:bodyPr wrap="square" lIns="0" tIns="0" rIns="0" bIns="0" rtlCol="0" anchor="t">
            <a:spAutoFit/>
          </a:bodyPr>
          <a:lstStyle/>
          <a:p>
            <a:r>
              <a:rPr lang="fi-FI" sz="3200" spc="27" dirty="0">
                <a:solidFill>
                  <a:srgbClr val="010101"/>
                </a:solidFill>
                <a:latin typeface="Montserrat" panose="00000500000000000000" pitchFamily="2" charset="0"/>
                <a:ea typeface="Montserrat"/>
                <a:cs typeface="Montserrat"/>
                <a:sym typeface="Montserrat"/>
              </a:rPr>
              <a:t>Över 123 miljoner människor har tvingats lämna sina hem. Såningsmannen når dem i Grekland </a:t>
            </a:r>
            <a:r>
              <a:rPr lang="fi-FI" sz="3200" spc="27" dirty="0" err="1">
                <a:solidFill>
                  <a:srgbClr val="010101"/>
                </a:solidFill>
                <a:latin typeface="Montserrat" panose="00000500000000000000" pitchFamily="2" charset="0"/>
                <a:ea typeface="Montserrat"/>
                <a:cs typeface="Montserrat"/>
                <a:sym typeface="Montserrat"/>
              </a:rPr>
              <a:t>och</a:t>
            </a:r>
            <a:r>
              <a:rPr lang="fi-FI" sz="3200" spc="27" dirty="0">
                <a:solidFill>
                  <a:srgbClr val="010101"/>
                </a:solidFill>
                <a:latin typeface="Montserrat" panose="00000500000000000000" pitchFamily="2" charset="0"/>
                <a:ea typeface="Montserrat"/>
                <a:cs typeface="Montserrat"/>
                <a:sym typeface="Montserrat"/>
              </a:rPr>
              <a:t> </a:t>
            </a:r>
            <a:r>
              <a:rPr lang="fi-FI" sz="3200" dirty="0">
                <a:latin typeface="Montserrat" panose="00000500000000000000" pitchFamily="2" charset="0"/>
              </a:rPr>
              <a:t>Västra </a:t>
            </a:r>
            <a:r>
              <a:rPr lang="fi-FI" sz="3200" dirty="0" err="1">
                <a:latin typeface="Montserrat" panose="00000500000000000000" pitchFamily="2" charset="0"/>
              </a:rPr>
              <a:t>Asien</a:t>
            </a:r>
            <a:r>
              <a:rPr lang="fi-FI" sz="3200" dirty="0">
                <a:latin typeface="Montserrat" panose="00000500000000000000" pitchFamily="2" charset="0"/>
              </a:rPr>
              <a:t> </a:t>
            </a:r>
            <a:r>
              <a:rPr lang="fi-FI" sz="3200" spc="27" dirty="0" err="1">
                <a:solidFill>
                  <a:srgbClr val="010101"/>
                </a:solidFill>
                <a:latin typeface="Montserrat" panose="00000500000000000000" pitchFamily="2" charset="0"/>
                <a:ea typeface="Montserrat"/>
                <a:cs typeface="Montserrat"/>
                <a:sym typeface="Montserrat"/>
              </a:rPr>
              <a:t>tillsammans</a:t>
            </a:r>
            <a:r>
              <a:rPr lang="fi-FI" sz="3200" spc="27" dirty="0">
                <a:solidFill>
                  <a:srgbClr val="010101"/>
                </a:solidFill>
                <a:latin typeface="Montserrat" panose="00000500000000000000" pitchFamily="2" charset="0"/>
                <a:ea typeface="Montserrat"/>
                <a:cs typeface="Montserrat"/>
                <a:sym typeface="Montserrat"/>
              </a:rPr>
              <a:t> med andra organisationer och församlingar.</a:t>
            </a:r>
          </a:p>
          <a:p>
            <a:endParaRPr lang="fi-FI" sz="3200" spc="27" dirty="0">
              <a:solidFill>
                <a:srgbClr val="010101"/>
              </a:solidFill>
              <a:latin typeface="Montserrat" panose="00000500000000000000" pitchFamily="2" charset="0"/>
              <a:ea typeface="Montserrat"/>
              <a:cs typeface="Montserrat"/>
              <a:sym typeface="Montserrat"/>
            </a:endParaRPr>
          </a:p>
        </p:txBody>
      </p:sp>
      <p:sp>
        <p:nvSpPr>
          <p:cNvPr id="9" name="TextBox 9">
            <a:extLst>
              <a:ext uri="{FF2B5EF4-FFF2-40B4-BE49-F238E27FC236}">
                <a16:creationId xmlns:a16="http://schemas.microsoft.com/office/drawing/2014/main" id="{6A011E5D-8288-AEFF-D342-6061BD77F7FE}"/>
              </a:ext>
            </a:extLst>
          </p:cNvPr>
          <p:cNvSpPr txBox="1"/>
          <p:nvPr/>
        </p:nvSpPr>
        <p:spPr>
          <a:xfrm>
            <a:off x="7772400" y="3585783"/>
            <a:ext cx="10286683" cy="787152"/>
          </a:xfrm>
          <a:prstGeom prst="rect">
            <a:avLst/>
          </a:prstGeom>
        </p:spPr>
        <p:txBody>
          <a:bodyPr wrap="square" lIns="0" tIns="0" rIns="0" bIns="0" rtlCol="0" anchor="t">
            <a:spAutoFit/>
          </a:bodyPr>
          <a:lstStyle/>
          <a:p>
            <a:pPr algn="ctr">
              <a:lnSpc>
                <a:spcPts val="6414"/>
              </a:lnSpc>
              <a:spcBef>
                <a:spcPct val="0"/>
              </a:spcBef>
            </a:pPr>
            <a:r>
              <a:rPr lang="en-US" sz="4822" b="1" spc="38" dirty="0">
                <a:solidFill>
                  <a:srgbClr val="304698"/>
                </a:solidFill>
                <a:latin typeface="Montserrat Bold"/>
                <a:ea typeface="Montserrat Bold"/>
                <a:cs typeface="Montserrat Bold"/>
                <a:sym typeface="Montserrat Bold"/>
              </a:rPr>
              <a:t>Diaspora-</a:t>
            </a:r>
            <a:r>
              <a:rPr lang="en-US" sz="4822" b="1" spc="38" dirty="0" err="1">
                <a:solidFill>
                  <a:srgbClr val="304698"/>
                </a:solidFill>
                <a:latin typeface="Montserrat Bold"/>
                <a:ea typeface="Montserrat Bold"/>
                <a:cs typeface="Montserrat Bold"/>
                <a:sym typeface="Montserrat Bold"/>
              </a:rPr>
              <a:t>arbete</a:t>
            </a:r>
            <a:endParaRPr lang="en-US" sz="4822" b="1" spc="38" dirty="0">
              <a:solidFill>
                <a:srgbClr val="304698"/>
              </a:solidFill>
              <a:latin typeface="Montserrat Bold"/>
              <a:ea typeface="Montserrat Bold"/>
              <a:cs typeface="Montserrat Bold"/>
              <a:sym typeface="Montserrat Bold"/>
            </a:endParaRPr>
          </a:p>
        </p:txBody>
      </p:sp>
      <p:sp>
        <p:nvSpPr>
          <p:cNvPr id="6" name="Suunnikas 5">
            <a:extLst>
              <a:ext uri="{FF2B5EF4-FFF2-40B4-BE49-F238E27FC236}">
                <a16:creationId xmlns:a16="http://schemas.microsoft.com/office/drawing/2014/main" id="{94CB4E1F-4DBC-A78D-678C-A2E81A646AC7}"/>
              </a:ext>
            </a:extLst>
          </p:cNvPr>
          <p:cNvSpPr/>
          <p:nvPr/>
        </p:nvSpPr>
        <p:spPr>
          <a:xfrm>
            <a:off x="-4090568" y="-114300"/>
            <a:ext cx="13204751" cy="10401300"/>
          </a:xfrm>
          <a:prstGeom prst="parallelogram">
            <a:avLst/>
          </a:prstGeom>
          <a:blipFill>
            <a:blip r:embed="rId3">
              <a:extLst>
                <a:ext uri="{28A0092B-C50C-407E-A947-70E740481C1C}">
                  <a14:useLocalDpi xmlns:a14="http://schemas.microsoft.com/office/drawing/2010/main" val="0"/>
                </a:ext>
              </a:extLst>
            </a:blip>
            <a:stretch>
              <a:fillRect r="-11951"/>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12" name="TextBox 9">
            <a:extLst>
              <a:ext uri="{FF2B5EF4-FFF2-40B4-BE49-F238E27FC236}">
                <a16:creationId xmlns:a16="http://schemas.microsoft.com/office/drawing/2014/main" id="{0D123D68-96F3-7520-CABE-08CEBB65572C}"/>
              </a:ext>
            </a:extLst>
          </p:cNvPr>
          <p:cNvSpPr txBox="1"/>
          <p:nvPr/>
        </p:nvSpPr>
        <p:spPr>
          <a:xfrm>
            <a:off x="7335440" y="9257759"/>
            <a:ext cx="9268115" cy="678904"/>
          </a:xfrm>
          <a:prstGeom prst="rect">
            <a:avLst/>
          </a:prstGeom>
        </p:spPr>
        <p:txBody>
          <a:bodyPr wrap="square" lIns="0" tIns="0" rIns="0" bIns="0" rtlCol="0" anchor="t">
            <a:spAutoFit/>
          </a:bodyPr>
          <a:lstStyle/>
          <a:p>
            <a:pPr>
              <a:lnSpc>
                <a:spcPts val="6414"/>
              </a:lnSpc>
              <a:spcBef>
                <a:spcPct val="0"/>
              </a:spcBef>
            </a:pPr>
            <a:r>
              <a:rPr lang="fi-FI" sz="2000" b="1" dirty="0">
                <a:solidFill>
                  <a:srgbClr val="304698"/>
                </a:solidFill>
                <a:latin typeface="Montserrat" panose="00000500000000000000" pitchFamily="2" charset="0"/>
              </a:rPr>
              <a:t>Diaspora-</a:t>
            </a:r>
            <a:r>
              <a:rPr lang="fi-FI" sz="2000" b="1" dirty="0" err="1">
                <a:solidFill>
                  <a:srgbClr val="304698"/>
                </a:solidFill>
                <a:latin typeface="Montserrat" panose="00000500000000000000" pitchFamily="2" charset="0"/>
              </a:rPr>
              <a:t>arbete</a:t>
            </a:r>
            <a:r>
              <a:rPr lang="fi-FI" sz="2000" b="1" dirty="0">
                <a:solidFill>
                  <a:srgbClr val="304698"/>
                </a:solidFill>
                <a:latin typeface="Montserrat" panose="00000500000000000000" pitchFamily="2" charset="0"/>
              </a:rPr>
              <a:t>, Grekland</a:t>
            </a:r>
            <a:endParaRPr lang="en-US" sz="2000" spc="38" dirty="0">
              <a:solidFill>
                <a:srgbClr val="304698"/>
              </a:solidFill>
              <a:latin typeface="Montserrat Bold"/>
              <a:ea typeface="Montserrat Bold"/>
              <a:cs typeface="Montserrat Bold"/>
              <a:sym typeface="Montserrat Bold"/>
            </a:endParaRPr>
          </a:p>
        </p:txBody>
      </p:sp>
      <p:pic>
        <p:nvPicPr>
          <p:cNvPr id="10" name="Kuva 9">
            <a:extLst>
              <a:ext uri="{FF2B5EF4-FFF2-40B4-BE49-F238E27FC236}">
                <a16:creationId xmlns:a16="http://schemas.microsoft.com/office/drawing/2014/main" id="{FE8486B1-C05E-D6DC-A888-31DC40BD3A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58478" y="273597"/>
            <a:ext cx="4381973" cy="694542"/>
          </a:xfrm>
          <a:prstGeom prst="rect">
            <a:avLst/>
          </a:prstGeom>
        </p:spPr>
      </p:pic>
    </p:spTree>
    <p:extLst>
      <p:ext uri="{BB962C8B-B14F-4D97-AF65-F5344CB8AC3E}">
        <p14:creationId xmlns:p14="http://schemas.microsoft.com/office/powerpoint/2010/main" val="34238984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57340-1573-1D9E-BDB4-25954E1007F5}"/>
            </a:ext>
          </a:extLst>
        </p:cNvPr>
        <p:cNvGrpSpPr/>
        <p:nvPr/>
      </p:nvGrpSpPr>
      <p:grpSpPr>
        <a:xfrm>
          <a:off x="0" y="0"/>
          <a:ext cx="0" cy="0"/>
          <a:chOff x="0" y="0"/>
          <a:chExt cx="0" cy="0"/>
        </a:xfrm>
      </p:grpSpPr>
      <p:sp>
        <p:nvSpPr>
          <p:cNvPr id="8" name="TextBox 8">
            <a:extLst>
              <a:ext uri="{FF2B5EF4-FFF2-40B4-BE49-F238E27FC236}">
                <a16:creationId xmlns:a16="http://schemas.microsoft.com/office/drawing/2014/main" id="{BEFA0B2B-A385-16F7-0241-A8B8D5A992A4}"/>
              </a:ext>
            </a:extLst>
          </p:cNvPr>
          <p:cNvSpPr txBox="1"/>
          <p:nvPr/>
        </p:nvSpPr>
        <p:spPr>
          <a:xfrm>
            <a:off x="8392885" y="5065930"/>
            <a:ext cx="9906001" cy="2954655"/>
          </a:xfrm>
          <a:prstGeom prst="rect">
            <a:avLst/>
          </a:prstGeom>
        </p:spPr>
        <p:txBody>
          <a:bodyPr wrap="square" lIns="0" tIns="0" rIns="0" bIns="0" rtlCol="0" anchor="t">
            <a:spAutoFit/>
          </a:bodyPr>
          <a:lstStyle/>
          <a:p>
            <a:r>
              <a:rPr lang="fi-FI" sz="3200" b="1" dirty="0">
                <a:solidFill>
                  <a:srgbClr val="304698"/>
                </a:solidFill>
                <a:latin typeface="Montserrat" panose="00000500000000000000" pitchFamily="2" charset="0"/>
              </a:rPr>
              <a:t>Inom utvecklingssamarbetet</a:t>
            </a:r>
            <a:r>
              <a:rPr lang="fi-FI" sz="3200" dirty="0">
                <a:latin typeface="Montserrat" panose="00000500000000000000" pitchFamily="2" charset="0"/>
              </a:rPr>
              <a:t> stärker vi särskilt ett värdigt liv och en meningsfull framtid för kvinnor, personer med funktionsnedsättning och andra minoritetsgrupper.</a:t>
            </a:r>
            <a:endParaRPr lang="fi-FI" sz="3200" spc="27" dirty="0">
              <a:solidFill>
                <a:srgbClr val="010101"/>
              </a:solidFill>
              <a:latin typeface="Montserrat" panose="00000500000000000000" pitchFamily="2" charset="0"/>
              <a:ea typeface="Montserrat"/>
              <a:cs typeface="Montserrat"/>
              <a:sym typeface="Montserrat"/>
            </a:endParaRPr>
          </a:p>
          <a:p>
            <a:endParaRPr lang="fi-FI" sz="3200" b="1" spc="27" dirty="0">
              <a:solidFill>
                <a:srgbClr val="304698"/>
              </a:solidFill>
              <a:latin typeface="Montserrat" panose="00000500000000000000" pitchFamily="2" charset="0"/>
              <a:ea typeface="Montserrat"/>
              <a:cs typeface="Montserrat"/>
              <a:sym typeface="Montserrat"/>
            </a:endParaRPr>
          </a:p>
          <a:p>
            <a:pPr algn="l"/>
            <a:endParaRPr lang="en-US" sz="3200" spc="27" dirty="0">
              <a:solidFill>
                <a:srgbClr val="010101"/>
              </a:solidFill>
              <a:latin typeface="Montserrat" panose="00000500000000000000" pitchFamily="2" charset="0"/>
              <a:ea typeface="Montserrat"/>
              <a:cs typeface="Montserrat"/>
              <a:sym typeface="Montserrat"/>
            </a:endParaRPr>
          </a:p>
        </p:txBody>
      </p:sp>
      <p:grpSp>
        <p:nvGrpSpPr>
          <p:cNvPr id="9" name="Group 2">
            <a:extLst>
              <a:ext uri="{FF2B5EF4-FFF2-40B4-BE49-F238E27FC236}">
                <a16:creationId xmlns:a16="http://schemas.microsoft.com/office/drawing/2014/main" id="{140AFE91-6341-C052-687F-CCA229334840}"/>
              </a:ext>
            </a:extLst>
          </p:cNvPr>
          <p:cNvGrpSpPr/>
          <p:nvPr/>
        </p:nvGrpSpPr>
        <p:grpSpPr>
          <a:xfrm rot="764344">
            <a:off x="7458448" y="-810908"/>
            <a:ext cx="1088513" cy="11908815"/>
            <a:chOff x="0" y="0"/>
            <a:chExt cx="286687" cy="3136478"/>
          </a:xfrm>
        </p:grpSpPr>
        <p:sp>
          <p:nvSpPr>
            <p:cNvPr id="10" name="Freeform 3">
              <a:extLst>
                <a:ext uri="{FF2B5EF4-FFF2-40B4-BE49-F238E27FC236}">
                  <a16:creationId xmlns:a16="http://schemas.microsoft.com/office/drawing/2014/main" id="{083A42E4-2A01-395B-0157-29C60A049E9D}"/>
                </a:ext>
              </a:extLst>
            </p:cNvPr>
            <p:cNvSpPr/>
            <p:nvPr/>
          </p:nvSpPr>
          <p:spPr>
            <a:xfrm>
              <a:off x="0" y="0"/>
              <a:ext cx="286687" cy="3136478"/>
            </a:xfrm>
            <a:custGeom>
              <a:avLst/>
              <a:gdLst/>
              <a:ahLst/>
              <a:cxnLst/>
              <a:rect l="l" t="t" r="r" b="b"/>
              <a:pathLst>
                <a:path w="286687" h="3136478">
                  <a:moveTo>
                    <a:pt x="0" y="0"/>
                  </a:moveTo>
                  <a:lnTo>
                    <a:pt x="286687" y="0"/>
                  </a:lnTo>
                  <a:lnTo>
                    <a:pt x="286687" y="3136478"/>
                  </a:lnTo>
                  <a:lnTo>
                    <a:pt x="0" y="3136478"/>
                  </a:lnTo>
                  <a:close/>
                </a:path>
              </a:pathLst>
            </a:custGeom>
            <a:gradFill rotWithShape="1">
              <a:gsLst>
                <a:gs pos="0">
                  <a:srgbClr val="696969">
                    <a:alpha val="41040"/>
                  </a:srgbClr>
                </a:gs>
                <a:gs pos="33333">
                  <a:srgbClr val="B4B4B4">
                    <a:alpha val="47025"/>
                  </a:srgbClr>
                </a:gs>
                <a:gs pos="66667">
                  <a:srgbClr val="EEEEEE">
                    <a:alpha val="40185"/>
                  </a:srgbClr>
                </a:gs>
                <a:gs pos="100000">
                  <a:srgbClr val="FBFBFB">
                    <a:alpha val="12540"/>
                  </a:srgbClr>
                </a:gs>
              </a:gsLst>
              <a:lin ang="0"/>
            </a:gradFill>
            <a:ln cap="sq">
              <a:noFill/>
              <a:prstDash val="solid"/>
              <a:miter/>
            </a:ln>
          </p:spPr>
          <p:txBody>
            <a:bodyPr/>
            <a:lstStyle/>
            <a:p>
              <a:endParaRPr lang="fi-FI"/>
            </a:p>
          </p:txBody>
        </p:sp>
        <p:sp>
          <p:nvSpPr>
            <p:cNvPr id="11" name="TextBox 4">
              <a:extLst>
                <a:ext uri="{FF2B5EF4-FFF2-40B4-BE49-F238E27FC236}">
                  <a16:creationId xmlns:a16="http://schemas.microsoft.com/office/drawing/2014/main" id="{72BCF83E-D690-175C-AE89-BE0A90851F65}"/>
                </a:ext>
              </a:extLst>
            </p:cNvPr>
            <p:cNvSpPr txBox="1"/>
            <p:nvPr/>
          </p:nvSpPr>
          <p:spPr>
            <a:xfrm>
              <a:off x="0" y="-19050"/>
              <a:ext cx="286687" cy="3155528"/>
            </a:xfrm>
            <a:prstGeom prst="rect">
              <a:avLst/>
            </a:prstGeom>
          </p:spPr>
          <p:txBody>
            <a:bodyPr lIns="50800" tIns="50800" rIns="50800" bIns="50800" rtlCol="0" anchor="ctr"/>
            <a:lstStyle/>
            <a:p>
              <a:pPr marL="0" lvl="0" indent="0" algn="ctr">
                <a:lnSpc>
                  <a:spcPts val="2859"/>
                </a:lnSpc>
                <a:spcBef>
                  <a:spcPct val="0"/>
                </a:spcBef>
              </a:pPr>
              <a:endParaRPr/>
            </a:p>
          </p:txBody>
        </p:sp>
      </p:grpSp>
      <p:grpSp>
        <p:nvGrpSpPr>
          <p:cNvPr id="12" name="Group 5">
            <a:extLst>
              <a:ext uri="{FF2B5EF4-FFF2-40B4-BE49-F238E27FC236}">
                <a16:creationId xmlns:a16="http://schemas.microsoft.com/office/drawing/2014/main" id="{E8ACE3FC-D30B-406E-9DF8-A81612ED0F72}"/>
              </a:ext>
            </a:extLst>
          </p:cNvPr>
          <p:cNvGrpSpPr/>
          <p:nvPr/>
        </p:nvGrpSpPr>
        <p:grpSpPr>
          <a:xfrm>
            <a:off x="-1270694" y="0"/>
            <a:ext cx="10515600" cy="10287000"/>
            <a:chOff x="-882696" y="0"/>
            <a:chExt cx="10515600" cy="10287000"/>
          </a:xfrm>
        </p:grpSpPr>
        <p:sp>
          <p:nvSpPr>
            <p:cNvPr id="13" name="Freeform 6">
              <a:extLst>
                <a:ext uri="{FF2B5EF4-FFF2-40B4-BE49-F238E27FC236}">
                  <a16:creationId xmlns:a16="http://schemas.microsoft.com/office/drawing/2014/main" id="{AA598053-BF57-5373-4833-7FACF127872D}"/>
                </a:ext>
              </a:extLst>
            </p:cNvPr>
            <p:cNvSpPr/>
            <p:nvPr/>
          </p:nvSpPr>
          <p:spPr>
            <a:xfrm>
              <a:off x="-882696" y="0"/>
              <a:ext cx="10515600" cy="10287000"/>
            </a:xfrm>
            <a:custGeom>
              <a:avLst/>
              <a:gdLst/>
              <a:ahLst/>
              <a:cxnLst/>
              <a:rect l="l" t="t" r="r" b="b"/>
              <a:pathLst>
                <a:path w="8585708" h="10287000">
                  <a:moveTo>
                    <a:pt x="8585708" y="762"/>
                  </a:moveTo>
                  <a:cubicBezTo>
                    <a:pt x="8581644" y="20447"/>
                    <a:pt x="8577961" y="40132"/>
                    <a:pt x="8573515" y="59690"/>
                  </a:cubicBezTo>
                  <a:cubicBezTo>
                    <a:pt x="8478139" y="485521"/>
                    <a:pt x="8382635" y="911225"/>
                    <a:pt x="8287258" y="1337056"/>
                  </a:cubicBezTo>
                  <a:cubicBezTo>
                    <a:pt x="8146288" y="1966722"/>
                    <a:pt x="8005699" y="2596388"/>
                    <a:pt x="7864601" y="3225927"/>
                  </a:cubicBezTo>
                  <a:cubicBezTo>
                    <a:pt x="7691247" y="3999103"/>
                    <a:pt x="7517384" y="4772152"/>
                    <a:pt x="7344028" y="5545328"/>
                  </a:cubicBezTo>
                  <a:cubicBezTo>
                    <a:pt x="7194676" y="6211443"/>
                    <a:pt x="7045578" y="6877558"/>
                    <a:pt x="6896353" y="7543800"/>
                  </a:cubicBezTo>
                  <a:cubicBezTo>
                    <a:pt x="6765289" y="8129016"/>
                    <a:pt x="6634480" y="8714105"/>
                    <a:pt x="6503162" y="9299194"/>
                  </a:cubicBezTo>
                  <a:cubicBezTo>
                    <a:pt x="6429375" y="9628251"/>
                    <a:pt x="6354953" y="9957181"/>
                    <a:pt x="6280785" y="10286238"/>
                  </a:cubicBezTo>
                  <a:cubicBezTo>
                    <a:pt x="4199382" y="10286238"/>
                    <a:pt x="2118106" y="10286111"/>
                    <a:pt x="36830" y="10287000"/>
                  </a:cubicBezTo>
                  <a:cubicBezTo>
                    <a:pt x="6731" y="10287000"/>
                    <a:pt x="0" y="10280269"/>
                    <a:pt x="0" y="10250043"/>
                  </a:cubicBezTo>
                  <a:cubicBezTo>
                    <a:pt x="762" y="6845681"/>
                    <a:pt x="762" y="3441319"/>
                    <a:pt x="0" y="36957"/>
                  </a:cubicBezTo>
                  <a:cubicBezTo>
                    <a:pt x="0" y="6731"/>
                    <a:pt x="6731" y="0"/>
                    <a:pt x="36830" y="0"/>
                  </a:cubicBezTo>
                  <a:cubicBezTo>
                    <a:pt x="2886456" y="762"/>
                    <a:pt x="5736082" y="762"/>
                    <a:pt x="8585708" y="762"/>
                  </a:cubicBezTo>
                  <a:close/>
                </a:path>
              </a:pathLst>
            </a:custGeom>
            <a:blipFill>
              <a:blip r:embed="rId3" cstate="print">
                <a:extLst>
                  <a:ext uri="{28A0092B-C50C-407E-A947-70E740481C1C}">
                    <a14:useLocalDpi xmlns:a14="http://schemas.microsoft.com/office/drawing/2010/main" val="0"/>
                  </a:ext>
                </a:extLst>
              </a:blip>
              <a:stretch>
                <a:fillRect r="-39394"/>
              </a:stretch>
            </a:blipFill>
          </p:spPr>
          <p:txBody>
            <a:bodyPr/>
            <a:lstStyle/>
            <a:p>
              <a:endParaRPr lang="fi-FI" dirty="0"/>
            </a:p>
          </p:txBody>
        </p:sp>
      </p:grpSp>
      <p:sp>
        <p:nvSpPr>
          <p:cNvPr id="14" name="TextBox 9">
            <a:extLst>
              <a:ext uri="{FF2B5EF4-FFF2-40B4-BE49-F238E27FC236}">
                <a16:creationId xmlns:a16="http://schemas.microsoft.com/office/drawing/2014/main" id="{F455F573-BDC8-CD3D-E8CC-EDA500D8F1C6}"/>
              </a:ext>
            </a:extLst>
          </p:cNvPr>
          <p:cNvSpPr txBox="1"/>
          <p:nvPr/>
        </p:nvSpPr>
        <p:spPr>
          <a:xfrm>
            <a:off x="7045698" y="9206516"/>
            <a:ext cx="9268115" cy="678904"/>
          </a:xfrm>
          <a:prstGeom prst="rect">
            <a:avLst/>
          </a:prstGeom>
        </p:spPr>
        <p:txBody>
          <a:bodyPr wrap="square" lIns="0" tIns="0" rIns="0" bIns="0" rtlCol="0" anchor="t">
            <a:spAutoFit/>
          </a:bodyPr>
          <a:lstStyle/>
          <a:p>
            <a:pPr>
              <a:lnSpc>
                <a:spcPts val="6414"/>
              </a:lnSpc>
              <a:spcBef>
                <a:spcPct val="0"/>
              </a:spcBef>
            </a:pPr>
            <a:r>
              <a:rPr lang="fi-FI" sz="2000" b="1" dirty="0">
                <a:solidFill>
                  <a:srgbClr val="304698"/>
                </a:solidFill>
                <a:latin typeface="Montserrat" panose="00000500000000000000" pitchFamily="2" charset="0"/>
              </a:rPr>
              <a:t>Utvecklingssamarbete, Mongoliet</a:t>
            </a:r>
            <a:endParaRPr lang="en-US" sz="2000" spc="38" dirty="0">
              <a:solidFill>
                <a:srgbClr val="304698"/>
              </a:solidFill>
              <a:latin typeface="Montserrat Bold"/>
              <a:ea typeface="Montserrat Bold"/>
              <a:cs typeface="Montserrat Bold"/>
              <a:sym typeface="Montserrat Bold"/>
            </a:endParaRPr>
          </a:p>
        </p:txBody>
      </p:sp>
      <p:pic>
        <p:nvPicPr>
          <p:cNvPr id="3" name="Kuva 2">
            <a:extLst>
              <a:ext uri="{FF2B5EF4-FFF2-40B4-BE49-F238E27FC236}">
                <a16:creationId xmlns:a16="http://schemas.microsoft.com/office/drawing/2014/main" id="{B332F026-4F69-897A-4EAC-CC0ACB281B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58478" y="273597"/>
            <a:ext cx="4381973" cy="694542"/>
          </a:xfrm>
          <a:prstGeom prst="rect">
            <a:avLst/>
          </a:prstGeom>
        </p:spPr>
      </p:pic>
    </p:spTree>
    <p:extLst>
      <p:ext uri="{BB962C8B-B14F-4D97-AF65-F5344CB8AC3E}">
        <p14:creationId xmlns:p14="http://schemas.microsoft.com/office/powerpoint/2010/main" val="2015961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988950">
            <a:off x="7304343" y="-509370"/>
            <a:ext cx="1088513" cy="11908815"/>
            <a:chOff x="0" y="0"/>
            <a:chExt cx="286687" cy="3136478"/>
          </a:xfrm>
        </p:grpSpPr>
        <p:sp>
          <p:nvSpPr>
            <p:cNvPr id="3" name="Freeform 3"/>
            <p:cNvSpPr/>
            <p:nvPr/>
          </p:nvSpPr>
          <p:spPr>
            <a:xfrm>
              <a:off x="0" y="0"/>
              <a:ext cx="286687" cy="3136478"/>
            </a:xfrm>
            <a:custGeom>
              <a:avLst/>
              <a:gdLst/>
              <a:ahLst/>
              <a:cxnLst/>
              <a:rect l="l" t="t" r="r" b="b"/>
              <a:pathLst>
                <a:path w="286687" h="3136478">
                  <a:moveTo>
                    <a:pt x="0" y="0"/>
                  </a:moveTo>
                  <a:lnTo>
                    <a:pt x="286687" y="0"/>
                  </a:lnTo>
                  <a:lnTo>
                    <a:pt x="286687" y="3136478"/>
                  </a:lnTo>
                  <a:lnTo>
                    <a:pt x="0" y="3136478"/>
                  </a:lnTo>
                  <a:close/>
                </a:path>
              </a:pathLst>
            </a:custGeom>
            <a:gradFill rotWithShape="1">
              <a:gsLst>
                <a:gs pos="0">
                  <a:srgbClr val="696969">
                    <a:alpha val="41040"/>
                  </a:srgbClr>
                </a:gs>
                <a:gs pos="33333">
                  <a:srgbClr val="B4B4B4">
                    <a:alpha val="47025"/>
                  </a:srgbClr>
                </a:gs>
                <a:gs pos="66667">
                  <a:srgbClr val="EEEEEE">
                    <a:alpha val="40185"/>
                  </a:srgbClr>
                </a:gs>
                <a:gs pos="100000">
                  <a:srgbClr val="FBFBFB">
                    <a:alpha val="12540"/>
                  </a:srgbClr>
                </a:gs>
              </a:gsLst>
              <a:lin ang="0"/>
            </a:gradFill>
            <a:ln cap="sq">
              <a:noFill/>
              <a:prstDash val="solid"/>
              <a:miter/>
            </a:ln>
          </p:spPr>
          <p:txBody>
            <a:bodyPr/>
            <a:lstStyle/>
            <a:p>
              <a:endParaRPr lang="fi-FI"/>
            </a:p>
          </p:txBody>
        </p:sp>
        <p:sp>
          <p:nvSpPr>
            <p:cNvPr id="4" name="TextBox 4"/>
            <p:cNvSpPr txBox="1"/>
            <p:nvPr/>
          </p:nvSpPr>
          <p:spPr>
            <a:xfrm>
              <a:off x="0" y="-19050"/>
              <a:ext cx="286687" cy="3155528"/>
            </a:xfrm>
            <a:prstGeom prst="rect">
              <a:avLst/>
            </a:prstGeom>
          </p:spPr>
          <p:txBody>
            <a:bodyPr lIns="50800" tIns="50800" rIns="50800" bIns="50800" rtlCol="0" anchor="ctr"/>
            <a:lstStyle/>
            <a:p>
              <a:pPr marL="0" lvl="0" indent="0" algn="ctr">
                <a:lnSpc>
                  <a:spcPts val="2859"/>
                </a:lnSpc>
                <a:spcBef>
                  <a:spcPct val="0"/>
                </a:spcBef>
              </a:pPr>
              <a:endParaRPr/>
            </a:p>
          </p:txBody>
        </p:sp>
      </p:grpSp>
      <p:grpSp>
        <p:nvGrpSpPr>
          <p:cNvPr id="5" name="Group 5"/>
          <p:cNvGrpSpPr/>
          <p:nvPr/>
        </p:nvGrpSpPr>
        <p:grpSpPr>
          <a:xfrm>
            <a:off x="-2133600" y="0"/>
            <a:ext cx="11043558" cy="10303329"/>
            <a:chOff x="1164074" y="35274"/>
            <a:chExt cx="6676962" cy="10303329"/>
          </a:xfrm>
        </p:grpSpPr>
        <p:sp>
          <p:nvSpPr>
            <p:cNvPr id="6" name="Freeform 6"/>
            <p:cNvSpPr/>
            <p:nvPr/>
          </p:nvSpPr>
          <p:spPr>
            <a:xfrm>
              <a:off x="1164074" y="35274"/>
              <a:ext cx="6676962" cy="10303329"/>
            </a:xfrm>
            <a:custGeom>
              <a:avLst/>
              <a:gdLst/>
              <a:ahLst/>
              <a:cxnLst/>
              <a:rect l="l" t="t" r="r" b="b"/>
              <a:pathLst>
                <a:path w="8585708" h="10287000">
                  <a:moveTo>
                    <a:pt x="8585708" y="762"/>
                  </a:moveTo>
                  <a:cubicBezTo>
                    <a:pt x="8581644" y="20447"/>
                    <a:pt x="8577961" y="40132"/>
                    <a:pt x="8573515" y="59690"/>
                  </a:cubicBezTo>
                  <a:cubicBezTo>
                    <a:pt x="8478139" y="485521"/>
                    <a:pt x="8382635" y="911225"/>
                    <a:pt x="8287258" y="1337056"/>
                  </a:cubicBezTo>
                  <a:cubicBezTo>
                    <a:pt x="8146288" y="1966722"/>
                    <a:pt x="8005699" y="2596388"/>
                    <a:pt x="7864601" y="3225927"/>
                  </a:cubicBezTo>
                  <a:cubicBezTo>
                    <a:pt x="7691247" y="3999103"/>
                    <a:pt x="7517384" y="4772152"/>
                    <a:pt x="7344028" y="5545328"/>
                  </a:cubicBezTo>
                  <a:cubicBezTo>
                    <a:pt x="7194676" y="6211443"/>
                    <a:pt x="7045578" y="6877558"/>
                    <a:pt x="6896353" y="7543800"/>
                  </a:cubicBezTo>
                  <a:cubicBezTo>
                    <a:pt x="6765289" y="8129016"/>
                    <a:pt x="6634480" y="8714105"/>
                    <a:pt x="6503162" y="9299194"/>
                  </a:cubicBezTo>
                  <a:cubicBezTo>
                    <a:pt x="6429375" y="9628251"/>
                    <a:pt x="6354953" y="9957181"/>
                    <a:pt x="6280785" y="10286238"/>
                  </a:cubicBezTo>
                  <a:cubicBezTo>
                    <a:pt x="4199382" y="10286238"/>
                    <a:pt x="2118106" y="10286111"/>
                    <a:pt x="36830" y="10287000"/>
                  </a:cubicBezTo>
                  <a:cubicBezTo>
                    <a:pt x="6731" y="10287000"/>
                    <a:pt x="0" y="10280269"/>
                    <a:pt x="0" y="10250043"/>
                  </a:cubicBezTo>
                  <a:cubicBezTo>
                    <a:pt x="762" y="6845681"/>
                    <a:pt x="762" y="3441319"/>
                    <a:pt x="0" y="36957"/>
                  </a:cubicBezTo>
                  <a:cubicBezTo>
                    <a:pt x="0" y="6731"/>
                    <a:pt x="6731" y="0"/>
                    <a:pt x="36830" y="0"/>
                  </a:cubicBezTo>
                  <a:cubicBezTo>
                    <a:pt x="2886456" y="762"/>
                    <a:pt x="5736082" y="762"/>
                    <a:pt x="8585708" y="762"/>
                  </a:cubicBezTo>
                  <a:close/>
                </a:path>
              </a:pathLst>
            </a:custGeom>
            <a:blipFill>
              <a:blip r:embed="rId3">
                <a:extLst>
                  <a:ext uri="{28A0092B-C50C-407E-A947-70E740481C1C}">
                    <a14:useLocalDpi xmlns:a14="http://schemas.microsoft.com/office/drawing/2010/main" val="0"/>
                  </a:ext>
                </a:extLst>
              </a:blip>
              <a:stretch>
                <a:fillRect l="-1" r="-31265"/>
              </a:stretch>
            </a:blipFill>
          </p:spPr>
          <p:txBody>
            <a:bodyPr/>
            <a:lstStyle/>
            <a:p>
              <a:endParaRPr lang="fi-FI" dirty="0"/>
            </a:p>
          </p:txBody>
        </p:sp>
      </p:grpSp>
      <p:sp>
        <p:nvSpPr>
          <p:cNvPr id="8" name="TextBox 8"/>
          <p:cNvSpPr txBox="1"/>
          <p:nvPr/>
        </p:nvSpPr>
        <p:spPr>
          <a:xfrm>
            <a:off x="8458200" y="5965002"/>
            <a:ext cx="11054023" cy="3200876"/>
          </a:xfrm>
          <a:prstGeom prst="rect">
            <a:avLst/>
          </a:prstGeom>
        </p:spPr>
        <p:txBody>
          <a:bodyPr wrap="square" lIns="0" tIns="0" rIns="0" bIns="0" rtlCol="0" anchor="t">
            <a:spAutoFit/>
          </a:bodyPr>
          <a:lstStyle/>
          <a:p>
            <a:pPr marL="342900" indent="-342900">
              <a:buFont typeface="Arial" panose="020B0604020202020204" pitchFamily="34" charset="0"/>
              <a:buChar char="•"/>
            </a:pPr>
            <a:r>
              <a:rPr lang="fi-FI" sz="3200" b="1" dirty="0">
                <a:solidFill>
                  <a:srgbClr val="304698"/>
                </a:solidFill>
                <a:latin typeface="Montserrat" panose="00000500000000000000" pitchFamily="2" charset="0"/>
              </a:rPr>
              <a:t>Jan</a:t>
            </a:r>
            <a:r>
              <a:rPr lang="fi-FI" sz="3200" dirty="0">
                <a:latin typeface="Montserrat" panose="00000500000000000000" pitchFamily="2" charset="0"/>
              </a:rPr>
              <a:t> från Israel</a:t>
            </a:r>
          </a:p>
          <a:p>
            <a:pPr marL="342900" indent="-342900">
              <a:buFont typeface="Arial" panose="020B0604020202020204" pitchFamily="34" charset="0"/>
              <a:buChar char="•"/>
            </a:pPr>
            <a:r>
              <a:rPr lang="fi-FI" sz="3200" b="1" dirty="0">
                <a:solidFill>
                  <a:srgbClr val="304698"/>
                </a:solidFill>
                <a:latin typeface="Montserrat" panose="00000500000000000000" pitchFamily="2" charset="0"/>
              </a:rPr>
              <a:t>Man</a:t>
            </a:r>
            <a:r>
              <a:rPr lang="fi-FI" sz="3200" dirty="0">
                <a:latin typeface="Montserrat" panose="00000500000000000000" pitchFamily="2" charset="0"/>
              </a:rPr>
              <a:t> från Japan</a:t>
            </a:r>
          </a:p>
          <a:p>
            <a:pPr marL="342900" indent="-342900">
              <a:buFont typeface="Arial" panose="020B0604020202020204" pitchFamily="34" charset="0"/>
              <a:buChar char="•"/>
            </a:pPr>
            <a:r>
              <a:rPr lang="fi-FI" sz="3200" b="1" dirty="0">
                <a:solidFill>
                  <a:srgbClr val="304698"/>
                </a:solidFill>
                <a:latin typeface="Montserrat" panose="00000500000000000000" pitchFamily="2" charset="0"/>
              </a:rPr>
              <a:t>Kvinna</a:t>
            </a:r>
            <a:r>
              <a:rPr lang="fi-FI" sz="3200" dirty="0">
                <a:latin typeface="Montserrat" panose="00000500000000000000" pitchFamily="2" charset="0"/>
              </a:rPr>
              <a:t> från Västasien</a:t>
            </a:r>
          </a:p>
          <a:p>
            <a:pPr marL="342900" indent="-342900">
              <a:buFont typeface="Arial" panose="020B0604020202020204" pitchFamily="34" charset="0"/>
              <a:buChar char="•"/>
            </a:pPr>
            <a:r>
              <a:rPr lang="fi-FI" sz="3200" b="1" dirty="0" err="1">
                <a:solidFill>
                  <a:srgbClr val="304698"/>
                </a:solidFill>
                <a:latin typeface="Montserrat" panose="00000500000000000000" pitchFamily="2" charset="0"/>
              </a:rPr>
              <a:t>Pooja</a:t>
            </a:r>
            <a:r>
              <a:rPr lang="fi-FI" sz="3200" dirty="0">
                <a:latin typeface="Montserrat" panose="00000500000000000000" pitchFamily="2" charset="0"/>
              </a:rPr>
              <a:t>, en kvinna i diaspora från Grekland</a:t>
            </a:r>
          </a:p>
          <a:p>
            <a:endParaRPr lang="fi-FI" sz="2000" dirty="0"/>
          </a:p>
          <a:p>
            <a:pPr marL="342900" indent="-342900">
              <a:buFont typeface="Arial" panose="020B0604020202020204" pitchFamily="34" charset="0"/>
              <a:buChar char="•"/>
            </a:pPr>
            <a:endParaRPr lang="fi-FI" sz="2000" dirty="0"/>
          </a:p>
          <a:p>
            <a:pPr marL="342900" indent="-342900">
              <a:buFont typeface="Arial" panose="020B0604020202020204" pitchFamily="34" charset="0"/>
              <a:buChar char="•"/>
            </a:pPr>
            <a:endParaRPr lang="fi-FI" sz="2000" dirty="0">
              <a:latin typeface="Montserrat" panose="00000500000000000000" pitchFamily="2" charset="0"/>
            </a:endParaRPr>
          </a:p>
          <a:p>
            <a:pPr algn="l"/>
            <a:endParaRPr lang="en-US" sz="2000" spc="27" dirty="0">
              <a:solidFill>
                <a:srgbClr val="010101"/>
              </a:solidFill>
              <a:latin typeface="Montserrat" panose="00000500000000000000" pitchFamily="2" charset="0"/>
              <a:ea typeface="Montserrat"/>
              <a:cs typeface="Montserrat"/>
              <a:sym typeface="Montserrat"/>
            </a:endParaRPr>
          </a:p>
        </p:txBody>
      </p:sp>
      <p:sp>
        <p:nvSpPr>
          <p:cNvPr id="9" name="TextBox 9"/>
          <p:cNvSpPr txBox="1"/>
          <p:nvPr/>
        </p:nvSpPr>
        <p:spPr>
          <a:xfrm>
            <a:off x="9134010" y="3403159"/>
            <a:ext cx="7715540" cy="742063"/>
          </a:xfrm>
          <a:prstGeom prst="rect">
            <a:avLst/>
          </a:prstGeom>
        </p:spPr>
        <p:txBody>
          <a:bodyPr wrap="square" lIns="0" tIns="0" rIns="0" bIns="0" rtlCol="0" anchor="t">
            <a:spAutoFit/>
          </a:bodyPr>
          <a:lstStyle/>
          <a:p>
            <a:pPr algn="ctr">
              <a:lnSpc>
                <a:spcPct val="100000"/>
              </a:lnSpc>
              <a:spcBef>
                <a:spcPct val="0"/>
              </a:spcBef>
            </a:pPr>
            <a:r>
              <a:rPr lang="fi-FI" sz="4800" b="1" dirty="0" err="1">
                <a:solidFill>
                  <a:srgbClr val="304698"/>
                </a:solidFill>
                <a:latin typeface="Montserrat" panose="00000500000000000000" pitchFamily="2" charset="0"/>
              </a:rPr>
              <a:t>Frukterna</a:t>
            </a:r>
            <a:r>
              <a:rPr lang="fi-FI" sz="4800" b="1" dirty="0">
                <a:solidFill>
                  <a:srgbClr val="304698"/>
                </a:solidFill>
                <a:latin typeface="Montserrat" panose="00000500000000000000" pitchFamily="2" charset="0"/>
              </a:rPr>
              <a:t> av </a:t>
            </a:r>
            <a:r>
              <a:rPr lang="fi-FI" sz="4800" b="1" dirty="0" err="1">
                <a:solidFill>
                  <a:srgbClr val="304698"/>
                </a:solidFill>
                <a:latin typeface="Montserrat" panose="00000500000000000000" pitchFamily="2" charset="0"/>
              </a:rPr>
              <a:t>arbetet</a:t>
            </a:r>
            <a:endParaRPr lang="en-US" sz="4800" b="1" spc="38" dirty="0">
              <a:solidFill>
                <a:srgbClr val="304698"/>
              </a:solidFill>
              <a:latin typeface="Montserrat" panose="00000500000000000000" pitchFamily="2" charset="0"/>
              <a:ea typeface="Montserrat Bold"/>
              <a:cs typeface="Montserrat Bold"/>
              <a:sym typeface="Montserrat Bold"/>
            </a:endParaRPr>
          </a:p>
        </p:txBody>
      </p:sp>
      <p:sp>
        <p:nvSpPr>
          <p:cNvPr id="11" name="TextBox 9">
            <a:extLst>
              <a:ext uri="{FF2B5EF4-FFF2-40B4-BE49-F238E27FC236}">
                <a16:creationId xmlns:a16="http://schemas.microsoft.com/office/drawing/2014/main" id="{6C9CC3DB-FCDC-C46E-EA82-AE27CE6479CE}"/>
              </a:ext>
            </a:extLst>
          </p:cNvPr>
          <p:cNvSpPr txBox="1"/>
          <p:nvPr/>
        </p:nvSpPr>
        <p:spPr>
          <a:xfrm>
            <a:off x="7072312" y="9200557"/>
            <a:ext cx="9268115" cy="678904"/>
          </a:xfrm>
          <a:prstGeom prst="rect">
            <a:avLst/>
          </a:prstGeom>
        </p:spPr>
        <p:txBody>
          <a:bodyPr wrap="square" lIns="0" tIns="0" rIns="0" bIns="0" rtlCol="0" anchor="t">
            <a:spAutoFit/>
          </a:bodyPr>
          <a:lstStyle/>
          <a:p>
            <a:pPr>
              <a:lnSpc>
                <a:spcPts val="6414"/>
              </a:lnSpc>
              <a:spcBef>
                <a:spcPct val="0"/>
              </a:spcBef>
            </a:pPr>
            <a:r>
              <a:rPr lang="fi-FI" sz="2000" b="1" dirty="0">
                <a:solidFill>
                  <a:srgbClr val="304698"/>
                </a:solidFill>
                <a:latin typeface="Montserrat" panose="00000500000000000000" pitchFamily="2" charset="0"/>
              </a:rPr>
              <a:t>Pionjärarbete, Japan</a:t>
            </a:r>
            <a:endParaRPr lang="en-US" sz="2000" spc="38" dirty="0">
              <a:solidFill>
                <a:srgbClr val="304698"/>
              </a:solidFill>
              <a:latin typeface="Montserrat Bold"/>
              <a:ea typeface="Montserrat Bold"/>
              <a:cs typeface="Montserrat Bold"/>
              <a:sym typeface="Montserrat Bold"/>
            </a:endParaRPr>
          </a:p>
        </p:txBody>
      </p:sp>
      <p:pic>
        <p:nvPicPr>
          <p:cNvPr id="12" name="Kuva 11">
            <a:extLst>
              <a:ext uri="{FF2B5EF4-FFF2-40B4-BE49-F238E27FC236}">
                <a16:creationId xmlns:a16="http://schemas.microsoft.com/office/drawing/2014/main" id="{BB53A3B8-8CF4-4FBF-8822-22B556CE3C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58478" y="273597"/>
            <a:ext cx="4381973" cy="69454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media 1" title="Poojan tarina (kesäkeräys 2026)">
            <a:hlinkClick r:id="" action="ppaction://media"/>
            <a:extLst>
              <a:ext uri="{FF2B5EF4-FFF2-40B4-BE49-F238E27FC236}">
                <a16:creationId xmlns:a16="http://schemas.microsoft.com/office/drawing/2014/main" id="{C07A274C-4E86-4FA2-0FC1-8C35BBE82C3A}"/>
              </a:ext>
            </a:extLst>
          </p:cNvPr>
          <p:cNvPicPr>
            <a:picLocks noRot="1" noChangeAspect="1"/>
          </p:cNvPicPr>
          <p:nvPr>
            <a:videoFile r:link="rId1"/>
          </p:nvPr>
        </p:nvPicPr>
        <p:blipFill>
          <a:blip r:embed="rId4"/>
          <a:stretch>
            <a:fillRect/>
          </a:stretch>
        </p:blipFill>
        <p:spPr>
          <a:xfrm>
            <a:off x="914400" y="419100"/>
            <a:ext cx="16230600" cy="9170289"/>
          </a:xfrm>
          <a:prstGeom prst="rect">
            <a:avLst/>
          </a:prstGeom>
        </p:spPr>
      </p:pic>
    </p:spTree>
    <p:extLst>
      <p:ext uri="{BB962C8B-B14F-4D97-AF65-F5344CB8AC3E}">
        <p14:creationId xmlns:p14="http://schemas.microsoft.com/office/powerpoint/2010/main" val="372472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850117" y="4274397"/>
            <a:ext cx="10180651" cy="4431983"/>
          </a:xfrm>
          <a:prstGeom prst="rect">
            <a:avLst/>
          </a:prstGeom>
        </p:spPr>
        <p:txBody>
          <a:bodyPr wrap="square" lIns="0" tIns="0" rIns="0" bIns="0" rtlCol="0" anchor="t">
            <a:spAutoFit/>
          </a:bodyPr>
          <a:lstStyle/>
          <a:p>
            <a:pPr marL="571500" indent="-571500">
              <a:buFont typeface="Arial"/>
              <a:buChar char="•"/>
            </a:pPr>
            <a:r>
              <a:rPr lang="fi-FI" sz="3200" dirty="0">
                <a:latin typeface="Montserrat" panose="00000500000000000000" pitchFamily="2" charset="0"/>
              </a:rPr>
              <a:t>Vår årsbudget är drygt 4 miljoner euro.</a:t>
            </a:r>
          </a:p>
          <a:p>
            <a:pPr marL="571500" indent="-571500">
              <a:buFont typeface="Arial"/>
              <a:buChar char="•"/>
            </a:pPr>
            <a:r>
              <a:rPr lang="fi-FI" sz="3200" dirty="0" err="1">
                <a:latin typeface="Montserrat" panose="00000500000000000000" pitchFamily="2" charset="0"/>
              </a:rPr>
              <a:t>Över</a:t>
            </a:r>
            <a:r>
              <a:rPr lang="fi-FI" sz="3200" dirty="0">
                <a:latin typeface="Montserrat" panose="00000500000000000000" pitchFamily="2" charset="0"/>
              </a:rPr>
              <a:t> </a:t>
            </a:r>
            <a:r>
              <a:rPr lang="fi-FI" sz="3200" dirty="0" err="1">
                <a:latin typeface="Montserrat" panose="00000500000000000000" pitchFamily="2" charset="0"/>
              </a:rPr>
              <a:t>hälften</a:t>
            </a:r>
            <a:r>
              <a:rPr lang="fi-FI" sz="3200" dirty="0">
                <a:latin typeface="Montserrat" panose="00000500000000000000" pitchFamily="2" charset="0"/>
              </a:rPr>
              <a:t> av </a:t>
            </a:r>
            <a:r>
              <a:rPr lang="fi-FI" sz="3200" dirty="0" err="1">
                <a:latin typeface="Montserrat" panose="00000500000000000000" pitchFamily="2" charset="0"/>
              </a:rPr>
              <a:t>våra</a:t>
            </a:r>
            <a:r>
              <a:rPr lang="fi-FI" sz="3200" dirty="0">
                <a:latin typeface="Montserrat" panose="00000500000000000000" pitchFamily="2" charset="0"/>
              </a:rPr>
              <a:t> </a:t>
            </a:r>
            <a:r>
              <a:rPr lang="fi-FI" sz="3200" dirty="0" err="1">
                <a:latin typeface="Montserrat" panose="00000500000000000000" pitchFamily="2" charset="0"/>
              </a:rPr>
              <a:t>medel</a:t>
            </a:r>
            <a:r>
              <a:rPr lang="fi-FI" sz="3200" dirty="0">
                <a:latin typeface="Montserrat" panose="00000500000000000000" pitchFamily="2" charset="0"/>
              </a:rPr>
              <a:t> </a:t>
            </a:r>
            <a:r>
              <a:rPr lang="fi-FI" sz="3200" dirty="0" err="1">
                <a:latin typeface="Montserrat" panose="00000500000000000000" pitchFamily="2" charset="0"/>
              </a:rPr>
              <a:t>kommer</a:t>
            </a:r>
            <a:r>
              <a:rPr lang="fi-FI" sz="3200" dirty="0">
                <a:latin typeface="Montserrat" panose="00000500000000000000" pitchFamily="2" charset="0"/>
              </a:rPr>
              <a:t> </a:t>
            </a:r>
            <a:r>
              <a:rPr lang="fi-FI" sz="3200" dirty="0" err="1">
                <a:latin typeface="Montserrat" panose="00000500000000000000" pitchFamily="2" charset="0"/>
              </a:rPr>
              <a:t>från</a:t>
            </a:r>
            <a:r>
              <a:rPr lang="fi-FI" sz="3200" dirty="0">
                <a:latin typeface="Montserrat" panose="00000500000000000000" pitchFamily="2" charset="0"/>
              </a:rPr>
              <a:t> </a:t>
            </a:r>
            <a:r>
              <a:rPr lang="fi-FI" sz="3200" dirty="0" err="1">
                <a:latin typeface="Montserrat" panose="00000500000000000000" pitchFamily="2" charset="0"/>
              </a:rPr>
              <a:t>privata</a:t>
            </a:r>
            <a:r>
              <a:rPr lang="fi-FI" sz="3200" dirty="0">
                <a:latin typeface="Montserrat" panose="00000500000000000000" pitchFamily="2" charset="0"/>
              </a:rPr>
              <a:t> </a:t>
            </a:r>
            <a:r>
              <a:rPr lang="fi-FI" sz="3200" dirty="0" err="1">
                <a:latin typeface="Montserrat" panose="00000500000000000000" pitchFamily="2" charset="0"/>
              </a:rPr>
              <a:t>givare</a:t>
            </a:r>
            <a:r>
              <a:rPr lang="fi-FI" sz="3200" dirty="0">
                <a:latin typeface="Montserrat" panose="00000500000000000000" pitchFamily="2" charset="0"/>
              </a:rPr>
              <a:t>, </a:t>
            </a:r>
            <a:r>
              <a:rPr lang="fi-FI" sz="3200" dirty="0" err="1">
                <a:latin typeface="Montserrat" panose="00000500000000000000" pitchFamily="2" charset="0"/>
              </a:rPr>
              <a:t>antingen</a:t>
            </a:r>
            <a:r>
              <a:rPr lang="fi-FI" sz="3200" dirty="0">
                <a:latin typeface="Montserrat" panose="00000500000000000000" pitchFamily="2" charset="0"/>
              </a:rPr>
              <a:t> </a:t>
            </a:r>
            <a:r>
              <a:rPr lang="fi-FI" sz="3200" dirty="0" err="1">
                <a:latin typeface="Montserrat" panose="00000500000000000000" pitchFamily="2" charset="0"/>
              </a:rPr>
              <a:t>direkt</a:t>
            </a:r>
            <a:r>
              <a:rPr lang="fi-FI" sz="3200" dirty="0">
                <a:latin typeface="Montserrat" panose="00000500000000000000" pitchFamily="2" charset="0"/>
              </a:rPr>
              <a:t> </a:t>
            </a:r>
            <a:r>
              <a:rPr lang="fi-FI" sz="3200" dirty="0" err="1">
                <a:latin typeface="Montserrat" panose="00000500000000000000" pitchFamily="2" charset="0"/>
              </a:rPr>
              <a:t>eller</a:t>
            </a:r>
            <a:r>
              <a:rPr lang="fi-FI" sz="3200" dirty="0">
                <a:latin typeface="Montserrat" panose="00000500000000000000" pitchFamily="2" charset="0"/>
              </a:rPr>
              <a:t> via </a:t>
            </a:r>
            <a:r>
              <a:rPr lang="fi-FI" sz="3200" dirty="0" err="1">
                <a:latin typeface="Montserrat" panose="00000500000000000000" pitchFamily="2" charset="0"/>
              </a:rPr>
              <a:t>församlingar</a:t>
            </a:r>
            <a:r>
              <a:rPr lang="fi-FI" sz="3200" dirty="0">
                <a:latin typeface="Montserrat" panose="00000500000000000000" pitchFamily="2" charset="0"/>
              </a:rPr>
              <a:t>. </a:t>
            </a:r>
          </a:p>
          <a:p>
            <a:pPr marL="571500" indent="-571500">
              <a:buFont typeface="Arial"/>
              <a:buChar char="•"/>
            </a:pPr>
            <a:r>
              <a:rPr lang="fi-FI" sz="3200" dirty="0" err="1">
                <a:latin typeface="Montserrat" panose="00000500000000000000" pitchFamily="2" charset="0"/>
              </a:rPr>
              <a:t>Omkring</a:t>
            </a:r>
            <a:r>
              <a:rPr lang="fi-FI" sz="3200" dirty="0">
                <a:latin typeface="Montserrat" panose="00000500000000000000" pitchFamily="2" charset="0"/>
              </a:rPr>
              <a:t> en </a:t>
            </a:r>
            <a:r>
              <a:rPr lang="fi-FI" sz="3200" dirty="0" err="1">
                <a:latin typeface="Montserrat" panose="00000500000000000000" pitchFamily="2" charset="0"/>
              </a:rPr>
              <a:t>tredjedel</a:t>
            </a:r>
            <a:r>
              <a:rPr lang="fi-FI" sz="3200" dirty="0">
                <a:latin typeface="Montserrat" panose="00000500000000000000" pitchFamily="2" charset="0"/>
              </a:rPr>
              <a:t> av </a:t>
            </a:r>
            <a:r>
              <a:rPr lang="fi-FI" sz="3200" dirty="0" err="1">
                <a:latin typeface="Montserrat" panose="00000500000000000000" pitchFamily="2" charset="0"/>
              </a:rPr>
              <a:t>våra</a:t>
            </a:r>
            <a:r>
              <a:rPr lang="fi-FI" sz="3200" dirty="0">
                <a:latin typeface="Montserrat" panose="00000500000000000000" pitchFamily="2" charset="0"/>
              </a:rPr>
              <a:t> </a:t>
            </a:r>
            <a:r>
              <a:rPr lang="fi-FI" sz="3200" dirty="0" err="1">
                <a:latin typeface="Montserrat" panose="00000500000000000000" pitchFamily="2" charset="0"/>
              </a:rPr>
              <a:t>intäkter</a:t>
            </a:r>
            <a:r>
              <a:rPr lang="fi-FI" sz="3200" dirty="0">
                <a:latin typeface="Montserrat" panose="00000500000000000000" pitchFamily="2" charset="0"/>
              </a:rPr>
              <a:t> </a:t>
            </a:r>
            <a:r>
              <a:rPr lang="fi-FI" sz="3200" dirty="0" err="1">
                <a:latin typeface="Montserrat" panose="00000500000000000000" pitchFamily="2" charset="0"/>
              </a:rPr>
              <a:t>kommer</a:t>
            </a:r>
            <a:r>
              <a:rPr lang="fi-FI" sz="3200" dirty="0">
                <a:latin typeface="Montserrat" panose="00000500000000000000" pitchFamily="2" charset="0"/>
              </a:rPr>
              <a:t> via </a:t>
            </a:r>
            <a:r>
              <a:rPr lang="fi-FI" sz="3200" dirty="0" err="1">
                <a:latin typeface="Montserrat" panose="00000500000000000000" pitchFamily="2" charset="0"/>
              </a:rPr>
              <a:t>församlingarnas</a:t>
            </a:r>
            <a:r>
              <a:rPr lang="fi-FI" sz="3200" dirty="0">
                <a:latin typeface="Montserrat" panose="00000500000000000000" pitchFamily="2" charset="0"/>
              </a:rPr>
              <a:t> </a:t>
            </a:r>
            <a:r>
              <a:rPr lang="fi-FI" sz="3200" dirty="0" err="1">
                <a:latin typeface="Montserrat" panose="00000500000000000000" pitchFamily="2" charset="0"/>
              </a:rPr>
              <a:t>understödsavtal</a:t>
            </a:r>
            <a:r>
              <a:rPr lang="fi-FI" sz="3200" dirty="0">
                <a:latin typeface="Montserrat" panose="00000500000000000000" pitchFamily="2" charset="0"/>
              </a:rPr>
              <a:t>.</a:t>
            </a:r>
          </a:p>
          <a:p>
            <a:pPr marL="571500" indent="-571500">
              <a:buFont typeface="Arial"/>
              <a:buChar char="•"/>
            </a:pPr>
            <a:r>
              <a:rPr lang="fi-FI" sz="3200" dirty="0">
                <a:latin typeface="Montserrat" panose="00000500000000000000" pitchFamily="2" charset="0"/>
              </a:rPr>
              <a:t>Vi får också medel från Finlands utrikesministerium för utvecklingssamarbetsprojekt.</a:t>
            </a:r>
          </a:p>
        </p:txBody>
      </p:sp>
      <p:sp>
        <p:nvSpPr>
          <p:cNvPr id="3" name="TextBox 3"/>
          <p:cNvSpPr txBox="1"/>
          <p:nvPr/>
        </p:nvSpPr>
        <p:spPr>
          <a:xfrm>
            <a:off x="9274982" y="2276981"/>
            <a:ext cx="7330922" cy="1480726"/>
          </a:xfrm>
          <a:prstGeom prst="rect">
            <a:avLst/>
          </a:prstGeom>
        </p:spPr>
        <p:txBody>
          <a:bodyPr wrap="square" lIns="0" tIns="0" rIns="0" bIns="0" rtlCol="0" anchor="t">
            <a:spAutoFit/>
          </a:bodyPr>
          <a:lstStyle/>
          <a:p>
            <a:pPr algn="ctr">
              <a:lnSpc>
                <a:spcPct val="100000"/>
              </a:lnSpc>
              <a:spcBef>
                <a:spcPct val="0"/>
              </a:spcBef>
            </a:pPr>
            <a:r>
              <a:rPr lang="fi-FI" sz="4800" b="1" dirty="0">
                <a:solidFill>
                  <a:srgbClr val="304698"/>
                </a:solidFill>
                <a:latin typeface="Montserrat" panose="00000500000000000000" pitchFamily="2" charset="0"/>
              </a:rPr>
              <a:t>De </a:t>
            </a:r>
            <a:r>
              <a:rPr lang="fi-FI" sz="4800" b="1" dirty="0" err="1">
                <a:solidFill>
                  <a:srgbClr val="304698"/>
                </a:solidFill>
                <a:latin typeface="Montserrat" panose="00000500000000000000" pitchFamily="2" charset="0"/>
              </a:rPr>
              <a:t>som</a:t>
            </a:r>
            <a:r>
              <a:rPr lang="fi-FI" sz="4800" b="1" dirty="0">
                <a:solidFill>
                  <a:srgbClr val="304698"/>
                </a:solidFill>
                <a:latin typeface="Montserrat" panose="00000500000000000000" pitchFamily="2" charset="0"/>
              </a:rPr>
              <a:t> </a:t>
            </a:r>
            <a:r>
              <a:rPr lang="fi-FI" sz="4800" b="1" dirty="0" err="1">
                <a:solidFill>
                  <a:srgbClr val="304698"/>
                </a:solidFill>
                <a:latin typeface="Montserrat" panose="00000500000000000000" pitchFamily="2" charset="0"/>
              </a:rPr>
              <a:t>gör</a:t>
            </a:r>
            <a:r>
              <a:rPr lang="fi-FI" sz="4800" b="1" dirty="0">
                <a:solidFill>
                  <a:srgbClr val="304698"/>
                </a:solidFill>
                <a:latin typeface="Montserrat" panose="00000500000000000000" pitchFamily="2" charset="0"/>
              </a:rPr>
              <a:t> </a:t>
            </a:r>
            <a:r>
              <a:rPr lang="fi-FI" sz="4800" b="1" dirty="0" err="1">
                <a:solidFill>
                  <a:srgbClr val="304698"/>
                </a:solidFill>
                <a:latin typeface="Montserrat" panose="00000500000000000000" pitchFamily="2" charset="0"/>
              </a:rPr>
              <a:t>vårt</a:t>
            </a:r>
            <a:r>
              <a:rPr lang="fi-FI" sz="4800" b="1" dirty="0">
                <a:solidFill>
                  <a:srgbClr val="304698"/>
                </a:solidFill>
                <a:latin typeface="Montserrat" panose="00000500000000000000" pitchFamily="2" charset="0"/>
              </a:rPr>
              <a:t> </a:t>
            </a:r>
            <a:r>
              <a:rPr lang="fi-FI" sz="4800" b="1" dirty="0" err="1">
                <a:solidFill>
                  <a:srgbClr val="304698"/>
                </a:solidFill>
                <a:latin typeface="Montserrat" panose="00000500000000000000" pitchFamily="2" charset="0"/>
              </a:rPr>
              <a:t>arbete</a:t>
            </a:r>
            <a:r>
              <a:rPr lang="fi-FI" sz="4800" b="1" dirty="0">
                <a:solidFill>
                  <a:srgbClr val="304698"/>
                </a:solidFill>
                <a:latin typeface="Montserrat" panose="00000500000000000000" pitchFamily="2" charset="0"/>
              </a:rPr>
              <a:t> </a:t>
            </a:r>
            <a:r>
              <a:rPr lang="fi-FI" sz="4800" b="1" dirty="0" err="1">
                <a:solidFill>
                  <a:srgbClr val="304698"/>
                </a:solidFill>
                <a:latin typeface="Montserrat" panose="00000500000000000000" pitchFamily="2" charset="0"/>
              </a:rPr>
              <a:t>möjligt</a:t>
            </a:r>
            <a:endParaRPr lang="en-US" sz="4800" b="1" spc="38" dirty="0">
              <a:solidFill>
                <a:srgbClr val="304698"/>
              </a:solidFill>
              <a:latin typeface="Montserrat" panose="00000500000000000000" pitchFamily="2" charset="0"/>
              <a:ea typeface="Montserrat Bold"/>
              <a:cs typeface="Montserrat Bold"/>
              <a:sym typeface="Montserrat Bold"/>
            </a:endParaRPr>
          </a:p>
        </p:txBody>
      </p:sp>
      <p:grpSp>
        <p:nvGrpSpPr>
          <p:cNvPr id="4" name="Group 4"/>
          <p:cNvGrpSpPr/>
          <p:nvPr/>
        </p:nvGrpSpPr>
        <p:grpSpPr>
          <a:xfrm rot="959517">
            <a:off x="6953390" y="-347190"/>
            <a:ext cx="1088513" cy="11908815"/>
            <a:chOff x="0" y="0"/>
            <a:chExt cx="286687" cy="3136478"/>
          </a:xfrm>
        </p:grpSpPr>
        <p:sp>
          <p:nvSpPr>
            <p:cNvPr id="5" name="Freeform 5"/>
            <p:cNvSpPr/>
            <p:nvPr/>
          </p:nvSpPr>
          <p:spPr>
            <a:xfrm>
              <a:off x="0" y="0"/>
              <a:ext cx="286687" cy="3136478"/>
            </a:xfrm>
            <a:custGeom>
              <a:avLst/>
              <a:gdLst/>
              <a:ahLst/>
              <a:cxnLst/>
              <a:rect l="l" t="t" r="r" b="b"/>
              <a:pathLst>
                <a:path w="286687" h="3136478">
                  <a:moveTo>
                    <a:pt x="0" y="0"/>
                  </a:moveTo>
                  <a:lnTo>
                    <a:pt x="286687" y="0"/>
                  </a:lnTo>
                  <a:lnTo>
                    <a:pt x="286687" y="3136478"/>
                  </a:lnTo>
                  <a:lnTo>
                    <a:pt x="0" y="3136478"/>
                  </a:lnTo>
                  <a:close/>
                </a:path>
              </a:pathLst>
            </a:custGeom>
            <a:gradFill rotWithShape="1">
              <a:gsLst>
                <a:gs pos="0">
                  <a:srgbClr val="696969">
                    <a:alpha val="41040"/>
                  </a:srgbClr>
                </a:gs>
                <a:gs pos="33333">
                  <a:srgbClr val="B4B4B4">
                    <a:alpha val="47025"/>
                  </a:srgbClr>
                </a:gs>
                <a:gs pos="66667">
                  <a:srgbClr val="EEEEEE">
                    <a:alpha val="40185"/>
                  </a:srgbClr>
                </a:gs>
                <a:gs pos="100000">
                  <a:srgbClr val="FBFBFB">
                    <a:alpha val="12540"/>
                  </a:srgbClr>
                </a:gs>
              </a:gsLst>
              <a:lin ang="0"/>
            </a:gradFill>
            <a:ln cap="sq">
              <a:noFill/>
              <a:prstDash val="solid"/>
              <a:miter/>
            </a:ln>
          </p:spPr>
          <p:txBody>
            <a:bodyPr/>
            <a:lstStyle/>
            <a:p>
              <a:endParaRPr lang="fi-FI"/>
            </a:p>
          </p:txBody>
        </p:sp>
        <p:sp>
          <p:nvSpPr>
            <p:cNvPr id="6" name="TextBox 6"/>
            <p:cNvSpPr txBox="1"/>
            <p:nvPr/>
          </p:nvSpPr>
          <p:spPr>
            <a:xfrm>
              <a:off x="0" y="-19050"/>
              <a:ext cx="286687" cy="3155528"/>
            </a:xfrm>
            <a:prstGeom prst="rect">
              <a:avLst/>
            </a:prstGeom>
          </p:spPr>
          <p:txBody>
            <a:bodyPr lIns="50800" tIns="50800" rIns="50800" bIns="50800" rtlCol="0" anchor="ctr"/>
            <a:lstStyle/>
            <a:p>
              <a:pPr marL="0" lvl="0" indent="0" algn="ctr">
                <a:lnSpc>
                  <a:spcPts val="2859"/>
                </a:lnSpc>
                <a:spcBef>
                  <a:spcPct val="0"/>
                </a:spcBef>
              </a:pPr>
              <a:endParaRPr/>
            </a:p>
          </p:txBody>
        </p:sp>
      </p:grpSp>
      <p:grpSp>
        <p:nvGrpSpPr>
          <p:cNvPr id="7" name="Group 7"/>
          <p:cNvGrpSpPr/>
          <p:nvPr/>
        </p:nvGrpSpPr>
        <p:grpSpPr>
          <a:xfrm>
            <a:off x="-3026435" y="0"/>
            <a:ext cx="11806117" cy="10287000"/>
            <a:chOff x="1008803" y="-21771"/>
            <a:chExt cx="7544219" cy="10287000"/>
          </a:xfrm>
        </p:grpSpPr>
        <p:sp>
          <p:nvSpPr>
            <p:cNvPr id="8" name="Freeform 8"/>
            <p:cNvSpPr/>
            <p:nvPr/>
          </p:nvSpPr>
          <p:spPr>
            <a:xfrm>
              <a:off x="1008803" y="-21771"/>
              <a:ext cx="7544219" cy="10287000"/>
            </a:xfrm>
            <a:custGeom>
              <a:avLst/>
              <a:gdLst/>
              <a:ahLst/>
              <a:cxnLst/>
              <a:rect l="l" t="t" r="r" b="b"/>
              <a:pathLst>
                <a:path w="8585708" h="10287000">
                  <a:moveTo>
                    <a:pt x="8585708" y="762"/>
                  </a:moveTo>
                  <a:cubicBezTo>
                    <a:pt x="8581644" y="20447"/>
                    <a:pt x="8577961" y="40132"/>
                    <a:pt x="8573515" y="59690"/>
                  </a:cubicBezTo>
                  <a:cubicBezTo>
                    <a:pt x="8478139" y="485521"/>
                    <a:pt x="8382635" y="911225"/>
                    <a:pt x="8287258" y="1337056"/>
                  </a:cubicBezTo>
                  <a:cubicBezTo>
                    <a:pt x="8146288" y="1966722"/>
                    <a:pt x="8005699" y="2596388"/>
                    <a:pt x="7864601" y="3225927"/>
                  </a:cubicBezTo>
                  <a:cubicBezTo>
                    <a:pt x="7691247" y="3999103"/>
                    <a:pt x="7517384" y="4772152"/>
                    <a:pt x="7344028" y="5545328"/>
                  </a:cubicBezTo>
                  <a:cubicBezTo>
                    <a:pt x="7194676" y="6211443"/>
                    <a:pt x="7045578" y="6877558"/>
                    <a:pt x="6896353" y="7543800"/>
                  </a:cubicBezTo>
                  <a:cubicBezTo>
                    <a:pt x="6765289" y="8129016"/>
                    <a:pt x="6634480" y="8714105"/>
                    <a:pt x="6503162" y="9299194"/>
                  </a:cubicBezTo>
                  <a:cubicBezTo>
                    <a:pt x="6429375" y="9628251"/>
                    <a:pt x="6354953" y="9957181"/>
                    <a:pt x="6280785" y="10286238"/>
                  </a:cubicBezTo>
                  <a:cubicBezTo>
                    <a:pt x="4199382" y="10286238"/>
                    <a:pt x="2118106" y="10286111"/>
                    <a:pt x="36830" y="10287000"/>
                  </a:cubicBezTo>
                  <a:cubicBezTo>
                    <a:pt x="6731" y="10287000"/>
                    <a:pt x="0" y="10280269"/>
                    <a:pt x="0" y="10250043"/>
                  </a:cubicBezTo>
                  <a:cubicBezTo>
                    <a:pt x="762" y="6845681"/>
                    <a:pt x="762" y="3441319"/>
                    <a:pt x="0" y="36957"/>
                  </a:cubicBezTo>
                  <a:cubicBezTo>
                    <a:pt x="0" y="6731"/>
                    <a:pt x="6731" y="0"/>
                    <a:pt x="36830" y="0"/>
                  </a:cubicBezTo>
                  <a:cubicBezTo>
                    <a:pt x="2886456" y="762"/>
                    <a:pt x="5736082" y="762"/>
                    <a:pt x="8585708" y="762"/>
                  </a:cubicBezTo>
                  <a:close/>
                </a:path>
              </a:pathLst>
            </a:custGeom>
            <a:blipFill>
              <a:blip r:embed="rId3" cstate="print">
                <a:extLst>
                  <a:ext uri="{28A0092B-C50C-407E-A947-70E740481C1C}">
                    <a14:useLocalDpi xmlns:a14="http://schemas.microsoft.com/office/drawing/2010/main" val="0"/>
                  </a:ext>
                </a:extLst>
              </a:blip>
              <a:stretch>
                <a:fillRect r="-13805"/>
              </a:stretch>
            </a:blipFill>
          </p:spPr>
          <p:txBody>
            <a:bodyPr/>
            <a:lstStyle/>
            <a:p>
              <a:endParaRPr lang="fi-FI" dirty="0"/>
            </a:p>
          </p:txBody>
        </p:sp>
      </p:grpSp>
      <p:sp>
        <p:nvSpPr>
          <p:cNvPr id="10" name="TextBox 9">
            <a:extLst>
              <a:ext uri="{FF2B5EF4-FFF2-40B4-BE49-F238E27FC236}">
                <a16:creationId xmlns:a16="http://schemas.microsoft.com/office/drawing/2014/main" id="{C356A63C-34C0-3101-C750-917C28CE470D}"/>
              </a:ext>
            </a:extLst>
          </p:cNvPr>
          <p:cNvSpPr txBox="1"/>
          <p:nvPr/>
        </p:nvSpPr>
        <p:spPr>
          <a:xfrm>
            <a:off x="6400800" y="9352941"/>
            <a:ext cx="9268115" cy="678904"/>
          </a:xfrm>
          <a:prstGeom prst="rect">
            <a:avLst/>
          </a:prstGeom>
        </p:spPr>
        <p:txBody>
          <a:bodyPr wrap="square" lIns="0" tIns="0" rIns="0" bIns="0" rtlCol="0" anchor="t">
            <a:spAutoFit/>
          </a:bodyPr>
          <a:lstStyle/>
          <a:p>
            <a:pPr>
              <a:lnSpc>
                <a:spcPts val="6414"/>
              </a:lnSpc>
              <a:spcBef>
                <a:spcPct val="0"/>
              </a:spcBef>
            </a:pPr>
            <a:r>
              <a:rPr lang="fi-FI" sz="2000" b="1" dirty="0">
                <a:solidFill>
                  <a:srgbClr val="304698"/>
                </a:solidFill>
                <a:latin typeface="Montserrat" panose="00000500000000000000" pitchFamily="2" charset="0"/>
              </a:rPr>
              <a:t>Såningsmannens sommardagar 2025, Dickursby</a:t>
            </a:r>
            <a:endParaRPr lang="en-US" sz="2000" spc="38" dirty="0">
              <a:solidFill>
                <a:srgbClr val="304698"/>
              </a:solidFill>
              <a:latin typeface="Montserrat Bold"/>
              <a:ea typeface="Montserrat Bold"/>
              <a:cs typeface="Montserrat Bold"/>
              <a:sym typeface="Montserrat Bold"/>
            </a:endParaRPr>
          </a:p>
        </p:txBody>
      </p:sp>
      <p:pic>
        <p:nvPicPr>
          <p:cNvPr id="11" name="Kuva 10">
            <a:extLst>
              <a:ext uri="{FF2B5EF4-FFF2-40B4-BE49-F238E27FC236}">
                <a16:creationId xmlns:a16="http://schemas.microsoft.com/office/drawing/2014/main" id="{6566AC50-05A4-8711-8E57-35A8363AA5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58478" y="273597"/>
            <a:ext cx="4381973" cy="694542"/>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764344">
            <a:off x="6328818" y="-923721"/>
            <a:ext cx="1088513" cy="11908815"/>
            <a:chOff x="0" y="0"/>
            <a:chExt cx="286687" cy="3136478"/>
          </a:xfrm>
        </p:grpSpPr>
        <p:sp>
          <p:nvSpPr>
            <p:cNvPr id="3" name="Freeform 3"/>
            <p:cNvSpPr/>
            <p:nvPr/>
          </p:nvSpPr>
          <p:spPr>
            <a:xfrm>
              <a:off x="0" y="0"/>
              <a:ext cx="286687" cy="3136478"/>
            </a:xfrm>
            <a:custGeom>
              <a:avLst/>
              <a:gdLst/>
              <a:ahLst/>
              <a:cxnLst/>
              <a:rect l="l" t="t" r="r" b="b"/>
              <a:pathLst>
                <a:path w="286687" h="3136478">
                  <a:moveTo>
                    <a:pt x="0" y="0"/>
                  </a:moveTo>
                  <a:lnTo>
                    <a:pt x="286687" y="0"/>
                  </a:lnTo>
                  <a:lnTo>
                    <a:pt x="286687" y="3136478"/>
                  </a:lnTo>
                  <a:lnTo>
                    <a:pt x="0" y="3136478"/>
                  </a:lnTo>
                  <a:close/>
                </a:path>
              </a:pathLst>
            </a:custGeom>
            <a:gradFill rotWithShape="1">
              <a:gsLst>
                <a:gs pos="0">
                  <a:srgbClr val="696969">
                    <a:alpha val="41040"/>
                  </a:srgbClr>
                </a:gs>
                <a:gs pos="33333">
                  <a:srgbClr val="B4B4B4">
                    <a:alpha val="47025"/>
                  </a:srgbClr>
                </a:gs>
                <a:gs pos="66667">
                  <a:srgbClr val="EEEEEE">
                    <a:alpha val="40185"/>
                  </a:srgbClr>
                </a:gs>
                <a:gs pos="100000">
                  <a:srgbClr val="FBFBFB">
                    <a:alpha val="12540"/>
                  </a:srgbClr>
                </a:gs>
              </a:gsLst>
              <a:lin ang="0"/>
            </a:gradFill>
            <a:ln cap="sq">
              <a:noFill/>
              <a:prstDash val="solid"/>
              <a:miter/>
            </a:ln>
          </p:spPr>
          <p:txBody>
            <a:bodyPr/>
            <a:lstStyle/>
            <a:p>
              <a:endParaRPr lang="fi-FI"/>
            </a:p>
          </p:txBody>
        </p:sp>
        <p:sp>
          <p:nvSpPr>
            <p:cNvPr id="4" name="TextBox 4"/>
            <p:cNvSpPr txBox="1"/>
            <p:nvPr/>
          </p:nvSpPr>
          <p:spPr>
            <a:xfrm>
              <a:off x="0" y="-19050"/>
              <a:ext cx="286687" cy="3155528"/>
            </a:xfrm>
            <a:prstGeom prst="rect">
              <a:avLst/>
            </a:prstGeom>
          </p:spPr>
          <p:txBody>
            <a:bodyPr lIns="50800" tIns="50800" rIns="50800" bIns="50800" rtlCol="0" anchor="ctr"/>
            <a:lstStyle/>
            <a:p>
              <a:pPr marL="0" lvl="0" indent="0" algn="ctr">
                <a:lnSpc>
                  <a:spcPts val="2859"/>
                </a:lnSpc>
                <a:spcBef>
                  <a:spcPct val="0"/>
                </a:spcBef>
              </a:pPr>
              <a:endParaRPr/>
            </a:p>
          </p:txBody>
        </p:sp>
      </p:grpSp>
      <p:grpSp>
        <p:nvGrpSpPr>
          <p:cNvPr id="5" name="Group 5"/>
          <p:cNvGrpSpPr/>
          <p:nvPr/>
        </p:nvGrpSpPr>
        <p:grpSpPr>
          <a:xfrm>
            <a:off x="-3429000" y="-19050"/>
            <a:ext cx="12801600" cy="10287000"/>
            <a:chOff x="0" y="0"/>
            <a:chExt cx="7777238" cy="10287000"/>
          </a:xfrm>
        </p:grpSpPr>
        <p:sp>
          <p:nvSpPr>
            <p:cNvPr id="6" name="Freeform 6"/>
            <p:cNvSpPr/>
            <p:nvPr/>
          </p:nvSpPr>
          <p:spPr>
            <a:xfrm>
              <a:off x="0" y="0"/>
              <a:ext cx="7777238" cy="10287000"/>
            </a:xfrm>
            <a:custGeom>
              <a:avLst/>
              <a:gdLst/>
              <a:ahLst/>
              <a:cxnLst/>
              <a:rect l="l" t="t" r="r" b="b"/>
              <a:pathLst>
                <a:path w="8585708" h="10287000">
                  <a:moveTo>
                    <a:pt x="8585708" y="762"/>
                  </a:moveTo>
                  <a:cubicBezTo>
                    <a:pt x="8581644" y="20447"/>
                    <a:pt x="8577961" y="40132"/>
                    <a:pt x="8573515" y="59690"/>
                  </a:cubicBezTo>
                  <a:cubicBezTo>
                    <a:pt x="8478139" y="485521"/>
                    <a:pt x="8382635" y="911225"/>
                    <a:pt x="8287258" y="1337056"/>
                  </a:cubicBezTo>
                  <a:cubicBezTo>
                    <a:pt x="8146288" y="1966722"/>
                    <a:pt x="8005699" y="2596388"/>
                    <a:pt x="7864601" y="3225927"/>
                  </a:cubicBezTo>
                  <a:cubicBezTo>
                    <a:pt x="7691247" y="3999103"/>
                    <a:pt x="7517384" y="4772152"/>
                    <a:pt x="7344028" y="5545328"/>
                  </a:cubicBezTo>
                  <a:cubicBezTo>
                    <a:pt x="7194676" y="6211443"/>
                    <a:pt x="7045578" y="6877558"/>
                    <a:pt x="6896353" y="7543800"/>
                  </a:cubicBezTo>
                  <a:cubicBezTo>
                    <a:pt x="6765289" y="8129016"/>
                    <a:pt x="6634480" y="8714105"/>
                    <a:pt x="6503162" y="9299194"/>
                  </a:cubicBezTo>
                  <a:cubicBezTo>
                    <a:pt x="6429375" y="9628251"/>
                    <a:pt x="6354953" y="9957181"/>
                    <a:pt x="6280785" y="10286238"/>
                  </a:cubicBezTo>
                  <a:cubicBezTo>
                    <a:pt x="4199382" y="10286238"/>
                    <a:pt x="2118106" y="10286111"/>
                    <a:pt x="36830" y="10287000"/>
                  </a:cubicBezTo>
                  <a:cubicBezTo>
                    <a:pt x="6731" y="10287000"/>
                    <a:pt x="0" y="10280269"/>
                    <a:pt x="0" y="10250043"/>
                  </a:cubicBezTo>
                  <a:cubicBezTo>
                    <a:pt x="762" y="6845681"/>
                    <a:pt x="762" y="3441319"/>
                    <a:pt x="0" y="36957"/>
                  </a:cubicBezTo>
                  <a:cubicBezTo>
                    <a:pt x="0" y="6731"/>
                    <a:pt x="6731" y="0"/>
                    <a:pt x="36830" y="0"/>
                  </a:cubicBezTo>
                  <a:cubicBezTo>
                    <a:pt x="2886456" y="762"/>
                    <a:pt x="5736082" y="762"/>
                    <a:pt x="8585708" y="762"/>
                  </a:cubicBezTo>
                  <a:close/>
                </a:path>
              </a:pathLst>
            </a:custGeom>
            <a:blipFill>
              <a:blip r:embed="rId3" cstate="print">
                <a:extLst>
                  <a:ext uri="{28A0092B-C50C-407E-A947-70E740481C1C}">
                    <a14:useLocalDpi xmlns:a14="http://schemas.microsoft.com/office/drawing/2010/main" val="0"/>
                  </a:ext>
                </a:extLst>
              </a:blip>
              <a:stretch>
                <a:fillRect l="1" r="-10396"/>
              </a:stretch>
            </a:blipFill>
          </p:spPr>
          <p:txBody>
            <a:bodyPr/>
            <a:lstStyle/>
            <a:p>
              <a:endParaRPr lang="fi-FI" dirty="0"/>
            </a:p>
          </p:txBody>
        </p:sp>
      </p:grpSp>
      <p:sp>
        <p:nvSpPr>
          <p:cNvPr id="8" name="TextBox 8"/>
          <p:cNvSpPr txBox="1"/>
          <p:nvPr/>
        </p:nvSpPr>
        <p:spPr>
          <a:xfrm>
            <a:off x="8367955" y="4962754"/>
            <a:ext cx="9920045" cy="3877985"/>
          </a:xfrm>
          <a:prstGeom prst="rect">
            <a:avLst/>
          </a:prstGeom>
        </p:spPr>
        <p:txBody>
          <a:bodyPr lIns="0" tIns="0" rIns="0" bIns="0" rtlCol="0" anchor="t">
            <a:spAutoFit/>
          </a:bodyPr>
          <a:lstStyle/>
          <a:p>
            <a:pPr marL="571500" indent="-571500">
              <a:buFont typeface="Arial"/>
              <a:buChar char="•"/>
            </a:pPr>
            <a:r>
              <a:rPr lang="fi-FI" sz="3600" dirty="0">
                <a:latin typeface="Montserrat"/>
              </a:rPr>
              <a:t>Som missionär</a:t>
            </a:r>
          </a:p>
          <a:p>
            <a:pPr marL="571500" indent="-571500">
              <a:buFont typeface="Arial"/>
              <a:buChar char="•"/>
            </a:pPr>
            <a:r>
              <a:rPr lang="fi-FI" sz="3600" dirty="0" err="1">
                <a:latin typeface="Montserrat"/>
              </a:rPr>
              <a:t>Som</a:t>
            </a:r>
            <a:r>
              <a:rPr lang="fi-FI" sz="3600" dirty="0">
                <a:latin typeface="Montserrat"/>
              </a:rPr>
              <a:t> </a:t>
            </a:r>
            <a:r>
              <a:rPr lang="fi-FI" sz="3600" dirty="0" err="1">
                <a:latin typeface="Montserrat" panose="00000500000000000000" pitchFamily="2" charset="0"/>
              </a:rPr>
              <a:t>understödjare</a:t>
            </a:r>
            <a:r>
              <a:rPr lang="fi-FI" sz="3600" dirty="0">
                <a:latin typeface="Montserrat"/>
              </a:rPr>
              <a:t> </a:t>
            </a:r>
          </a:p>
          <a:p>
            <a:pPr marL="571500" indent="-571500">
              <a:buFont typeface="Arial"/>
              <a:buChar char="•"/>
            </a:pPr>
            <a:r>
              <a:rPr lang="fi-FI" sz="3600" dirty="0">
                <a:latin typeface="Montserrat"/>
              </a:rPr>
              <a:t>Som volontär</a:t>
            </a:r>
          </a:p>
          <a:p>
            <a:pPr marL="571500" indent="-571500">
              <a:buFont typeface="Arial"/>
              <a:buChar char="•"/>
            </a:pPr>
            <a:r>
              <a:rPr lang="fi-FI" sz="3600" dirty="0">
                <a:latin typeface="Montserrat"/>
              </a:rPr>
              <a:t>Till evenemang och utbildningar</a:t>
            </a:r>
          </a:p>
          <a:p>
            <a:pPr marL="571500" indent="-571500">
              <a:buFont typeface="Arial"/>
              <a:buChar char="•"/>
            </a:pPr>
            <a:r>
              <a:rPr lang="fi-FI" sz="3600" dirty="0">
                <a:latin typeface="Montserrat"/>
              </a:rPr>
              <a:t>Som läsare av </a:t>
            </a:r>
            <a:r>
              <a:rPr lang="fi-FI" sz="3600" dirty="0" err="1">
                <a:latin typeface="Montserrat"/>
              </a:rPr>
              <a:t>tidningen</a:t>
            </a:r>
            <a:r>
              <a:rPr lang="fi-FI" sz="3600" dirty="0">
                <a:latin typeface="Montserrat"/>
              </a:rPr>
              <a:t> Kylväjä </a:t>
            </a:r>
          </a:p>
          <a:p>
            <a:pPr marL="571500" indent="-571500">
              <a:buFont typeface="Arial"/>
              <a:buChar char="•"/>
            </a:pPr>
            <a:endParaRPr lang="fi-FI" sz="3600" dirty="0">
              <a:latin typeface="Montserrat"/>
            </a:endParaRPr>
          </a:p>
          <a:p>
            <a:r>
              <a:rPr lang="fi-FI" sz="3600" dirty="0">
                <a:latin typeface="Montserrat"/>
              </a:rPr>
              <a:t>Läs mer: </a:t>
            </a:r>
            <a:r>
              <a:rPr lang="fi-FI" sz="3600" b="1" dirty="0">
                <a:solidFill>
                  <a:srgbClr val="304698"/>
                </a:solidFill>
                <a:latin typeface="Montserrat"/>
              </a:rPr>
              <a:t>kylvaja.fi</a:t>
            </a:r>
            <a:endParaRPr lang="en-US" sz="3600" b="1" spc="27" dirty="0">
              <a:solidFill>
                <a:srgbClr val="304698"/>
              </a:solidFill>
              <a:latin typeface="Montserrat"/>
              <a:ea typeface="Montserrat"/>
              <a:cs typeface="Montserrat"/>
            </a:endParaRPr>
          </a:p>
        </p:txBody>
      </p:sp>
      <p:sp>
        <p:nvSpPr>
          <p:cNvPr id="9" name="TextBox 9"/>
          <p:cNvSpPr txBox="1"/>
          <p:nvPr/>
        </p:nvSpPr>
        <p:spPr>
          <a:xfrm>
            <a:off x="7164439" y="3009900"/>
            <a:ext cx="10715030" cy="787152"/>
          </a:xfrm>
          <a:prstGeom prst="rect">
            <a:avLst/>
          </a:prstGeom>
        </p:spPr>
        <p:txBody>
          <a:bodyPr lIns="0" tIns="0" rIns="0" bIns="0" rtlCol="0" anchor="t">
            <a:spAutoFit/>
          </a:bodyPr>
          <a:lstStyle/>
          <a:p>
            <a:pPr algn="ctr">
              <a:lnSpc>
                <a:spcPts val="6414"/>
              </a:lnSpc>
              <a:spcBef>
                <a:spcPct val="0"/>
              </a:spcBef>
            </a:pPr>
            <a:r>
              <a:rPr lang="en-US" sz="4822" b="1" spc="38" dirty="0">
                <a:solidFill>
                  <a:srgbClr val="304698"/>
                </a:solidFill>
                <a:latin typeface="Montserrat Bold"/>
                <a:ea typeface="Montserrat Bold"/>
                <a:cs typeface="Montserrat Bold"/>
                <a:sym typeface="Montserrat Bold"/>
              </a:rPr>
              <a:t>Kom med!</a:t>
            </a:r>
          </a:p>
        </p:txBody>
      </p:sp>
      <p:pic>
        <p:nvPicPr>
          <p:cNvPr id="11" name="Kuva 10">
            <a:extLst>
              <a:ext uri="{FF2B5EF4-FFF2-40B4-BE49-F238E27FC236}">
                <a16:creationId xmlns:a16="http://schemas.microsoft.com/office/drawing/2014/main" id="{A79E3955-93AE-BD4D-8F1B-2AA1DC2854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58478" y="273597"/>
            <a:ext cx="4381973" cy="694542"/>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Video 5" descr="Riisi vilja Poured">
            <a:extLst>
              <a:ext uri="{FF2B5EF4-FFF2-40B4-BE49-F238E27FC236}">
                <a16:creationId xmlns:a16="http://schemas.microsoft.com/office/drawing/2014/main" id="{6B2A8903-86E8-DFB0-EA78-BFF0157897EF}"/>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t="284" r="1" b="1"/>
          <a:stretch>
            <a:fillRect/>
          </a:stretch>
        </p:blipFill>
        <p:spPr>
          <a:xfrm>
            <a:off x="-4570" y="15"/>
            <a:ext cx="18287999" cy="10286985"/>
          </a:xfrm>
          <a:prstGeom prst="rect">
            <a:avLst/>
          </a:prstGeom>
        </p:spPr>
      </p:pic>
      <p:sp>
        <p:nvSpPr>
          <p:cNvPr id="2" name="Otsikko 1">
            <a:extLst>
              <a:ext uri="{FF2B5EF4-FFF2-40B4-BE49-F238E27FC236}">
                <a16:creationId xmlns:a16="http://schemas.microsoft.com/office/drawing/2014/main" id="{B29B08A4-C86C-91E6-0205-29D6962283F2}"/>
              </a:ext>
            </a:extLst>
          </p:cNvPr>
          <p:cNvSpPr>
            <a:spLocks noGrp="1"/>
          </p:cNvSpPr>
          <p:nvPr>
            <p:ph type="ctrTitle"/>
          </p:nvPr>
        </p:nvSpPr>
        <p:spPr>
          <a:xfrm>
            <a:off x="1295400" y="2992719"/>
            <a:ext cx="16078200" cy="5362167"/>
          </a:xfrm>
          <a:effectLst>
            <a:outerShdw blurRad="50800" dist="38100" dir="2700000" algn="tl" rotWithShape="0">
              <a:prstClr val="black">
                <a:alpha val="12000"/>
              </a:prstClr>
            </a:outerShdw>
          </a:effectLst>
        </p:spPr>
        <p:txBody>
          <a:bodyPr>
            <a:normAutofit/>
          </a:bodyPr>
          <a:lstStyle/>
          <a:p>
            <a:r>
              <a:rPr lang="fi-FI" sz="7200" b="1" dirty="0">
                <a:solidFill>
                  <a:srgbClr val="FFFFFF"/>
                </a:solidFill>
                <a:effectLst>
                  <a:outerShdw blurRad="50800" dist="38100" dir="5400000" algn="t" rotWithShape="0">
                    <a:prstClr val="black">
                      <a:alpha val="40000"/>
                    </a:prstClr>
                  </a:outerShdw>
                </a:effectLst>
                <a:latin typeface="Montserrat" panose="00000500000000000000" pitchFamily="2" charset="0"/>
              </a:rPr>
              <a:t>”</a:t>
            </a:r>
            <a:r>
              <a:rPr lang="fi-FI" sz="7200" b="1" dirty="0">
                <a:solidFill>
                  <a:schemeClr val="bg1"/>
                </a:solidFill>
                <a:effectLst>
                  <a:outerShdw blurRad="50800" dist="38100" dir="5400000" algn="t" rotWithShape="0">
                    <a:prstClr val="black">
                      <a:alpha val="40000"/>
                    </a:prstClr>
                  </a:outerShdw>
                </a:effectLst>
                <a:latin typeface="Montserrat" panose="00000500000000000000" pitchFamily="2" charset="0"/>
              </a:rPr>
              <a:t>S</a:t>
            </a:r>
            <a:r>
              <a:rPr lang="fi-FI" sz="7200" b="1" dirty="0">
                <a:solidFill>
                  <a:schemeClr val="bg1"/>
                </a:solidFill>
                <a:latin typeface="Montserrat" panose="00000500000000000000" pitchFamily="2" charset="0"/>
              </a:rPr>
              <a:t>äden är mogen för skörd</a:t>
            </a:r>
            <a:r>
              <a:rPr lang="fi-FI" sz="7200" b="1" dirty="0">
                <a:solidFill>
                  <a:srgbClr val="FFFFFF"/>
                </a:solidFill>
                <a:effectLst>
                  <a:outerShdw blurRad="50800" dist="38100" dir="5400000" algn="t" rotWithShape="0">
                    <a:prstClr val="black">
                      <a:alpha val="40000"/>
                    </a:prstClr>
                  </a:outerShdw>
                </a:effectLst>
                <a:latin typeface="Montserrat" panose="00000500000000000000" pitchFamily="2" charset="0"/>
              </a:rPr>
              <a:t>.”</a:t>
            </a:r>
          </a:p>
        </p:txBody>
      </p:sp>
      <p:sp>
        <p:nvSpPr>
          <p:cNvPr id="3" name="Alaotsikko 2">
            <a:extLst>
              <a:ext uri="{FF2B5EF4-FFF2-40B4-BE49-F238E27FC236}">
                <a16:creationId xmlns:a16="http://schemas.microsoft.com/office/drawing/2014/main" id="{83C1C64D-8734-2443-2069-64BA1FDAE994}"/>
              </a:ext>
            </a:extLst>
          </p:cNvPr>
          <p:cNvSpPr>
            <a:spLocks noGrp="1"/>
          </p:cNvSpPr>
          <p:nvPr>
            <p:ph type="subTitle" idx="1"/>
          </p:nvPr>
        </p:nvSpPr>
        <p:spPr>
          <a:xfrm>
            <a:off x="1645920" y="7392856"/>
            <a:ext cx="15087600" cy="1924061"/>
          </a:xfrm>
          <a:effectLst>
            <a:outerShdw blurRad="50800" dist="38100" dir="2700000" algn="tl" rotWithShape="0">
              <a:prstClr val="black">
                <a:alpha val="40000"/>
              </a:prstClr>
            </a:outerShdw>
          </a:effectLst>
        </p:spPr>
        <p:txBody>
          <a:bodyPr>
            <a:normAutofit/>
          </a:bodyPr>
          <a:lstStyle/>
          <a:p>
            <a:endParaRPr lang="fi-FI" dirty="0">
              <a:solidFill>
                <a:srgbClr val="FFFFFF"/>
              </a:solidFill>
            </a:endParaRPr>
          </a:p>
          <a:p>
            <a:r>
              <a:rPr lang="fi-FI" sz="4500" dirty="0">
                <a:solidFill>
                  <a:srgbClr val="FFFFFF"/>
                </a:solidFill>
                <a:effectLst>
                  <a:outerShdw blurRad="50800" dist="38100" dir="5400000" algn="t" rotWithShape="0">
                    <a:prstClr val="black">
                      <a:alpha val="40000"/>
                    </a:prstClr>
                  </a:outerShdw>
                </a:effectLst>
              </a:rPr>
              <a:t>-</a:t>
            </a:r>
            <a:r>
              <a:rPr lang="fi-FI" sz="4800" dirty="0">
                <a:solidFill>
                  <a:schemeClr val="bg1"/>
                </a:solidFill>
              </a:rPr>
              <a:t>Jesus-</a:t>
            </a:r>
            <a:endParaRPr lang="fi-FI" sz="4500" dirty="0">
              <a:solidFill>
                <a:schemeClr val="bg1"/>
              </a:solidFill>
              <a:effectLst>
                <a:outerShdw blurRad="50800" dist="38100" dir="5400000" algn="t" rotWithShape="0">
                  <a:prstClr val="black">
                    <a:alpha val="40000"/>
                  </a:prstClr>
                </a:outerShdw>
              </a:effectLst>
            </a:endParaRPr>
          </a:p>
        </p:txBody>
      </p:sp>
      <p:pic>
        <p:nvPicPr>
          <p:cNvPr id="5" name="Kuva 4">
            <a:extLst>
              <a:ext uri="{FF2B5EF4-FFF2-40B4-BE49-F238E27FC236}">
                <a16:creationId xmlns:a16="http://schemas.microsoft.com/office/drawing/2014/main" id="{8D6C52DA-9CB5-0D5E-87D3-C36138E5750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758478" y="273597"/>
            <a:ext cx="4381973" cy="694542"/>
          </a:xfrm>
          <a:prstGeom prst="rect">
            <a:avLst/>
          </a:prstGeom>
        </p:spPr>
      </p:pic>
    </p:spTree>
    <p:extLst>
      <p:ext uri="{BB962C8B-B14F-4D97-AF65-F5344CB8AC3E}">
        <p14:creationId xmlns:p14="http://schemas.microsoft.com/office/powerpoint/2010/main" val="847788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2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mute="1">
                <p:cTn id="12" repeatCount="indefinite" fill="hold" display="0">
                  <p:stCondLst>
                    <p:cond delay="indefinite"/>
                  </p:stCondLst>
                </p:cTn>
                <p:tgtEl>
                  <p:spTgt spid="6"/>
                </p:tgtEl>
              </p:cMediaNode>
            </p:vide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4389</TotalTime>
  <Words>1622</Words>
  <Application>Microsoft Office PowerPoint</Application>
  <PresentationFormat>Mukautettu</PresentationFormat>
  <Paragraphs>125</Paragraphs>
  <Slides>18</Slides>
  <Notes>16</Notes>
  <HiddenSlides>0</HiddenSlides>
  <MMClips>3</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18</vt:i4>
      </vt:variant>
    </vt:vector>
  </HeadingPairs>
  <TitlesOfParts>
    <vt:vector size="24" baseType="lpstr">
      <vt:lpstr>Aptos</vt:lpstr>
      <vt:lpstr>Montserrat</vt:lpstr>
      <vt:lpstr>Montserrat Bold</vt:lpstr>
      <vt:lpstr>Calibri</vt:lpstr>
      <vt:lpstr>Arial</vt:lpstr>
      <vt:lpstr>Office Theme</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”Säden är mogen för skörd.”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Kylväjä esittely</dc:title>
  <dc:creator>Danielle Miettinen</dc:creator>
  <cp:lastModifiedBy>Saija Tiilikainen</cp:lastModifiedBy>
  <cp:revision>65</cp:revision>
  <dcterms:created xsi:type="dcterms:W3CDTF">2006-08-16T00:00:00Z</dcterms:created>
  <dcterms:modified xsi:type="dcterms:W3CDTF">2026-09-09T08:19:39Z</dcterms:modified>
  <dc:identifier>DAHMWNR5QEs</dc:identifier>
</cp:coreProperties>
</file>