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Fira Sans Light" panose="020B0604020202020204" charset="0"/>
      <p:regular r:id="rId12"/>
    </p:embeddedFont>
    <p:embeddedFont>
      <p:font typeface="Courier Prime" panose="020B0604020202020204" charset="0"/>
      <p:regular r:id="rId13"/>
    </p:embeddedFont>
    <p:embeddedFont>
      <p:font typeface="Fira Sans Medium" panose="020B0604020202020204" charset="0"/>
      <p:regular r:id="rId14"/>
    </p:embeddedFont>
    <p:embeddedFont>
      <p:font typeface="Fira Sans Bold Bold" panose="020B0604020202020204" charset="0"/>
      <p:regular r:id="rId15"/>
    </p:embeddedFont>
    <p:embeddedFont>
      <p:font typeface="Courier Prime Bold" panose="020B0604020202020204" charset="0"/>
      <p:regular r:id="rId16"/>
    </p:embeddedFont>
    <p:embeddedFont>
      <p:font typeface="Arimo Bold" panose="020B0604020202020204" charset="0"/>
      <p:regular r:id="rId17"/>
    </p:embeddedFont>
    <p:embeddedFont>
      <p:font typeface="Fira Sans Light Bold" panose="020B0604020202020204" charset="0"/>
      <p:regular r:id="rId18"/>
    </p:embeddedFont>
    <p:embeddedFont>
      <p:font typeface="Fira Sans Medium Bold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53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8208131" y="-9534243"/>
            <a:ext cx="13539959" cy="11726869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1836B2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614176" y="2180875"/>
            <a:ext cx="15253335" cy="13208701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584" r="-29309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-3860609" y="-4590474"/>
            <a:ext cx="15443715" cy="13375700"/>
            <a:chOff x="0" y="0"/>
            <a:chExt cx="6202680" cy="53721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3113650"/>
            <a:ext cx="9878797" cy="313034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3392024" y="811530"/>
            <a:ext cx="8356067" cy="434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79"/>
              </a:lnSpc>
            </a:pPr>
            <a:r>
              <a:rPr lang="en-US" sz="2899" spc="86">
                <a:solidFill>
                  <a:srgbClr val="FFFFFF"/>
                </a:solidFill>
                <a:latin typeface="Fira Sans Bold Bold"/>
              </a:rPr>
              <a:t>WWW.KYLVAJA.FI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85376" y="8972279"/>
            <a:ext cx="7339583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89">
                <a:solidFill>
                  <a:srgbClr val="FFFFFF"/>
                </a:solidFill>
                <a:latin typeface="Fira Sans Light Bold"/>
              </a:rPr>
              <a:t>Tavoittamattomia tavoittamassa </a:t>
            </a:r>
          </a:p>
          <a:p>
            <a:pPr algn="ctr">
              <a:lnSpc>
                <a:spcPts val="4200"/>
              </a:lnSpc>
            </a:pPr>
            <a:r>
              <a:rPr lang="en-US" sz="3000" spc="89">
                <a:solidFill>
                  <a:srgbClr val="FFFFFF"/>
                </a:solidFill>
                <a:latin typeface="Fira Sans Light Bold"/>
              </a:rPr>
              <a:t>- jo vuodesta 1974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8301321" y="-570207"/>
            <a:ext cx="1312977" cy="20646142"/>
            <a:chOff x="0" y="0"/>
            <a:chExt cx="3130550" cy="49226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30550" cy="49226899"/>
            </a:xfrm>
            <a:custGeom>
              <a:avLst/>
              <a:gdLst/>
              <a:ahLst/>
              <a:cxnLst/>
              <a:rect l="l" t="t" r="r" b="b"/>
              <a:pathLst>
                <a:path w="3130550" h="49226899">
                  <a:moveTo>
                    <a:pt x="0" y="1123950"/>
                  </a:moveTo>
                  <a:lnTo>
                    <a:pt x="0" y="49226899"/>
                  </a:lnTo>
                  <a:lnTo>
                    <a:pt x="3130550" y="49226899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1836B2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981885" y="4860043"/>
            <a:ext cx="2147177" cy="21471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17376" y="5043786"/>
            <a:ext cx="1853366" cy="1853366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9184843" y="6897151"/>
            <a:ext cx="3794769" cy="931815"/>
            <a:chOff x="0" y="0"/>
            <a:chExt cx="5059691" cy="1242420"/>
          </a:xfrm>
        </p:grpSpPr>
        <p:sp>
          <p:nvSpPr>
            <p:cNvPr id="7" name="TextBox 7"/>
            <p:cNvSpPr txBox="1"/>
            <p:nvPr/>
          </p:nvSpPr>
          <p:spPr>
            <a:xfrm>
              <a:off x="0" y="0"/>
              <a:ext cx="5059691" cy="560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8"/>
                </a:lnSpc>
              </a:pPr>
              <a:r>
                <a:rPr lang="en-US" sz="2798" spc="83">
                  <a:solidFill>
                    <a:srgbClr val="1836B2"/>
                  </a:solidFill>
                  <a:latin typeface="Fira Sans Medium Bold"/>
                </a:rPr>
                <a:t>Kotisivut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707293"/>
              <a:ext cx="5059691" cy="535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8"/>
                </a:lnSpc>
                <a:spcBef>
                  <a:spcPct val="0"/>
                </a:spcBef>
              </a:pPr>
              <a:r>
                <a:rPr lang="en-US" sz="2399" spc="11">
                  <a:solidFill>
                    <a:srgbClr val="000000"/>
                  </a:solidFill>
                  <a:latin typeface="Fira Sans Light"/>
                </a:rPr>
                <a:t>www.kylvaja.fi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008639" y="4860043"/>
            <a:ext cx="2147177" cy="214717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3145674" y="6897151"/>
            <a:ext cx="3794769" cy="1358380"/>
            <a:chOff x="0" y="0"/>
            <a:chExt cx="5059691" cy="1811173"/>
          </a:xfrm>
        </p:grpSpPr>
        <p:sp>
          <p:nvSpPr>
            <p:cNvPr id="11" name="TextBox 11"/>
            <p:cNvSpPr txBox="1"/>
            <p:nvPr/>
          </p:nvSpPr>
          <p:spPr>
            <a:xfrm>
              <a:off x="0" y="0"/>
              <a:ext cx="5059691" cy="560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8"/>
                </a:lnSpc>
              </a:pPr>
              <a:r>
                <a:rPr lang="en-US" sz="2798" spc="83">
                  <a:solidFill>
                    <a:srgbClr val="1836B2"/>
                  </a:solidFill>
                  <a:latin typeface="Fira Sans Medium Bold"/>
                </a:rPr>
                <a:t>Tule käymään!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707293"/>
              <a:ext cx="5059691" cy="1103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8"/>
                </a:lnSpc>
                <a:spcBef>
                  <a:spcPct val="0"/>
                </a:spcBef>
              </a:pPr>
              <a:r>
                <a:rPr lang="en-US" sz="2399" spc="11">
                  <a:solidFill>
                    <a:srgbClr val="000000"/>
                  </a:solidFill>
                  <a:latin typeface="Fira Sans Light"/>
                </a:rPr>
                <a:t>Tikkuraitti 11 A 2. krs, TIKKURILA</a:t>
              </a: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969469" y="4860043"/>
            <a:ext cx="2147177" cy="21471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194018" y="9258300"/>
            <a:ext cx="2814620" cy="891883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3812705" y="1431004"/>
            <a:ext cx="10662590" cy="2263244"/>
            <a:chOff x="0" y="0"/>
            <a:chExt cx="14216787" cy="3017659"/>
          </a:xfrm>
        </p:grpSpPr>
        <p:sp>
          <p:nvSpPr>
            <p:cNvPr id="16" name="TextBox 16"/>
            <p:cNvSpPr txBox="1"/>
            <p:nvPr/>
          </p:nvSpPr>
          <p:spPr>
            <a:xfrm>
              <a:off x="0" y="95250"/>
              <a:ext cx="14216787" cy="19333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999"/>
                </a:lnSpc>
                <a:spcBef>
                  <a:spcPct val="0"/>
                </a:spcBef>
              </a:pPr>
              <a:r>
                <a:rPr lang="en-US" sz="9999">
                  <a:solidFill>
                    <a:srgbClr val="1836B2"/>
                  </a:solidFill>
                  <a:latin typeface="Fira Sans Medium Bold"/>
                </a:rPr>
                <a:t>Ota yhteyttä!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2341384"/>
              <a:ext cx="14216787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spc="15">
                  <a:solidFill>
                    <a:srgbClr val="A066CB"/>
                  </a:solidFill>
                  <a:latin typeface="Fira Sans Medium"/>
                </a:rPr>
                <a:t>Evankeliumi on ihmisoikeus.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17086" y="6897151"/>
            <a:ext cx="3794769" cy="1358380"/>
            <a:chOff x="0" y="0"/>
            <a:chExt cx="5059691" cy="1811173"/>
          </a:xfrm>
        </p:grpSpPr>
        <p:sp>
          <p:nvSpPr>
            <p:cNvPr id="19" name="TextBox 19"/>
            <p:cNvSpPr txBox="1"/>
            <p:nvPr/>
          </p:nvSpPr>
          <p:spPr>
            <a:xfrm>
              <a:off x="0" y="0"/>
              <a:ext cx="5059691" cy="560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8"/>
                </a:lnSpc>
              </a:pPr>
              <a:r>
                <a:rPr lang="en-US" sz="2798" spc="83">
                  <a:solidFill>
                    <a:srgbClr val="1836B2"/>
                  </a:solidFill>
                  <a:latin typeface="Fira Sans Medium Bold"/>
                </a:rPr>
                <a:t>Soittamalla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707293"/>
              <a:ext cx="5059691" cy="1103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8"/>
                </a:lnSpc>
              </a:pPr>
              <a:r>
                <a:rPr lang="en-US" sz="2399" spc="11">
                  <a:solidFill>
                    <a:srgbClr val="000000"/>
                  </a:solidFill>
                  <a:latin typeface="Fira Sans Light"/>
                </a:rPr>
                <a:t>09 2532 5400 </a:t>
              </a:r>
            </a:p>
            <a:p>
              <a:pPr algn="ctr">
                <a:lnSpc>
                  <a:spcPts val="3358"/>
                </a:lnSpc>
              </a:pPr>
              <a:r>
                <a:rPr lang="en-US" sz="2399" spc="11">
                  <a:solidFill>
                    <a:srgbClr val="000000"/>
                  </a:solidFill>
                  <a:latin typeface="Fira Sans Light"/>
                </a:rPr>
                <a:t>ark. 9-16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158090" y="6897151"/>
            <a:ext cx="3794769" cy="931815"/>
            <a:chOff x="0" y="0"/>
            <a:chExt cx="5059691" cy="1242420"/>
          </a:xfrm>
        </p:grpSpPr>
        <p:sp>
          <p:nvSpPr>
            <p:cNvPr id="22" name="TextBox 22"/>
            <p:cNvSpPr txBox="1"/>
            <p:nvPr/>
          </p:nvSpPr>
          <p:spPr>
            <a:xfrm>
              <a:off x="0" y="0"/>
              <a:ext cx="5059691" cy="560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8"/>
                </a:lnSpc>
              </a:pPr>
              <a:r>
                <a:rPr lang="en-US" sz="2798" spc="83">
                  <a:solidFill>
                    <a:srgbClr val="1836B2"/>
                  </a:solidFill>
                  <a:latin typeface="Fira Sans Medium Bold"/>
                </a:rPr>
                <a:t>Sähköpostitse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707293"/>
              <a:ext cx="5059691" cy="535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8"/>
                </a:lnSpc>
                <a:spcBef>
                  <a:spcPct val="0"/>
                </a:spcBef>
              </a:pPr>
              <a:r>
                <a:rPr lang="en-US" sz="2399" spc="11">
                  <a:solidFill>
                    <a:srgbClr val="000000"/>
                  </a:solidFill>
                  <a:latin typeface="Fira Sans Light"/>
                </a:rPr>
                <a:t>ky</a:t>
              </a:r>
              <a:r>
                <a:rPr lang="en-US" sz="2399" u="none" spc="11">
                  <a:solidFill>
                    <a:srgbClr val="000000"/>
                  </a:solidFill>
                  <a:latin typeface="Fira Sans Light"/>
                </a:rPr>
                <a:t>lvaja@kylvaja.fi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901649" y="1410795"/>
            <a:ext cx="8213147" cy="8229600"/>
            <a:chOff x="0" y="0"/>
            <a:chExt cx="10143490" cy="101638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143351" cy="10163632"/>
            </a:xfrm>
            <a:custGeom>
              <a:avLst/>
              <a:gdLst/>
              <a:ahLst/>
              <a:cxnLst/>
              <a:rect l="l" t="t" r="r" b="b"/>
              <a:pathLst>
                <a:path w="10143351" h="10163632">
                  <a:moveTo>
                    <a:pt x="0" y="0"/>
                  </a:moveTo>
                  <a:lnTo>
                    <a:pt x="10143351" y="0"/>
                  </a:lnTo>
                  <a:lnTo>
                    <a:pt x="10143351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2"/>
              <a:stretch>
                <a:fillRect t="-25" b="-2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3149600" y="2368550"/>
              <a:ext cx="5156200" cy="6858000"/>
            </a:xfrm>
            <a:custGeom>
              <a:avLst/>
              <a:gdLst/>
              <a:ahLst/>
              <a:cxnLst/>
              <a:rect l="l" t="t" r="r" b="b"/>
              <a:pathLst>
                <a:path w="5156200" h="6858000">
                  <a:moveTo>
                    <a:pt x="0" y="0"/>
                  </a:moveTo>
                  <a:lnTo>
                    <a:pt x="5156200" y="0"/>
                  </a:lnTo>
                  <a:lnTo>
                    <a:pt x="5156200" y="6858000"/>
                  </a:lnTo>
                  <a:lnTo>
                    <a:pt x="0" y="6858000"/>
                  </a:lnTo>
                  <a:close/>
                </a:path>
              </a:pathLst>
            </a:custGeom>
            <a:blipFill>
              <a:blip r:embed="rId3"/>
              <a:stretch>
                <a:fillRect l="-72281" r="-27225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74650" y="673100"/>
              <a:ext cx="6318250" cy="8427288"/>
            </a:xfrm>
            <a:custGeom>
              <a:avLst/>
              <a:gdLst/>
              <a:ahLst/>
              <a:cxnLst/>
              <a:rect l="l" t="t" r="r" b="b"/>
              <a:pathLst>
                <a:path w="6318250" h="8427288">
                  <a:moveTo>
                    <a:pt x="2560460" y="1417091"/>
                  </a:moveTo>
                  <a:lnTo>
                    <a:pt x="2559050" y="8427288"/>
                  </a:lnTo>
                  <a:lnTo>
                    <a:pt x="0" y="8427288"/>
                  </a:lnTo>
                  <a:lnTo>
                    <a:pt x="0" y="0"/>
                  </a:lnTo>
                  <a:lnTo>
                    <a:pt x="6318250" y="0"/>
                  </a:lnTo>
                  <a:lnTo>
                    <a:pt x="6318250" y="1098550"/>
                  </a:lnTo>
                  <a:lnTo>
                    <a:pt x="2878087" y="1099439"/>
                  </a:lnTo>
                  <a:cubicBezTo>
                    <a:pt x="2702674" y="1099490"/>
                    <a:pt x="2560498" y="1241679"/>
                    <a:pt x="2560460" y="1417091"/>
                  </a:cubicBezTo>
                  <a:close/>
                </a:path>
              </a:pathLst>
            </a:custGeom>
            <a:blipFill>
              <a:blip r:embed="rId4"/>
              <a:stretch>
                <a:fillRect l="-38920" r="-38920"/>
              </a:stretch>
            </a:blip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047749" y="402642"/>
            <a:ext cx="1975724" cy="62605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416273" y="4597495"/>
            <a:ext cx="7328751" cy="2852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000"/>
              </a:lnSpc>
            </a:pPr>
            <a:r>
              <a:rPr lang="en-US" sz="20000">
                <a:solidFill>
                  <a:srgbClr val="1836B2"/>
                </a:solidFill>
                <a:latin typeface="Fira Sans Medium Bold"/>
              </a:rPr>
              <a:t>55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11498" y="7246080"/>
            <a:ext cx="7328751" cy="39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600" spc="78">
                <a:solidFill>
                  <a:srgbClr val="A066CB"/>
                </a:solidFill>
                <a:latin typeface="Fira Sans Medium Bold"/>
              </a:rPr>
              <a:t>ulkomaantyöntekijää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625698" y="1923801"/>
            <a:ext cx="10409913" cy="214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500" spc="105">
                <a:solidFill>
                  <a:srgbClr val="A066CB"/>
                </a:solidFill>
                <a:latin typeface="Fira Sans Medium Bold"/>
              </a:rPr>
              <a:t>Olemme Suomen evankelis-luterilaisen kirkon virallinen lähetysjärjestö ja Ulkoministeriön pitkäaikainen kumppani kehitysyhteistyössä</a:t>
            </a:r>
          </a:p>
          <a:p>
            <a:pPr>
              <a:lnSpc>
                <a:spcPts val="4200"/>
              </a:lnSpc>
            </a:pPr>
            <a:endParaRPr lang="en-US" sz="3500" spc="105">
              <a:solidFill>
                <a:srgbClr val="A066CB"/>
              </a:solidFill>
              <a:latin typeface="Fira Sans Medium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890149" y="4594979"/>
            <a:ext cx="7328751" cy="285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000"/>
              </a:lnSpc>
            </a:pPr>
            <a:r>
              <a:rPr lang="en-US" sz="20000">
                <a:solidFill>
                  <a:srgbClr val="1836B2"/>
                </a:solidFill>
                <a:latin typeface="Fira Sans Medium Bold"/>
              </a:rPr>
              <a:t>16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368824" y="7246080"/>
            <a:ext cx="7328751" cy="39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600" spc="78">
                <a:solidFill>
                  <a:srgbClr val="A066CB"/>
                </a:solidFill>
                <a:latin typeface="Fira Sans Medium Bold"/>
              </a:rPr>
              <a:t>työaluetta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068749" y="4597495"/>
            <a:ext cx="7328751" cy="2852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000"/>
              </a:lnSpc>
            </a:pPr>
            <a:r>
              <a:rPr lang="en-US" sz="20000">
                <a:solidFill>
                  <a:srgbClr val="1836B2"/>
                </a:solidFill>
                <a:latin typeface="Fira Sans Medium Bold"/>
              </a:rPr>
              <a:t>31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068749" y="7246080"/>
            <a:ext cx="7328751" cy="39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600" spc="78">
                <a:solidFill>
                  <a:srgbClr val="A066CB"/>
                </a:solidFill>
                <a:latin typeface="Fira Sans Medium Bold"/>
              </a:rPr>
              <a:t>kotimaantyöntekijää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912569" y="3723479"/>
            <a:ext cx="4455000" cy="41148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144000" y="4832402"/>
            <a:ext cx="8857404" cy="1267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1"/>
              </a:lnSpc>
            </a:pPr>
            <a:r>
              <a:rPr lang="en-US" sz="2401" spc="12">
                <a:solidFill>
                  <a:srgbClr val="000000"/>
                </a:solidFill>
                <a:latin typeface="Fira Sans Light"/>
              </a:rPr>
              <a:t>Taustalla on jae Raamatusta: </a:t>
            </a:r>
          </a:p>
          <a:p>
            <a:pPr>
              <a:lnSpc>
                <a:spcPts val="3361"/>
              </a:lnSpc>
            </a:pPr>
            <a:r>
              <a:rPr lang="en-US" sz="2401" spc="12">
                <a:solidFill>
                  <a:srgbClr val="000000"/>
                </a:solidFill>
                <a:latin typeface="Fira Sans Light Bold"/>
              </a:rPr>
              <a:t>”Mies, joka kylvi hyvää siementä, on Ihmisen Poika. </a:t>
            </a:r>
          </a:p>
          <a:p>
            <a:pPr>
              <a:lnSpc>
                <a:spcPts val="3361"/>
              </a:lnSpc>
            </a:pPr>
            <a:r>
              <a:rPr lang="en-US" sz="2401" spc="12">
                <a:solidFill>
                  <a:srgbClr val="000000"/>
                </a:solidFill>
                <a:latin typeface="Fira Sans Light Bold"/>
              </a:rPr>
              <a:t>Pelto on maailma.”</a:t>
            </a:r>
            <a:r>
              <a:rPr lang="en-US" sz="2401" spc="12">
                <a:solidFill>
                  <a:srgbClr val="000000"/>
                </a:solidFill>
                <a:latin typeface="Fira Sans Light"/>
              </a:rPr>
              <a:t> (Matt. 13:37–38).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236641" y="2203463"/>
            <a:ext cx="10409913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500" spc="105">
                <a:solidFill>
                  <a:srgbClr val="A066CB"/>
                </a:solidFill>
                <a:latin typeface="Fira Sans Medium Bold"/>
              </a:rPr>
              <a:t>Tiedätkö, mihin järjestömme nimi viittaa?</a:t>
            </a:r>
          </a:p>
          <a:p>
            <a:pPr>
              <a:lnSpc>
                <a:spcPts val="4200"/>
              </a:lnSpc>
            </a:pPr>
            <a:endParaRPr lang="en-US" sz="3500" spc="105">
              <a:solidFill>
                <a:srgbClr val="A066CB"/>
              </a:solidFill>
              <a:latin typeface="Fira Sans Medium Bold"/>
            </a:endParaRPr>
          </a:p>
        </p:txBody>
      </p:sp>
      <p:grpSp>
        <p:nvGrpSpPr>
          <p:cNvPr id="5" name="Group 5"/>
          <p:cNvGrpSpPr/>
          <p:nvPr/>
        </p:nvGrpSpPr>
        <p:grpSpPr>
          <a:xfrm rot="5400000">
            <a:off x="8301321" y="-570207"/>
            <a:ext cx="1312977" cy="20646142"/>
            <a:chOff x="0" y="0"/>
            <a:chExt cx="3130550" cy="492268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30550" cy="49226899"/>
            </a:xfrm>
            <a:custGeom>
              <a:avLst/>
              <a:gdLst/>
              <a:ahLst/>
              <a:cxnLst/>
              <a:rect l="l" t="t" r="r" b="b"/>
              <a:pathLst>
                <a:path w="3130550" h="49226899">
                  <a:moveTo>
                    <a:pt x="0" y="1123950"/>
                  </a:moveTo>
                  <a:lnTo>
                    <a:pt x="0" y="49226899"/>
                  </a:lnTo>
                  <a:lnTo>
                    <a:pt x="3130550" y="49226899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1836B2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74057" y="9229725"/>
            <a:ext cx="2674260" cy="84740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33" b="77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10800000">
            <a:off x="1814333" y="-307377"/>
            <a:ext cx="8391516" cy="7267836"/>
            <a:chOff x="0" y="0"/>
            <a:chExt cx="6202680" cy="53721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A066CB"/>
            </a:solidFill>
          </p:spPr>
        </p:sp>
      </p:grpSp>
      <p:grpSp>
        <p:nvGrpSpPr>
          <p:cNvPr id="5" name="Group 5"/>
          <p:cNvGrpSpPr/>
          <p:nvPr/>
        </p:nvGrpSpPr>
        <p:grpSpPr>
          <a:xfrm rot="-10800000">
            <a:off x="8082151" y="3326541"/>
            <a:ext cx="8391516" cy="7267836"/>
            <a:chOff x="0" y="0"/>
            <a:chExt cx="6202680" cy="5372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1836B2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3109247" y="1881088"/>
            <a:ext cx="5801689" cy="3348137"/>
            <a:chOff x="0" y="0"/>
            <a:chExt cx="7735585" cy="4464183"/>
          </a:xfrm>
        </p:grpSpPr>
        <p:sp>
          <p:nvSpPr>
            <p:cNvPr id="8" name="TextBox 8"/>
            <p:cNvSpPr txBox="1"/>
            <p:nvPr/>
          </p:nvSpPr>
          <p:spPr>
            <a:xfrm>
              <a:off x="0" y="-9525"/>
              <a:ext cx="7735585" cy="7105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500" spc="105">
                  <a:solidFill>
                    <a:srgbClr val="FFFFFF"/>
                  </a:solidFill>
                  <a:latin typeface="Fira Sans Medium Bold"/>
                </a:rPr>
                <a:t>KANSAT SYDÄMELLÄ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101646"/>
              <a:ext cx="7735585" cy="33625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9"/>
                </a:lnSpc>
              </a:pPr>
              <a:r>
                <a:rPr lang="en-US" sz="2899" spc="14">
                  <a:solidFill>
                    <a:srgbClr val="FFFFFF"/>
                  </a:solidFill>
                  <a:latin typeface="Fira Sans Light"/>
                </a:rPr>
                <a:t>Teemme työtä Jumalan valtakunnan leviämiseksi erityisesti siellä, missä on vähän tai ei lainkaan kristittyjä ja kirkkoja. 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816487" y="4730131"/>
            <a:ext cx="4922844" cy="4460657"/>
            <a:chOff x="0" y="0"/>
            <a:chExt cx="6563792" cy="5947543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9525"/>
              <a:ext cx="6563792" cy="7105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500" spc="105">
                  <a:solidFill>
                    <a:srgbClr val="FFFFFF"/>
                  </a:solidFill>
                  <a:latin typeface="Fira Sans Medium Bold"/>
                </a:rPr>
                <a:t>NÄKYMME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101646"/>
              <a:ext cx="6563792" cy="48458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</a:pPr>
              <a:r>
                <a:rPr lang="en-US" sz="2599" spc="12">
                  <a:solidFill>
                    <a:srgbClr val="FFFFFF"/>
                  </a:solidFill>
                  <a:latin typeface="Fira Sans Light"/>
                </a:rPr>
                <a:t>Lähetysnäkemyksemme on kokonaisvaltainen: siihen kuuluu evankeliumin julistaminen sekä yhteisöjen elinolosuhteiden kohentamiseen ja kestävään kehitykseen tähtäävä palvelu. Kutsumme kristittyjä löytämään paikkansa lähetystehtävässä.</a:t>
              </a: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047749" y="402642"/>
            <a:ext cx="1975724" cy="62605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73" b="1429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10800000">
            <a:off x="4673606" y="1271721"/>
            <a:ext cx="8940789" cy="7743558"/>
            <a:chOff x="0" y="0"/>
            <a:chExt cx="6202680" cy="53721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047749" y="402642"/>
            <a:ext cx="1975724" cy="6260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34410" y="1814630"/>
            <a:ext cx="2019179" cy="201917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791180" y="4176337"/>
            <a:ext cx="6705639" cy="3611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4"/>
              </a:lnSpc>
            </a:pPr>
            <a:r>
              <a:rPr lang="en-US" sz="3403" spc="17">
                <a:solidFill>
                  <a:srgbClr val="1836B2"/>
                </a:solidFill>
                <a:latin typeface="Fira Sans Medium"/>
              </a:rPr>
              <a:t>Pioneereina viemme evankeliumin maantieteellisesti uusille alueille sekä ihmisryhmille, joille tämä aarre on vielä tuntematon.</a:t>
            </a:r>
          </a:p>
          <a:p>
            <a:pPr algn="ctr">
              <a:lnSpc>
                <a:spcPts val="4764"/>
              </a:lnSpc>
            </a:pPr>
            <a:endParaRPr lang="en-US" sz="3403" spc="17">
              <a:solidFill>
                <a:srgbClr val="1836B2"/>
              </a:solidFill>
              <a:latin typeface="Fira Sans Mediu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1070997" y="5391622"/>
            <a:ext cx="7882886" cy="6826224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7730" r="-7730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1070997" y="-1765431"/>
            <a:ext cx="7882886" cy="6826224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4946" r="-14946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202557" y="9045358"/>
            <a:ext cx="7882886" cy="6826224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14946" r="-14946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5202557" y="-5584582"/>
            <a:ext cx="7882886" cy="6826224"/>
            <a:chOff x="0" y="0"/>
            <a:chExt cx="4282440" cy="3708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/>
              <a:stretch>
                <a:fillRect l="-7776" r="-22116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1476111" y="5392167"/>
            <a:ext cx="7882886" cy="6826224"/>
            <a:chOff x="0" y="0"/>
            <a:chExt cx="4282440" cy="3708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6"/>
              <a:stretch>
                <a:fillRect l="-7730" r="-7730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1476111" y="-1764885"/>
            <a:ext cx="7882886" cy="6826224"/>
            <a:chOff x="0" y="0"/>
            <a:chExt cx="4282440" cy="3708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7"/>
              <a:stretch>
                <a:fillRect l="-14946" r="-14946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 rot="-10800000">
            <a:off x="5202557" y="1729842"/>
            <a:ext cx="7882886" cy="6827315"/>
            <a:chOff x="0" y="0"/>
            <a:chExt cx="6202680" cy="53721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1836B2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6311156" y="3581434"/>
            <a:ext cx="5665689" cy="3620375"/>
            <a:chOff x="0" y="0"/>
            <a:chExt cx="7554252" cy="4827167"/>
          </a:xfrm>
        </p:grpSpPr>
        <p:sp>
          <p:nvSpPr>
            <p:cNvPr id="17" name="TextBox 17"/>
            <p:cNvSpPr txBox="1"/>
            <p:nvPr/>
          </p:nvSpPr>
          <p:spPr>
            <a:xfrm>
              <a:off x="0" y="1356992"/>
              <a:ext cx="7554252" cy="3470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42"/>
                </a:lnSpc>
              </a:pPr>
              <a:r>
                <a:rPr lang="en-US" sz="2459" spc="12">
                  <a:solidFill>
                    <a:srgbClr val="FFFFFF"/>
                  </a:solidFill>
                  <a:latin typeface="Fira Sans Light"/>
                </a:rPr>
                <a:t>Uskomme yhteistyön voimaan – siksi toimimme kansallisten kirkkojen, muiden lähetysjärjestöjen, kansainvälisten ja paikallisten toimijoiden kanssa.</a:t>
              </a:r>
            </a:p>
            <a:p>
              <a:pPr algn="ctr">
                <a:lnSpc>
                  <a:spcPts val="3442"/>
                </a:lnSpc>
              </a:pPr>
              <a:endParaRPr lang="en-US" sz="2459" spc="12">
                <a:solidFill>
                  <a:srgbClr val="FFFFFF"/>
                </a:solidFill>
                <a:latin typeface="Fira Sans Light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7554252" cy="7836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694"/>
                </a:lnSpc>
                <a:spcBef>
                  <a:spcPct val="0"/>
                </a:spcBef>
              </a:pPr>
              <a:r>
                <a:rPr lang="en-US" sz="3912" spc="117">
                  <a:solidFill>
                    <a:srgbClr val="FFFFFF"/>
                  </a:solidFill>
                  <a:latin typeface="Fira Sans Medium Bold"/>
                </a:rPr>
                <a:t>Toiminta</a:t>
              </a:r>
            </a:p>
          </p:txBody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047749" y="259767"/>
            <a:ext cx="1975724" cy="62605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524984" y="2461532"/>
            <a:ext cx="4181624" cy="3621098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4865" r="-14865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053188" y="2461532"/>
            <a:ext cx="4181624" cy="3621098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30382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581392" y="2461532"/>
            <a:ext cx="4181624" cy="3621098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14946" r="-14946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028700" y="7670181"/>
            <a:ext cx="5008413" cy="1934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199" spc="10" dirty="0" err="1">
                <a:solidFill>
                  <a:srgbClr val="000000"/>
                </a:solidFill>
                <a:latin typeface="Fira Sans Light Bold"/>
              </a:rPr>
              <a:t>Toimintamme</a:t>
            </a:r>
            <a:r>
              <a:rPr lang="en-US" sz="2199" spc="10" dirty="0">
                <a:solidFill>
                  <a:srgbClr val="000000"/>
                </a:solidFill>
                <a:latin typeface="Fira Sans Light Bold"/>
              </a:rPr>
              <a:t> </a:t>
            </a:r>
            <a:r>
              <a:rPr lang="en-US" sz="2199" spc="10" dirty="0" err="1">
                <a:solidFill>
                  <a:srgbClr val="000000"/>
                </a:solidFill>
                <a:latin typeface="Fira Sans Light Bold"/>
              </a:rPr>
              <a:t>rahoituksesta</a:t>
            </a:r>
            <a:r>
              <a:rPr lang="en-US" sz="2199" spc="10" dirty="0">
                <a:solidFill>
                  <a:srgbClr val="000000"/>
                </a:solidFill>
                <a:latin typeface="Fira Sans Light Bold"/>
              </a:rPr>
              <a:t> </a:t>
            </a:r>
            <a:r>
              <a:rPr lang="en-US" sz="2199" spc="10" dirty="0" err="1">
                <a:solidFill>
                  <a:srgbClr val="000000"/>
                </a:solidFill>
                <a:latin typeface="Fira Sans Light Bold"/>
              </a:rPr>
              <a:t>yli</a:t>
            </a:r>
            <a:r>
              <a:rPr lang="en-US" sz="2199" spc="10" dirty="0">
                <a:solidFill>
                  <a:srgbClr val="000000"/>
                </a:solidFill>
                <a:latin typeface="Fira Sans Light Bold"/>
              </a:rPr>
              <a:t> </a:t>
            </a:r>
            <a:r>
              <a:rPr lang="en-US" sz="2199" spc="10" dirty="0" err="1">
                <a:solidFill>
                  <a:srgbClr val="000000"/>
                </a:solidFill>
                <a:latin typeface="Fira Sans Light Bold"/>
              </a:rPr>
              <a:t>puolet</a:t>
            </a:r>
            <a:r>
              <a:rPr lang="en-US" sz="2199" spc="10" dirty="0">
                <a:solidFill>
                  <a:srgbClr val="000000"/>
                </a:solidFill>
                <a:latin typeface="Fira Sans Light Bold"/>
              </a:rPr>
              <a:t> </a:t>
            </a:r>
            <a:r>
              <a:rPr lang="en-US" sz="2199" spc="10" dirty="0" err="1">
                <a:solidFill>
                  <a:srgbClr val="000000"/>
                </a:solidFill>
                <a:latin typeface="Fira Sans Light Bold"/>
              </a:rPr>
              <a:t>tulee</a:t>
            </a:r>
            <a:r>
              <a:rPr lang="en-US" sz="2199" spc="10" dirty="0">
                <a:solidFill>
                  <a:srgbClr val="000000"/>
                </a:solidFill>
                <a:latin typeface="Fira Sans Light Bold"/>
              </a:rPr>
              <a:t> </a:t>
            </a:r>
            <a:r>
              <a:rPr lang="en-US" sz="2199" spc="10" dirty="0" err="1">
                <a:solidFill>
                  <a:srgbClr val="000000"/>
                </a:solidFill>
                <a:latin typeface="Fira Sans Light Bold"/>
              </a:rPr>
              <a:t>yksityisiltä</a:t>
            </a:r>
            <a:r>
              <a:rPr lang="en-US" sz="2199" spc="10" dirty="0">
                <a:solidFill>
                  <a:srgbClr val="000000"/>
                </a:solidFill>
                <a:latin typeface="Fira Sans Light Bold"/>
              </a:rPr>
              <a:t> </a:t>
            </a:r>
            <a:r>
              <a:rPr lang="en-US" sz="2199" spc="10" dirty="0" err="1">
                <a:solidFill>
                  <a:srgbClr val="000000"/>
                </a:solidFill>
                <a:latin typeface="Fira Sans Light Bold"/>
              </a:rPr>
              <a:t>lahjoittajilta</a:t>
            </a:r>
            <a:r>
              <a:rPr lang="en-US" sz="2199" spc="10" dirty="0">
                <a:solidFill>
                  <a:srgbClr val="000000"/>
                </a:solidFill>
                <a:latin typeface="Fira Sans Light Bold"/>
              </a:rPr>
              <a:t>.</a:t>
            </a:r>
            <a:r>
              <a:rPr lang="en-US" sz="1200" spc="6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2199" spc="10" dirty="0" err="1">
                <a:solidFill>
                  <a:srgbClr val="000000"/>
                </a:solidFill>
                <a:latin typeface="Fira Sans Light Bold"/>
              </a:rPr>
              <a:t>Lisäksi</a:t>
            </a:r>
            <a:r>
              <a:rPr lang="en-US" sz="2199" spc="10" dirty="0">
                <a:solidFill>
                  <a:srgbClr val="000000"/>
                </a:solidFill>
                <a:latin typeface="Fira Sans Light Bold"/>
              </a:rPr>
              <a:t> </a:t>
            </a:r>
            <a:r>
              <a:rPr lang="en-US" sz="2199" spc="10" dirty="0" err="1">
                <a:solidFill>
                  <a:srgbClr val="000000"/>
                </a:solidFill>
                <a:latin typeface="Fira Sans Light Bold"/>
              </a:rPr>
              <a:t>saamme</a:t>
            </a:r>
            <a:r>
              <a:rPr lang="en-US" sz="2199" spc="10" dirty="0">
                <a:solidFill>
                  <a:srgbClr val="000000"/>
                </a:solidFill>
                <a:latin typeface="Fira Sans Light Bold"/>
              </a:rPr>
              <a:t> </a:t>
            </a:r>
            <a:r>
              <a:rPr lang="en-US" sz="2199" spc="10" dirty="0" err="1">
                <a:solidFill>
                  <a:srgbClr val="000000"/>
                </a:solidFill>
                <a:latin typeface="Fira Sans Light Bold"/>
              </a:rPr>
              <a:t>varoja</a:t>
            </a:r>
            <a:r>
              <a:rPr lang="en-US" sz="2199" spc="10" dirty="0">
                <a:solidFill>
                  <a:srgbClr val="000000"/>
                </a:solidFill>
                <a:latin typeface="Fira Sans Light Bold"/>
              </a:rPr>
              <a:t> </a:t>
            </a:r>
            <a:r>
              <a:rPr lang="en-US" sz="2199" spc="10" dirty="0" err="1">
                <a:solidFill>
                  <a:srgbClr val="000000"/>
                </a:solidFill>
                <a:latin typeface="Fira Sans Light Bold"/>
              </a:rPr>
              <a:t>seurakuntien</a:t>
            </a:r>
            <a:r>
              <a:rPr lang="en-US" sz="2199" spc="10" dirty="0">
                <a:solidFill>
                  <a:srgbClr val="000000"/>
                </a:solidFill>
                <a:latin typeface="Fira Sans Light Bold"/>
              </a:rPr>
              <a:t> </a:t>
            </a:r>
            <a:r>
              <a:rPr lang="en-US" sz="2199" spc="10" dirty="0" err="1">
                <a:solidFill>
                  <a:srgbClr val="000000"/>
                </a:solidFill>
                <a:latin typeface="Fira Sans Light Bold"/>
              </a:rPr>
              <a:t>nimikkosopimuksilla</a:t>
            </a:r>
            <a:r>
              <a:rPr lang="en-US" sz="2199" spc="10" dirty="0">
                <a:solidFill>
                  <a:srgbClr val="000000"/>
                </a:solidFill>
                <a:latin typeface="Fira Sans Light Bold"/>
              </a:rPr>
              <a:t> ja </a:t>
            </a:r>
            <a:r>
              <a:rPr lang="en-US" sz="2199" spc="10" dirty="0" err="1">
                <a:solidFill>
                  <a:srgbClr val="000000"/>
                </a:solidFill>
                <a:latin typeface="Fira Sans Light Bold"/>
              </a:rPr>
              <a:t>testamenttilahjoituksin</a:t>
            </a:r>
            <a:r>
              <a:rPr lang="en-US" sz="2199" spc="10" dirty="0">
                <a:solidFill>
                  <a:srgbClr val="000000"/>
                </a:solidFill>
                <a:latin typeface="Fira Sans Light Bold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963104" y="7202218"/>
            <a:ext cx="4361792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6963104" y="7670181"/>
            <a:ext cx="4361792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200" spc="10" dirty="0">
                <a:solidFill>
                  <a:srgbClr val="000000"/>
                </a:solidFill>
                <a:latin typeface="Fira Sans Light Bold" panose="020B0604020202020204" charset="0"/>
              </a:rPr>
              <a:t> </a:t>
            </a:r>
            <a:r>
              <a:rPr lang="en-US" sz="2200" spc="6" dirty="0" err="1">
                <a:solidFill>
                  <a:srgbClr val="000000"/>
                </a:solidFill>
                <a:latin typeface="Fira Sans Light Bold" panose="020B0604020202020204" charset="0"/>
              </a:rPr>
              <a:t>Kehitysyhteistyöprojektimme</a:t>
            </a:r>
            <a:r>
              <a:rPr lang="en-US" sz="2200" spc="6" dirty="0">
                <a:solidFill>
                  <a:srgbClr val="000000"/>
                </a:solidFill>
                <a:latin typeface="Fira Sans Light Bold" panose="020B0604020202020204" charset="0"/>
              </a:rPr>
              <a:t> </a:t>
            </a:r>
            <a:r>
              <a:rPr lang="en-US" sz="2200" spc="6" dirty="0" err="1">
                <a:solidFill>
                  <a:srgbClr val="000000"/>
                </a:solidFill>
                <a:latin typeface="Fira Sans Light Bold" panose="020B0604020202020204" charset="0"/>
              </a:rPr>
              <a:t>saavat</a:t>
            </a:r>
            <a:r>
              <a:rPr lang="en-US" sz="2200" spc="6" dirty="0">
                <a:solidFill>
                  <a:srgbClr val="000000"/>
                </a:solidFill>
                <a:latin typeface="Fira Sans Light Bold" panose="020B0604020202020204" charset="0"/>
              </a:rPr>
              <a:t> </a:t>
            </a:r>
            <a:r>
              <a:rPr lang="en-US" sz="2200" spc="6" dirty="0" err="1">
                <a:solidFill>
                  <a:srgbClr val="000000"/>
                </a:solidFill>
                <a:latin typeface="Fira Sans Light Bold" panose="020B0604020202020204" charset="0"/>
              </a:rPr>
              <a:t>Ulkoministeriön</a:t>
            </a:r>
            <a:r>
              <a:rPr lang="en-US" sz="2200" spc="6" dirty="0">
                <a:solidFill>
                  <a:srgbClr val="000000"/>
                </a:solidFill>
                <a:latin typeface="Fira Sans Light Bold" panose="020B0604020202020204" charset="0"/>
              </a:rPr>
              <a:t> </a:t>
            </a:r>
            <a:r>
              <a:rPr lang="en-US" sz="2200" spc="6" dirty="0" err="1">
                <a:solidFill>
                  <a:srgbClr val="000000"/>
                </a:solidFill>
                <a:latin typeface="Fira Sans Light Bold" panose="020B0604020202020204" charset="0"/>
              </a:rPr>
              <a:t>kehitysyhteistyömäärärahaa</a:t>
            </a:r>
            <a:r>
              <a:rPr lang="en-US" sz="2200" spc="6" dirty="0">
                <a:solidFill>
                  <a:srgbClr val="000000"/>
                </a:solidFill>
                <a:latin typeface="Fira Sans Light Bold" panose="020B0604020202020204" charset="0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6551374"/>
            <a:ext cx="5008413" cy="535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spc="105">
                <a:solidFill>
                  <a:srgbClr val="1836B2"/>
                </a:solidFill>
                <a:latin typeface="Fira Sans Medium Bold"/>
              </a:rPr>
              <a:t>Rahoitus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963104" y="6551374"/>
            <a:ext cx="4361792" cy="535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spc="105">
                <a:solidFill>
                  <a:srgbClr val="1836B2"/>
                </a:solidFill>
                <a:latin typeface="Fira Sans Medium Bold"/>
              </a:rPr>
              <a:t>Kehitysyhteistyö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491308" y="6551374"/>
            <a:ext cx="4361792" cy="535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spc="105">
                <a:solidFill>
                  <a:srgbClr val="1836B2"/>
                </a:solidFill>
                <a:latin typeface="Fira Sans Medium Bold"/>
              </a:rPr>
              <a:t>Vuosibudjetti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491308" y="7202218"/>
            <a:ext cx="4361792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endParaRPr/>
          </a:p>
        </p:txBody>
      </p:sp>
      <p:sp>
        <p:nvSpPr>
          <p:cNvPr id="15" name="TextBox 15"/>
          <p:cNvSpPr txBox="1"/>
          <p:nvPr/>
        </p:nvSpPr>
        <p:spPr>
          <a:xfrm>
            <a:off x="12491308" y="7670181"/>
            <a:ext cx="4361792" cy="1157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199" spc="10">
                <a:solidFill>
                  <a:srgbClr val="000000"/>
                </a:solidFill>
                <a:latin typeface="Fira Sans Light Bold"/>
              </a:rPr>
              <a:t>Vuosibudjettimme on 5 miljoonaa euroa, josta 75,5 prosenttia suuntautuu työhön ulkomailla.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047749" y="402642"/>
            <a:ext cx="1975724" cy="62605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1565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6492" y="0"/>
            <a:ext cx="1468042" cy="10288069"/>
            <a:chOff x="0" y="0"/>
            <a:chExt cx="1957390" cy="1371742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5936"/>
            <a:stretch>
              <a:fillRect/>
            </a:stretch>
          </p:blipFill>
          <p:spPr>
            <a:xfrm rot="-5400000">
              <a:off x="-5457769" y="6302266"/>
              <a:ext cx="13717425" cy="111289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5936"/>
            <a:stretch>
              <a:fillRect/>
            </a:stretch>
          </p:blipFill>
          <p:spPr>
            <a:xfrm rot="-5400000">
              <a:off x="-6302266" y="6302266"/>
              <a:ext cx="13717425" cy="1112893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7316450" y="0"/>
            <a:ext cx="1468042" cy="10288069"/>
            <a:chOff x="0" y="0"/>
            <a:chExt cx="1957390" cy="1371742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t="5936"/>
            <a:stretch>
              <a:fillRect/>
            </a:stretch>
          </p:blipFill>
          <p:spPr>
            <a:xfrm rot="-5400000">
              <a:off x="-5457769" y="6302266"/>
              <a:ext cx="13717425" cy="1112893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 t="5936"/>
            <a:stretch>
              <a:fillRect/>
            </a:stretch>
          </p:blipFill>
          <p:spPr>
            <a:xfrm rot="-5400000">
              <a:off x="-6302266" y="6302266"/>
              <a:ext cx="13717425" cy="1112893"/>
            </a:xfrm>
            <a:prstGeom prst="rect">
              <a:avLst/>
            </a:prstGeom>
          </p:spPr>
        </p:pic>
      </p:grpSp>
      <p:sp>
        <p:nvSpPr>
          <p:cNvPr id="9" name="AutoShape 9"/>
          <p:cNvSpPr/>
          <p:nvPr/>
        </p:nvSpPr>
        <p:spPr>
          <a:xfrm>
            <a:off x="971550" y="1521995"/>
            <a:ext cx="7418862" cy="1116105"/>
          </a:xfrm>
          <a:prstGeom prst="rect">
            <a:avLst/>
          </a:prstGeom>
          <a:solidFill>
            <a:srgbClr val="1836B2"/>
          </a:solidFill>
        </p:spPr>
      </p:sp>
      <p:sp>
        <p:nvSpPr>
          <p:cNvPr id="10" name="AutoShape 10"/>
          <p:cNvSpPr/>
          <p:nvPr/>
        </p:nvSpPr>
        <p:spPr>
          <a:xfrm>
            <a:off x="971550" y="3988368"/>
            <a:ext cx="5183340" cy="969542"/>
          </a:xfrm>
          <a:prstGeom prst="rect">
            <a:avLst/>
          </a:prstGeom>
          <a:solidFill>
            <a:srgbClr val="1836B2"/>
          </a:solidFill>
        </p:spPr>
      </p:sp>
      <p:sp>
        <p:nvSpPr>
          <p:cNvPr id="11" name="AutoShape 11"/>
          <p:cNvSpPr/>
          <p:nvPr/>
        </p:nvSpPr>
        <p:spPr>
          <a:xfrm>
            <a:off x="971550" y="2747434"/>
            <a:ext cx="2187703" cy="1116105"/>
          </a:xfrm>
          <a:prstGeom prst="rect">
            <a:avLst/>
          </a:prstGeom>
          <a:solidFill>
            <a:srgbClr val="1836B2"/>
          </a:solidFill>
        </p:spPr>
      </p:sp>
      <p:sp>
        <p:nvSpPr>
          <p:cNvPr id="12" name="TextBox 12"/>
          <p:cNvSpPr txBox="1"/>
          <p:nvPr/>
        </p:nvSpPr>
        <p:spPr>
          <a:xfrm>
            <a:off x="1108445" y="299509"/>
            <a:ext cx="7361712" cy="488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>
                <a:solidFill>
                  <a:srgbClr val="FFFFFF"/>
                </a:solidFill>
                <a:latin typeface="Courier Prime"/>
              </a:rPr>
              <a:t> Evankeliumin ilo </a:t>
            </a:r>
          </a:p>
          <a:p>
            <a:pPr>
              <a:lnSpc>
                <a:spcPts val="9600"/>
              </a:lnSpc>
            </a:pPr>
            <a:r>
              <a:rPr lang="en-US" sz="8000">
                <a:solidFill>
                  <a:srgbClr val="FFFFFF"/>
                </a:solidFill>
                <a:latin typeface="Courier Prime"/>
              </a:rPr>
              <a:t>innostaa </a:t>
            </a:r>
          </a:p>
        </p:txBody>
      </p:sp>
      <p:sp>
        <p:nvSpPr>
          <p:cNvPr id="13" name="AutoShape 13"/>
          <p:cNvSpPr/>
          <p:nvPr/>
        </p:nvSpPr>
        <p:spPr>
          <a:xfrm>
            <a:off x="-1778610" y="5580169"/>
            <a:ext cx="8271823" cy="998538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4" name="TextBox 14"/>
          <p:cNvSpPr txBox="1"/>
          <p:nvPr/>
        </p:nvSpPr>
        <p:spPr>
          <a:xfrm>
            <a:off x="321612" y="5818452"/>
            <a:ext cx="11723706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60"/>
              </a:lnSpc>
            </a:pPr>
            <a:r>
              <a:rPr lang="en-US" sz="3300">
                <a:solidFill>
                  <a:srgbClr val="1836B2"/>
                </a:solidFill>
                <a:latin typeface="Courier Prime"/>
              </a:rPr>
              <a:t>Kylväjän uusi strategia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rcRect l="6503" r="6503"/>
          <a:stretch>
            <a:fillRect/>
          </a:stretch>
        </p:blipFill>
        <p:spPr>
          <a:xfrm>
            <a:off x="16273942" y="309034"/>
            <a:ext cx="1749531" cy="6372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6492" y="0"/>
            <a:ext cx="1468042" cy="10288069"/>
            <a:chOff x="0" y="0"/>
            <a:chExt cx="1957390" cy="1371742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5936"/>
            <a:stretch>
              <a:fillRect/>
            </a:stretch>
          </p:blipFill>
          <p:spPr>
            <a:xfrm rot="-5400000">
              <a:off x="-5457769" y="6302266"/>
              <a:ext cx="13717425" cy="111289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5936"/>
            <a:stretch>
              <a:fillRect/>
            </a:stretch>
          </p:blipFill>
          <p:spPr>
            <a:xfrm rot="-5400000">
              <a:off x="-6302266" y="6302266"/>
              <a:ext cx="13717425" cy="1112893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7316450" y="0"/>
            <a:ext cx="1468042" cy="10288069"/>
            <a:chOff x="0" y="0"/>
            <a:chExt cx="1957390" cy="1371742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t="5936"/>
            <a:stretch>
              <a:fillRect/>
            </a:stretch>
          </p:blipFill>
          <p:spPr>
            <a:xfrm rot="-5400000">
              <a:off x="-5457769" y="6302266"/>
              <a:ext cx="13717425" cy="1112893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 t="5936"/>
            <a:stretch>
              <a:fillRect/>
            </a:stretch>
          </p:blipFill>
          <p:spPr>
            <a:xfrm rot="-5400000">
              <a:off x="-6302266" y="6302266"/>
              <a:ext cx="13717425" cy="1112893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1427775" y="1525353"/>
            <a:ext cx="14867976" cy="2051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39"/>
              </a:lnSpc>
            </a:pPr>
            <a:r>
              <a:rPr lang="en-US" sz="6699">
                <a:solidFill>
                  <a:srgbClr val="FFFFFF"/>
                </a:solidFill>
                <a:latin typeface="Courier Prime"/>
              </a:rPr>
              <a:t>Maailmassa,ja Suomessa, </a:t>
            </a:r>
          </a:p>
          <a:p>
            <a:pPr>
              <a:lnSpc>
                <a:spcPts val="8039"/>
              </a:lnSpc>
            </a:pPr>
            <a:r>
              <a:rPr lang="en-US" sz="6699">
                <a:solidFill>
                  <a:srgbClr val="FFFFFF"/>
                </a:solidFill>
                <a:latin typeface="Courier Prime"/>
              </a:rPr>
              <a:t>on suuri ilovaje. </a:t>
            </a:r>
          </a:p>
        </p:txBody>
      </p:sp>
      <p:sp>
        <p:nvSpPr>
          <p:cNvPr id="10" name="AutoShape 10"/>
          <p:cNvSpPr/>
          <p:nvPr/>
        </p:nvSpPr>
        <p:spPr>
          <a:xfrm>
            <a:off x="1437300" y="6531998"/>
            <a:ext cx="7706700" cy="516645"/>
          </a:xfrm>
          <a:prstGeom prst="rect">
            <a:avLst/>
          </a:prstGeom>
          <a:solidFill>
            <a:srgbClr val="1836B2"/>
          </a:solidFill>
        </p:spPr>
      </p:sp>
      <p:sp>
        <p:nvSpPr>
          <p:cNvPr id="11" name="AutoShape 11"/>
          <p:cNvSpPr/>
          <p:nvPr/>
        </p:nvSpPr>
        <p:spPr>
          <a:xfrm>
            <a:off x="1437300" y="7098879"/>
            <a:ext cx="6812063" cy="609313"/>
          </a:xfrm>
          <a:prstGeom prst="rect">
            <a:avLst/>
          </a:prstGeom>
          <a:solidFill>
            <a:srgbClr val="1836B2"/>
          </a:solidFill>
        </p:spPr>
      </p:sp>
      <p:sp>
        <p:nvSpPr>
          <p:cNvPr id="12" name="AutoShape 12"/>
          <p:cNvSpPr/>
          <p:nvPr/>
        </p:nvSpPr>
        <p:spPr>
          <a:xfrm>
            <a:off x="1437300" y="7746292"/>
            <a:ext cx="6340876" cy="609313"/>
          </a:xfrm>
          <a:prstGeom prst="rect">
            <a:avLst/>
          </a:prstGeom>
          <a:solidFill>
            <a:srgbClr val="1836B2"/>
          </a:solidFill>
        </p:spPr>
      </p:sp>
      <p:sp>
        <p:nvSpPr>
          <p:cNvPr id="13" name="TextBox 13"/>
          <p:cNvSpPr txBox="1"/>
          <p:nvPr/>
        </p:nvSpPr>
        <p:spPr>
          <a:xfrm>
            <a:off x="1427775" y="9228435"/>
            <a:ext cx="6602025" cy="417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FFFFFF"/>
                </a:solidFill>
                <a:latin typeface="Courier Prime Bold"/>
              </a:rPr>
              <a:t> (J</a:t>
            </a:r>
            <a:r>
              <a:rPr lang="en-US" sz="2300" u="none">
                <a:solidFill>
                  <a:srgbClr val="FFFFFF"/>
                </a:solidFill>
                <a:latin typeface="Courier Prime Bold"/>
              </a:rPr>
              <a:t>oh. 15:11)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074747" y="266840"/>
            <a:ext cx="1975724" cy="626058"/>
          </a:xfrm>
          <a:prstGeom prst="rect">
            <a:avLst/>
          </a:prstGeom>
        </p:spPr>
      </p:pic>
      <p:sp>
        <p:nvSpPr>
          <p:cNvPr id="15" name="AutoShape 15"/>
          <p:cNvSpPr/>
          <p:nvPr/>
        </p:nvSpPr>
        <p:spPr>
          <a:xfrm>
            <a:off x="1427775" y="5908482"/>
            <a:ext cx="8489293" cy="516645"/>
          </a:xfrm>
          <a:prstGeom prst="rect">
            <a:avLst/>
          </a:prstGeom>
          <a:solidFill>
            <a:srgbClr val="1836B2"/>
          </a:solidFill>
        </p:spPr>
      </p:sp>
      <p:sp>
        <p:nvSpPr>
          <p:cNvPr id="16" name="AutoShape 16"/>
          <p:cNvSpPr/>
          <p:nvPr/>
        </p:nvSpPr>
        <p:spPr>
          <a:xfrm>
            <a:off x="1437300" y="8439094"/>
            <a:ext cx="4306960" cy="516645"/>
          </a:xfrm>
          <a:prstGeom prst="rect">
            <a:avLst/>
          </a:prstGeom>
          <a:solidFill>
            <a:srgbClr val="1836B2"/>
          </a:solidFill>
        </p:spPr>
      </p:sp>
      <p:sp>
        <p:nvSpPr>
          <p:cNvPr id="17" name="TextBox 17"/>
          <p:cNvSpPr txBox="1"/>
          <p:nvPr/>
        </p:nvSpPr>
        <p:spPr>
          <a:xfrm>
            <a:off x="1571452" y="5898957"/>
            <a:ext cx="8345615" cy="3056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000">
                <a:solidFill>
                  <a:srgbClr val="FFFFFF"/>
                </a:solidFill>
                <a:latin typeface="Courier Prime"/>
              </a:rPr>
              <a:t>”Olen puhunut teille tämän, jotta teillä olisi minun iloni sydämessänne ja teidän ilonne tulisi täydelliseksi”</a:t>
            </a:r>
          </a:p>
        </p:txBody>
      </p:sp>
      <p:sp>
        <p:nvSpPr>
          <p:cNvPr id="18" name="AutoShape 18"/>
          <p:cNvSpPr/>
          <p:nvPr/>
        </p:nvSpPr>
        <p:spPr>
          <a:xfrm>
            <a:off x="1288293" y="4219792"/>
            <a:ext cx="7855707" cy="462121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9" name="AutoShape 19"/>
          <p:cNvSpPr/>
          <p:nvPr/>
        </p:nvSpPr>
        <p:spPr>
          <a:xfrm>
            <a:off x="1288293" y="4739063"/>
            <a:ext cx="4303805" cy="404437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0" name="TextBox 20"/>
          <p:cNvSpPr txBox="1"/>
          <p:nvPr/>
        </p:nvSpPr>
        <p:spPr>
          <a:xfrm>
            <a:off x="1427775" y="4153117"/>
            <a:ext cx="8328647" cy="990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1836B2"/>
                </a:solidFill>
                <a:latin typeface="Courier Prime Bold"/>
              </a:rPr>
              <a:t>Jeesuksen</a:t>
            </a:r>
            <a:r>
              <a:rPr lang="en-US" sz="2799" u="none">
                <a:solidFill>
                  <a:srgbClr val="1836B2"/>
                </a:solidFill>
                <a:latin typeface="Courier Prime Bold"/>
              </a:rPr>
              <a:t> ikuiset sanat osuvat juuri näihin kipukohtiin: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262</Words>
  <Application>Microsoft Office PowerPoint</Application>
  <PresentationFormat>Mukautettu</PresentationFormat>
  <Paragraphs>46</Paragraphs>
  <Slides>10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10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21" baseType="lpstr">
      <vt:lpstr>Fira Sans Light</vt:lpstr>
      <vt:lpstr>Courier Prime</vt:lpstr>
      <vt:lpstr>Arial</vt:lpstr>
      <vt:lpstr>Fira Sans Medium</vt:lpstr>
      <vt:lpstr>Fira Sans Bold Bold</vt:lpstr>
      <vt:lpstr>Courier Prime Bold</vt:lpstr>
      <vt:lpstr>Arimo Bold</vt:lpstr>
      <vt:lpstr>Fira Sans Light Bold</vt:lpstr>
      <vt:lpstr>Fira Sans Medium Bold</vt:lpstr>
      <vt:lpstr>Calibri</vt:lpstr>
      <vt:lpstr>Office Theme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Tavoittamattomia tavoittamassa - jo vuodesta 1974</dc:title>
  <dc:creator>Saija Tiilikainen</dc:creator>
  <cp:lastModifiedBy>Saija Tiilikainen</cp:lastModifiedBy>
  <cp:revision>2</cp:revision>
  <dcterms:created xsi:type="dcterms:W3CDTF">2006-08-16T00:00:00Z</dcterms:created>
  <dcterms:modified xsi:type="dcterms:W3CDTF">2021-12-16T14:27:44Z</dcterms:modified>
  <dc:identifier>DAEsmLxugZA</dc:identifier>
</cp:coreProperties>
</file>